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charts/chart10.xml" ContentType="application/vnd.openxmlformats-officedocument.drawingml.chart+xml"/>
  <Override PartName="/ppt/charts/chart11.xml" ContentType="application/vnd.openxmlformats-officedocument.drawingml.chart+xml"/>
  <Override PartName="/ppt/charts/chart12.xml" ContentType="application/vnd.openxmlformats-officedocument.drawingml.chart+xml"/>
  <Override PartName="/ppt/notesSlides/notesSlide2.xml" ContentType="application/vnd.openxmlformats-officedocument.presentationml.notesSlide+xml"/>
  <Override PartName="/ppt/charts/chart13.xml" ContentType="application/vnd.openxmlformats-officedocument.drawingml.chart+xml"/>
  <Override PartName="/ppt/charts/chart14.xml" ContentType="application/vnd.openxmlformats-officedocument.drawingml.chart+xml"/>
  <Override PartName="/ppt/charts/chart15.xml" ContentType="application/vnd.openxmlformats-officedocument.drawingml.chart+xml"/>
  <Override PartName="/ppt/charts/chart16.xml" ContentType="application/vnd.openxmlformats-officedocument.drawingml.chart+xml"/>
  <Override PartName="/ppt/charts/chart17.xml" ContentType="application/vnd.openxmlformats-officedocument.drawingml.chart+xml"/>
  <Override PartName="/ppt/charts/chart18.xml" ContentType="application/vnd.openxmlformats-officedocument.drawingml.chart+xml"/>
  <Override PartName="/ppt/charts/chart19.xml" ContentType="application/vnd.openxmlformats-officedocument.drawingml.chart+xml"/>
  <Override PartName="/ppt/charts/chart20.xml" ContentType="application/vnd.openxmlformats-officedocument.drawingml.chart+xml"/>
  <Override PartName="/ppt/charts/chart21.xml" ContentType="application/vnd.openxmlformats-officedocument.drawingml.chart+xml"/>
  <Override PartName="/ppt/charts/chart22.xml" ContentType="application/vnd.openxmlformats-officedocument.drawingml.chart+xml"/>
  <Override PartName="/ppt/charts/chart23.xml" ContentType="application/vnd.openxmlformats-officedocument.drawingml.chart+xml"/>
  <Override PartName="/ppt/charts/chart24.xml" ContentType="application/vnd.openxmlformats-officedocument.drawingml.chart+xml"/>
  <Override PartName="/ppt/notesSlides/notesSlide3.xml" ContentType="application/vnd.openxmlformats-officedocument.presentationml.notesSlide+xml"/>
  <Override PartName="/ppt/charts/chart25.xml" ContentType="application/vnd.openxmlformats-officedocument.drawingml.chart+xml"/>
  <Override PartName="/ppt/charts/chart26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61" r:id="rId2"/>
    <p:sldId id="298" r:id="rId3"/>
    <p:sldId id="273" r:id="rId4"/>
    <p:sldId id="262" r:id="rId5"/>
    <p:sldId id="288" r:id="rId6"/>
    <p:sldId id="297" r:id="rId7"/>
    <p:sldId id="266" r:id="rId8"/>
    <p:sldId id="265" r:id="rId9"/>
    <p:sldId id="267" r:id="rId10"/>
    <p:sldId id="268" r:id="rId11"/>
    <p:sldId id="270" r:id="rId12"/>
    <p:sldId id="271" r:id="rId13"/>
    <p:sldId id="272" r:id="rId14"/>
    <p:sldId id="290" r:id="rId15"/>
    <p:sldId id="291" r:id="rId16"/>
    <p:sldId id="292" r:id="rId17"/>
    <p:sldId id="293" r:id="rId18"/>
    <p:sldId id="295" r:id="rId19"/>
    <p:sldId id="296" r:id="rId20"/>
    <p:sldId id="263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driy Koval" initials="AK" lastIdx="1" clrIdx="0">
    <p:extLst>
      <p:ext uri="{19B8F6BF-5375-455C-9EA6-DF929625EA0E}">
        <p15:presenceInfo xmlns:p15="http://schemas.microsoft.com/office/powerpoint/2012/main" xmlns="" userId="ceb4e0b35b02606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463" autoAdjust="0"/>
    <p:restoredTop sz="90231" autoAdjust="0"/>
  </p:normalViewPr>
  <p:slideViewPr>
    <p:cSldViewPr snapToGrid="0">
      <p:cViewPr varScale="1">
        <p:scale>
          <a:sx n="86" d="100"/>
          <a:sy n="86" d="100"/>
        </p:scale>
        <p:origin x="-192" y="-8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Dropbox\new%20and%20improved%20results\examining%20the%20WINBUGS%20results.xlsx" TargetMode="External"/></Relationships>
</file>

<file path=ppt/charts/_rels/chart10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kovalav\Documents\GitHub\EMOSA\Results\examining%20the%20new%20WINBUGS%20results.xlsx" TargetMode="External"/></Relationships>
</file>

<file path=ppt/charts/_rels/chart1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kovalav\Documents\GitHub\EMOSA\Results\examining%20the%20new%20WINBUGS%20results.xlsx" TargetMode="External"/></Relationships>
</file>

<file path=ppt/charts/_rels/chart1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kovalav\Documents\GitHub\EMOSA\Results\examining%20the%20new%20WINBUGS%20results.xlsx" TargetMode="External"/></Relationships>
</file>

<file path=ppt/charts/_rels/chart13.xml.rels><?xml version="1.0" encoding="UTF-8" standalone="yes"?>
<Relationships xmlns="http://schemas.openxmlformats.org/package/2006/relationships"><Relationship Id="rId1" Type="http://schemas.openxmlformats.org/officeDocument/2006/relationships/oleObject" Target="file:///C:\Dropbox\new%20and%20improved%20results\examining%20the%20MATLAB%20results4.xlsx" TargetMode="External"/></Relationships>
</file>

<file path=ppt/charts/_rels/chart14.xml.rels><?xml version="1.0" encoding="UTF-8" standalone="yes"?>
<Relationships xmlns="http://schemas.openxmlformats.org/package/2006/relationships"><Relationship Id="rId1" Type="http://schemas.openxmlformats.org/officeDocument/2006/relationships/oleObject" Target="file:///C:\Dropbox\new%20and%20improved%20results\examining%20the%20MATLAB%20results4.xlsx" TargetMode="External"/></Relationships>
</file>

<file path=ppt/charts/_rels/chart15.xml.rels><?xml version="1.0" encoding="UTF-8" standalone="yes"?>
<Relationships xmlns="http://schemas.openxmlformats.org/package/2006/relationships"><Relationship Id="rId1" Type="http://schemas.openxmlformats.org/officeDocument/2006/relationships/oleObject" Target="file:///C:\Dropbox\new%20and%20improved%20results\examining%20the%20MATLAB%20results4.xlsx" TargetMode="External"/></Relationships>
</file>

<file path=ppt/charts/_rels/chart16.xml.rels><?xml version="1.0" encoding="UTF-8" standalone="yes"?>
<Relationships xmlns="http://schemas.openxmlformats.org/package/2006/relationships"><Relationship Id="rId1" Type="http://schemas.openxmlformats.org/officeDocument/2006/relationships/oleObject" Target="file:///C:\Dropbox\new%20and%20improved%20results\examining%20the%20MATLAB%20results4.xlsx" TargetMode="External"/></Relationships>
</file>

<file path=ppt/charts/_rels/chart17.xml.rels><?xml version="1.0" encoding="UTF-8" standalone="yes"?>
<Relationships xmlns="http://schemas.openxmlformats.org/package/2006/relationships"><Relationship Id="rId1" Type="http://schemas.openxmlformats.org/officeDocument/2006/relationships/oleObject" Target="file:///C:\Dropbox\new%20and%20improved%20results\examining%20the%20MATLAB%20results4.xlsx" TargetMode="External"/></Relationships>
</file>

<file path=ppt/charts/_rels/chart18.xml.rels><?xml version="1.0" encoding="UTF-8" standalone="yes"?>
<Relationships xmlns="http://schemas.openxmlformats.org/package/2006/relationships"><Relationship Id="rId1" Type="http://schemas.openxmlformats.org/officeDocument/2006/relationships/oleObject" Target="file:///C:\Dropbox\new%20and%20improved%20results\examining%20the%20MATLAB%20results4.xlsx" TargetMode="External"/></Relationships>
</file>

<file path=ppt/charts/_rels/chart19.xml.rels><?xml version="1.0" encoding="UTF-8" standalone="yes"?>
<Relationships xmlns="http://schemas.openxmlformats.org/package/2006/relationships"><Relationship Id="rId1" Type="http://schemas.openxmlformats.org/officeDocument/2006/relationships/oleObject" Target="file:///C:\Dropbox\new%20and%20improved%20results\examining%20the%20MATLAB%20results4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Dropbox\new%20and%20improved%20results\examining%20the%20WINBUGS%20results.xlsx" TargetMode="External"/></Relationships>
</file>

<file path=ppt/charts/_rels/chart20.xml.rels><?xml version="1.0" encoding="UTF-8" standalone="yes"?>
<Relationships xmlns="http://schemas.openxmlformats.org/package/2006/relationships"><Relationship Id="rId1" Type="http://schemas.openxmlformats.org/officeDocument/2006/relationships/oleObject" Target="file:///C:\Dropbox\new%20and%20improved%20results\examining%20the%20MATLAB%20results4.xlsx" TargetMode="External"/></Relationships>
</file>

<file path=ppt/charts/_rels/chart2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kovalav\Documents\GitHub\EMOSA\Results\examining%20the%20new%20WINBUGS%20results.xlsx" TargetMode="External"/></Relationships>
</file>

<file path=ppt/charts/_rels/chart2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kovalav\Documents\GitHub\EMOSA\Results\examining%20the%20new%20WINBUGS%20results.xlsx" TargetMode="External"/></Relationships>
</file>

<file path=ppt/charts/_rels/chart23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kovalav\Documents\GitHub\EMOSA\Results\examining%20the%20new%20WINBUGS%20results.xlsx" TargetMode="External"/></Relationships>
</file>

<file path=ppt/charts/_rels/chart24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kovalav\Documents\GitHub\EMOSA\Results\examining%20the%20new%20WINBUGS%20results.xlsx" TargetMode="External"/></Relationships>
</file>

<file path=ppt/charts/_rels/chart25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kovalav\Documents\GitHub\EMOSA\Results\examining%20the%20new%20WINBUGS%20results.xlsx" TargetMode="External"/></Relationships>
</file>

<file path=ppt/charts/_rels/chart26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kovalav\Documents\GitHub\EMOSA\Results\examining%20the%20new%20WINBUGS%20results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file:///C:\Dropbox\new%20and%20improved%20results\examining%20the%20WINBUGS%20results.xlsx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file:///C:\Dropbox\new%20and%20improved%20results\examining%20the%20WINBUGS%20results.xlsx" TargetMode="Externa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oleObject" Target="file:///C:\Dropbox\new%20and%20improved%20results\examining%20the%20WINBUGS%20results.xlsx" TargetMode="External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oleObject" Target="file:///C:\Dropbox\new%20and%20improved%20results\examining%20the%20WINBUGS%20results.xlsx" TargetMode="External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oleObject" Target="file:///C:\Dropbox\new%20and%20improved%20results\examining%20the%20WINBUGS%20results.xlsx" TargetMode="External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oleObject" Target="file:///C:\Dropbox\new%20and%20improved%20results\examining%20the%20WINBUGS%20results.xlsx" TargetMode="External"/></Relationships>
</file>

<file path=ppt/charts/_rels/chart9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kovalav\Documents\GitHub\EMOSA\Results\examining%20the%20new%20WINBUGS%20results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BIC</a:t>
            </a:r>
          </a:p>
        </c:rich>
      </c:tx>
      <c:layout>
        <c:manualLayout>
          <c:xMode val="edge"/>
          <c:yMode val="edge"/>
          <c:x val="0.26521515282896169"/>
          <c:y val="5.9128208112669486E-2"/>
        </c:manualLayout>
      </c:layout>
      <c:overlay val="1"/>
    </c:title>
    <c:autoTitleDeleted val="0"/>
    <c:plotArea>
      <c:layout>
        <c:manualLayout>
          <c:layoutTarget val="inner"/>
          <c:xMode val="edge"/>
          <c:yMode val="edge"/>
          <c:x val="4.7815036051528127E-2"/>
          <c:y val="8.9450037828085902E-2"/>
          <c:w val="0.79959951126798801"/>
          <c:h val="0.83588197637199613"/>
        </c:manualLayout>
      </c:layout>
      <c:lineChart>
        <c:grouping val="standard"/>
        <c:varyColors val="0"/>
        <c:ser>
          <c:idx val="1"/>
          <c:order val="0"/>
          <c:tx>
            <c:strRef>
              <c:f>'[examining the WINBUGS results.xlsx]Model solutions'!$D$30</c:f>
              <c:strCache>
                <c:ptCount val="1"/>
                <c:pt idx="0">
                  <c:v>C-AIC</c:v>
                </c:pt>
              </c:strCache>
            </c:strRef>
          </c:tx>
          <c:spPr>
            <a:ln>
              <a:solidFill>
                <a:schemeClr val="tx1"/>
              </a:solidFill>
            </a:ln>
          </c:spPr>
          <c:marker>
            <c:symbol val="circle"/>
            <c:size val="7"/>
            <c:spPr>
              <a:solidFill>
                <a:schemeClr val="bg1"/>
              </a:solidFill>
              <a:ln>
                <a:solidFill>
                  <a:schemeClr val="tx1"/>
                </a:solidFill>
              </a:ln>
            </c:spPr>
          </c:marker>
          <c:cat>
            <c:numRef>
              <c:f>'[examining the WINBUGS results.xlsx]Model solutions'!$C$31:$C$35</c:f>
              <c:numCache>
                <c:formatCode>General</c:formatCode>
                <c:ptCount val="5"/>
                <c:pt idx="0">
                  <c:v>1984</c:v>
                </c:pt>
                <c:pt idx="1">
                  <c:v>1983</c:v>
                </c:pt>
                <c:pt idx="2">
                  <c:v>1982</c:v>
                </c:pt>
                <c:pt idx="3">
                  <c:v>1981</c:v>
                </c:pt>
                <c:pt idx="4">
                  <c:v>1980</c:v>
                </c:pt>
              </c:numCache>
            </c:numRef>
          </c:cat>
          <c:val>
            <c:numRef>
              <c:f>'[examining the WINBUGS results.xlsx]Model solutions'!$D$31:$D$35</c:f>
              <c:numCache>
                <c:formatCode>General</c:formatCode>
                <c:ptCount val="5"/>
                <c:pt idx="0">
                  <c:v>14.657210000000001</c:v>
                </c:pt>
                <c:pt idx="1">
                  <c:v>17.116530000000001</c:v>
                </c:pt>
                <c:pt idx="2">
                  <c:v>24.720649999999971</c:v>
                </c:pt>
                <c:pt idx="3">
                  <c:v>23.355979999999999</c:v>
                </c:pt>
                <c:pt idx="4">
                  <c:v>37.692439585169602</c:v>
                </c:pt>
              </c:numCache>
            </c:numRef>
          </c:val>
          <c:smooth val="0"/>
        </c:ser>
        <c:ser>
          <c:idx val="2"/>
          <c:order val="1"/>
          <c:tx>
            <c:strRef>
              <c:f>'[examining the WINBUGS results.xlsx]Model solutions'!$E$30</c:f>
              <c:strCache>
                <c:ptCount val="1"/>
                <c:pt idx="0">
                  <c:v>C-BIC</c:v>
                </c:pt>
              </c:strCache>
            </c:strRef>
          </c:tx>
          <c:spPr>
            <a:ln>
              <a:noFill/>
              <a:prstDash val="dash"/>
            </a:ln>
          </c:spPr>
          <c:marker>
            <c:symbol val="none"/>
          </c:marker>
          <c:cat>
            <c:numRef>
              <c:f>'[examining the WINBUGS results.xlsx]Model solutions'!$C$31:$C$35</c:f>
              <c:numCache>
                <c:formatCode>General</c:formatCode>
                <c:ptCount val="5"/>
                <c:pt idx="0">
                  <c:v>1984</c:v>
                </c:pt>
                <c:pt idx="1">
                  <c:v>1983</c:v>
                </c:pt>
                <c:pt idx="2">
                  <c:v>1982</c:v>
                </c:pt>
                <c:pt idx="3">
                  <c:v>1981</c:v>
                </c:pt>
                <c:pt idx="4">
                  <c:v>1980</c:v>
                </c:pt>
              </c:numCache>
            </c:numRef>
          </c:cat>
          <c:val>
            <c:numRef>
              <c:f>'[examining the WINBUGS results.xlsx]Model solutions'!$E$31:$E$35</c:f>
              <c:numCache>
                <c:formatCode>General</c:formatCode>
                <c:ptCount val="5"/>
                <c:pt idx="0">
                  <c:v>21.725529999999971</c:v>
                </c:pt>
                <c:pt idx="1">
                  <c:v>24.184860000000015</c:v>
                </c:pt>
                <c:pt idx="2">
                  <c:v>31.788969999999985</c:v>
                </c:pt>
                <c:pt idx="3">
                  <c:v>30.424309999999977</c:v>
                </c:pt>
                <c:pt idx="4">
                  <c:v>44.760762567257295</c:v>
                </c:pt>
              </c:numCache>
            </c:numRef>
          </c:val>
          <c:smooth val="0"/>
        </c:ser>
        <c:ser>
          <c:idx val="3"/>
          <c:order val="2"/>
          <c:tx>
            <c:strRef>
              <c:f>'[examining the WINBUGS results.xlsx]Model solutions'!$F$30</c:f>
              <c:strCache>
                <c:ptCount val="1"/>
                <c:pt idx="0">
                  <c:v>D-AIC</c:v>
                </c:pt>
              </c:strCache>
            </c:strRef>
          </c:tx>
          <c:spPr>
            <a:ln>
              <a:solidFill>
                <a:schemeClr val="accent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marker>
            <c:symbol val="circle"/>
            <c:size val="7"/>
            <c:spPr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</c:marker>
          <c:cat>
            <c:numRef>
              <c:f>'[examining the WINBUGS results.xlsx]Model solutions'!$C$31:$C$35</c:f>
              <c:numCache>
                <c:formatCode>General</c:formatCode>
                <c:ptCount val="5"/>
                <c:pt idx="0">
                  <c:v>1984</c:v>
                </c:pt>
                <c:pt idx="1">
                  <c:v>1983</c:v>
                </c:pt>
                <c:pt idx="2">
                  <c:v>1982</c:v>
                </c:pt>
                <c:pt idx="3">
                  <c:v>1981</c:v>
                </c:pt>
                <c:pt idx="4">
                  <c:v>1980</c:v>
                </c:pt>
              </c:numCache>
            </c:numRef>
          </c:cat>
          <c:val>
            <c:numRef>
              <c:f>'[examining the WINBUGS results.xlsx]Model solutions'!$F$31:$F$35</c:f>
              <c:numCache>
                <c:formatCode>General</c:formatCode>
                <c:ptCount val="5"/>
                <c:pt idx="0">
                  <c:v>12.205640000000002</c:v>
                </c:pt>
                <c:pt idx="1">
                  <c:v>10.47321</c:v>
                </c:pt>
                <c:pt idx="2">
                  <c:v>13.87815</c:v>
                </c:pt>
                <c:pt idx="3">
                  <c:v>13.397630000000007</c:v>
                </c:pt>
                <c:pt idx="4">
                  <c:v>19.537250000000014</c:v>
                </c:pt>
              </c:numCache>
            </c:numRef>
          </c:val>
          <c:smooth val="0"/>
        </c:ser>
        <c:ser>
          <c:idx val="4"/>
          <c:order val="3"/>
          <c:tx>
            <c:strRef>
              <c:f>'[examining the WINBUGS results.xlsx]Model solutions'!$G$30</c:f>
              <c:strCache>
                <c:ptCount val="1"/>
                <c:pt idx="0">
                  <c:v>D-BIC</c:v>
                </c:pt>
              </c:strCache>
            </c:strRef>
          </c:tx>
          <c:spPr>
            <a:ln w="28575">
              <a:noFill/>
              <a:prstDash val="dash"/>
            </a:ln>
            <a:effectLst>
              <a:outerShdw blurRad="25400" dist="38100" dir="2700000" sx="99000" sy="99000" algn="tl" rotWithShape="0">
                <a:prstClr val="black">
                  <a:alpha val="45000"/>
                </a:prstClr>
              </a:outerShdw>
            </a:effectLst>
          </c:spPr>
          <c:marker>
            <c:symbol val="none"/>
          </c:marker>
          <c:cat>
            <c:numRef>
              <c:f>'[examining the WINBUGS results.xlsx]Model solutions'!$C$31:$C$35</c:f>
              <c:numCache>
                <c:formatCode>General</c:formatCode>
                <c:ptCount val="5"/>
                <c:pt idx="0">
                  <c:v>1984</c:v>
                </c:pt>
                <c:pt idx="1">
                  <c:v>1983</c:v>
                </c:pt>
                <c:pt idx="2">
                  <c:v>1982</c:v>
                </c:pt>
                <c:pt idx="3">
                  <c:v>1981</c:v>
                </c:pt>
                <c:pt idx="4">
                  <c:v>1980</c:v>
                </c:pt>
              </c:numCache>
            </c:numRef>
          </c:cat>
          <c:val>
            <c:numRef>
              <c:f>'[examining the WINBUGS results.xlsx]Model solutions'!$G$31:$G$35</c:f>
              <c:numCache>
                <c:formatCode>General</c:formatCode>
                <c:ptCount val="5"/>
                <c:pt idx="0">
                  <c:v>19.273969999999988</c:v>
                </c:pt>
                <c:pt idx="1">
                  <c:v>17.541530000000002</c:v>
                </c:pt>
                <c:pt idx="2">
                  <c:v>20.94646999999998</c:v>
                </c:pt>
                <c:pt idx="3">
                  <c:v>20.465949999999971</c:v>
                </c:pt>
                <c:pt idx="4">
                  <c:v>26.60558</c:v>
                </c:pt>
              </c:numCache>
            </c:numRef>
          </c:val>
          <c:smooth val="0"/>
        </c:ser>
        <c:ser>
          <c:idx val="5"/>
          <c:order val="4"/>
          <c:tx>
            <c:strRef>
              <c:f>'[examining the WINBUGS results.xlsx]Model solutions'!$I$30</c:f>
              <c:strCache>
                <c:ptCount val="1"/>
                <c:pt idx="0">
                  <c:v>H-BIC</c:v>
                </c:pt>
              </c:strCache>
            </c:strRef>
          </c:tx>
          <c:spPr>
            <a:ln>
              <a:solidFill>
                <a:srgbClr val="00B0F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marker>
            <c:symbol val="circle"/>
            <c:size val="7"/>
            <c:spPr>
              <a:solidFill>
                <a:schemeClr val="bg1"/>
              </a:solidFill>
              <a:ln>
                <a:solidFill>
                  <a:srgbClr val="0070C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</c:marker>
          <c:cat>
            <c:numRef>
              <c:f>'[examining the WINBUGS results.xlsx]Model solutions'!$C$31:$C$35</c:f>
              <c:numCache>
                <c:formatCode>General</c:formatCode>
                <c:ptCount val="5"/>
                <c:pt idx="0">
                  <c:v>1984</c:v>
                </c:pt>
                <c:pt idx="1">
                  <c:v>1983</c:v>
                </c:pt>
                <c:pt idx="2">
                  <c:v>1982</c:v>
                </c:pt>
                <c:pt idx="3">
                  <c:v>1981</c:v>
                </c:pt>
                <c:pt idx="4">
                  <c:v>1980</c:v>
                </c:pt>
              </c:numCache>
            </c:numRef>
          </c:cat>
          <c:val>
            <c:numRef>
              <c:f>'[examining the WINBUGS results.xlsx]Model solutions'!$I$31:$I$35</c:f>
              <c:numCache>
                <c:formatCode>General</c:formatCode>
                <c:ptCount val="5"/>
                <c:pt idx="0">
                  <c:v>49.721630000000012</c:v>
                </c:pt>
                <c:pt idx="1">
                  <c:v>53.84639</c:v>
                </c:pt>
                <c:pt idx="2">
                  <c:v>61.109840000000005</c:v>
                </c:pt>
                <c:pt idx="3">
                  <c:v>73.82335999999998</c:v>
                </c:pt>
                <c:pt idx="4">
                  <c:v>131.7294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11603968"/>
        <c:axId val="85040448"/>
      </c:lineChart>
      <c:catAx>
        <c:axId val="211603968"/>
        <c:scaling>
          <c:orientation val="maxMin"/>
        </c:scaling>
        <c:delete val="1"/>
        <c:axPos val="b"/>
        <c:numFmt formatCode="General" sourceLinked="1"/>
        <c:majorTickMark val="out"/>
        <c:minorTickMark val="none"/>
        <c:tickLblPos val="none"/>
        <c:crossAx val="85040448"/>
        <c:crosses val="autoZero"/>
        <c:auto val="1"/>
        <c:lblAlgn val="ctr"/>
        <c:lblOffset val="100"/>
        <c:noMultiLvlLbl val="0"/>
      </c:catAx>
      <c:valAx>
        <c:axId val="85040448"/>
        <c:scaling>
          <c:orientation val="minMax"/>
          <c:max val="140"/>
        </c:scaling>
        <c:delete val="0"/>
        <c:axPos val="r"/>
        <c:majorGridlines/>
        <c:numFmt formatCode="General" sourceLinked="1"/>
        <c:majorTickMark val="out"/>
        <c:minorTickMark val="none"/>
        <c:tickLblPos val="low"/>
        <c:crossAx val="211603968"/>
        <c:crossesAt val="1980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1" i="0" u="none" strike="noStrike" kern="1200" baseline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pPr>
            <a:r>
              <a:rPr lang="en-US" sz="1800" b="1" i="0" baseline="0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√SS</a:t>
            </a:r>
            <a:endParaRPr lang="en-US" dirty="0" smtClean="0">
              <a:effectLst/>
            </a:endParaRPr>
          </a:p>
        </c:rich>
      </c:tx>
      <c:layout>
        <c:manualLayout>
          <c:xMode val="edge"/>
          <c:yMode val="edge"/>
          <c:x val="0.26049975386141477"/>
          <c:y val="5.2815468456570432E-2"/>
        </c:manualLayout>
      </c:layout>
      <c:overlay val="1"/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'Model solutions'!$C$28</c:f>
              <c:strCache>
                <c:ptCount val="1"/>
                <c:pt idx="0">
                  <c:v>Contagion</c:v>
                </c:pt>
              </c:strCache>
            </c:strRef>
          </c:tx>
          <c:spPr>
            <a:ln>
              <a:solidFill>
                <a:schemeClr val="tx1"/>
              </a:solidFill>
            </a:ln>
          </c:spPr>
          <c:marker>
            <c:symbol val="circle"/>
            <c:size val="7"/>
            <c:spPr>
              <a:solidFill>
                <a:schemeClr val="bg1"/>
              </a:solidFill>
              <a:ln w="6350">
                <a:solidFill>
                  <a:schemeClr val="dk1"/>
                </a:solidFill>
              </a:ln>
            </c:spPr>
          </c:marker>
          <c:cat>
            <c:numRef>
              <c:f>'Model solutions'!$D$27:$H$27</c:f>
              <c:numCache>
                <c:formatCode>General</c:formatCode>
                <c:ptCount val="5"/>
                <c:pt idx="0">
                  <c:v>1980</c:v>
                </c:pt>
                <c:pt idx="1">
                  <c:v>1981</c:v>
                </c:pt>
                <c:pt idx="2">
                  <c:v>1982</c:v>
                </c:pt>
                <c:pt idx="3">
                  <c:v>1983</c:v>
                </c:pt>
                <c:pt idx="4">
                  <c:v>1984</c:v>
                </c:pt>
              </c:numCache>
            </c:numRef>
          </c:cat>
          <c:val>
            <c:numRef>
              <c:f>'Model solutions'!$D$28:$H$28</c:f>
              <c:numCache>
                <c:formatCode>General</c:formatCode>
                <c:ptCount val="5"/>
                <c:pt idx="0">
                  <c:v>9.9584324497450971E-2</c:v>
                </c:pt>
                <c:pt idx="1">
                  <c:v>0.10775609617408005</c:v>
                </c:pt>
                <c:pt idx="2">
                  <c:v>0.16313493227589565</c:v>
                </c:pt>
                <c:pt idx="3">
                  <c:v>0.17718368536270521</c:v>
                </c:pt>
                <c:pt idx="4">
                  <c:v>0.21981412868521993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'Model solutions'!$C$29</c:f>
              <c:strCache>
                <c:ptCount val="1"/>
                <c:pt idx="0">
                  <c:v>Diffusion</c:v>
                </c:pt>
              </c:strCache>
            </c:strRef>
          </c:tx>
          <c:spPr>
            <a:ln>
              <a:solidFill>
                <a:schemeClr val="accent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marker>
            <c:symbol val="circle"/>
            <c:size val="7"/>
            <c:spPr>
              <a:solidFill>
                <a:schemeClr val="bg1"/>
              </a:solidFill>
              <a:ln w="6350">
                <a:solidFill>
                  <a:schemeClr val="accent2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</c:marker>
          <c:cat>
            <c:numRef>
              <c:f>'Model solutions'!$D$27:$H$27</c:f>
              <c:numCache>
                <c:formatCode>General</c:formatCode>
                <c:ptCount val="5"/>
                <c:pt idx="0">
                  <c:v>1980</c:v>
                </c:pt>
                <c:pt idx="1">
                  <c:v>1981</c:v>
                </c:pt>
                <c:pt idx="2">
                  <c:v>1982</c:v>
                </c:pt>
                <c:pt idx="3">
                  <c:v>1983</c:v>
                </c:pt>
                <c:pt idx="4">
                  <c:v>1984</c:v>
                </c:pt>
              </c:numCache>
            </c:numRef>
          </c:cat>
          <c:val>
            <c:numRef>
              <c:f>'Model solutions'!$D$29:$H$29</c:f>
              <c:numCache>
                <c:formatCode>General</c:formatCode>
                <c:ptCount val="5"/>
                <c:pt idx="0">
                  <c:v>5.3114178554285352E-2</c:v>
                </c:pt>
                <c:pt idx="1">
                  <c:v>5.4928251013929272E-2</c:v>
                </c:pt>
                <c:pt idx="2">
                  <c:v>6.9586233061804378E-2</c:v>
                </c:pt>
                <c:pt idx="3">
                  <c:v>6.1215230709938583E-2</c:v>
                </c:pt>
                <c:pt idx="4">
                  <c:v>8.93697070949417E-2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'Model solutions'!$C$30</c:f>
              <c:strCache>
                <c:ptCount val="1"/>
                <c:pt idx="0">
                  <c:v>Hybrid</c:v>
                </c:pt>
              </c:strCache>
            </c:strRef>
          </c:tx>
          <c:spPr>
            <a:ln>
              <a:solidFill>
                <a:srgbClr val="00B0F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marker>
            <c:symbol val="circle"/>
            <c:size val="7"/>
            <c:spPr>
              <a:solidFill>
                <a:schemeClr val="bg1"/>
              </a:solidFill>
              <a:ln w="6350">
                <a:solidFill>
                  <a:srgbClr val="0070C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</c:marker>
          <c:cat>
            <c:numRef>
              <c:f>'Model solutions'!$D$27:$H$27</c:f>
              <c:numCache>
                <c:formatCode>General</c:formatCode>
                <c:ptCount val="5"/>
                <c:pt idx="0">
                  <c:v>1980</c:v>
                </c:pt>
                <c:pt idx="1">
                  <c:v>1981</c:v>
                </c:pt>
                <c:pt idx="2">
                  <c:v>1982</c:v>
                </c:pt>
                <c:pt idx="3">
                  <c:v>1983</c:v>
                </c:pt>
                <c:pt idx="4">
                  <c:v>1984</c:v>
                </c:pt>
              </c:numCache>
            </c:numRef>
          </c:cat>
          <c:val>
            <c:numRef>
              <c:f>'Model solutions'!$D$30:$H$30</c:f>
              <c:numCache>
                <c:formatCode>General</c:formatCode>
                <c:ptCount val="5"/>
                <c:pt idx="0">
                  <c:v>5.4644382445038525E-2</c:v>
                </c:pt>
                <c:pt idx="1">
                  <c:v>5.3861518302147651E-2</c:v>
                </c:pt>
                <c:pt idx="2">
                  <c:v>6.8692327595255398E-2</c:v>
                </c:pt>
                <c:pt idx="3">
                  <c:v>6.7023477877471746E-2</c:v>
                </c:pt>
                <c:pt idx="4">
                  <c:v>8.5987164788817599E-2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17178112"/>
        <c:axId val="224027200"/>
      </c:lineChart>
      <c:catAx>
        <c:axId val="217178112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one"/>
        <c:crossAx val="224027200"/>
        <c:crosses val="autoZero"/>
        <c:auto val="1"/>
        <c:lblAlgn val="ctr"/>
        <c:lblOffset val="100"/>
        <c:noMultiLvlLbl val="0"/>
      </c:catAx>
      <c:valAx>
        <c:axId val="224027200"/>
        <c:scaling>
          <c:orientation val="minMax"/>
          <c:max val="0.1"/>
          <c:min val="0.05"/>
        </c:scaling>
        <c:delete val="0"/>
        <c:axPos val="l"/>
        <c:majorGridlines/>
        <c:numFmt formatCode="General" sourceLinked="1"/>
        <c:majorTickMark val="out"/>
        <c:minorTickMark val="none"/>
        <c:tickLblPos val="high"/>
        <c:crossAx val="217178112"/>
        <c:crosses val="autoZero"/>
        <c:crossBetween val="between"/>
        <c:majorUnit val="5.0000000000000024E-2"/>
        <c:minorUnit val="2.0000000000000011E-2"/>
      </c:valAx>
    </c:plotArea>
    <c:plotVisOnly val="1"/>
    <c:dispBlanksAs val="gap"/>
    <c:showDLblsOverMax val="0"/>
  </c:chart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1" i="0" u="none" strike="noStrike" kern="1200" baseline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pPr>
            <a:r>
              <a:rPr lang="en-US" sz="1800" b="1" i="0" baseline="0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√SS</a:t>
            </a:r>
            <a:endParaRPr lang="en-US" dirty="0" smtClean="0">
              <a:effectLst/>
            </a:endParaRPr>
          </a:p>
        </c:rich>
      </c:tx>
      <c:layout>
        <c:manualLayout>
          <c:xMode val="edge"/>
          <c:yMode val="edge"/>
          <c:x val="0.36604142491055031"/>
          <c:y val="6.7905602301304824E-2"/>
        </c:manualLayout>
      </c:layout>
      <c:overlay val="1"/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'Model solutions'!$C$28</c:f>
              <c:strCache>
                <c:ptCount val="1"/>
                <c:pt idx="0">
                  <c:v>Contagion</c:v>
                </c:pt>
              </c:strCache>
            </c:strRef>
          </c:tx>
          <c:spPr>
            <a:ln>
              <a:solidFill>
                <a:schemeClr val="tx1"/>
              </a:solidFill>
            </a:ln>
          </c:spPr>
          <c:marker>
            <c:symbol val="circle"/>
            <c:size val="7"/>
            <c:spPr>
              <a:solidFill>
                <a:schemeClr val="bg1"/>
              </a:solidFill>
              <a:ln w="6350">
                <a:solidFill>
                  <a:schemeClr val="dk1"/>
                </a:solidFill>
              </a:ln>
            </c:spPr>
          </c:marker>
          <c:cat>
            <c:numRef>
              <c:f>'Model solutions'!$D$27:$H$27</c:f>
              <c:numCache>
                <c:formatCode>General</c:formatCode>
                <c:ptCount val="5"/>
                <c:pt idx="0">
                  <c:v>1980</c:v>
                </c:pt>
                <c:pt idx="1">
                  <c:v>1981</c:v>
                </c:pt>
                <c:pt idx="2">
                  <c:v>1982</c:v>
                </c:pt>
                <c:pt idx="3">
                  <c:v>1983</c:v>
                </c:pt>
                <c:pt idx="4">
                  <c:v>1984</c:v>
                </c:pt>
              </c:numCache>
            </c:numRef>
          </c:cat>
          <c:val>
            <c:numRef>
              <c:f>'Model solutions'!$D$28:$H$28</c:f>
              <c:numCache>
                <c:formatCode>General</c:formatCode>
                <c:ptCount val="5"/>
                <c:pt idx="0">
                  <c:v>9.9584324497450971E-2</c:v>
                </c:pt>
                <c:pt idx="1">
                  <c:v>0.10775609617408005</c:v>
                </c:pt>
                <c:pt idx="2">
                  <c:v>0.16313493227589565</c:v>
                </c:pt>
                <c:pt idx="3">
                  <c:v>0.17718368536270521</c:v>
                </c:pt>
                <c:pt idx="4">
                  <c:v>0.21981412868521993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'Model solutions'!$C$29</c:f>
              <c:strCache>
                <c:ptCount val="1"/>
                <c:pt idx="0">
                  <c:v>Diffusion</c:v>
                </c:pt>
              </c:strCache>
            </c:strRef>
          </c:tx>
          <c:spPr>
            <a:ln>
              <a:solidFill>
                <a:schemeClr val="accent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marker>
            <c:symbol val="circle"/>
            <c:size val="7"/>
            <c:spPr>
              <a:solidFill>
                <a:schemeClr val="bg1"/>
              </a:solidFill>
              <a:ln w="6350">
                <a:solidFill>
                  <a:schemeClr val="accent2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</c:marker>
          <c:cat>
            <c:numRef>
              <c:f>'Model solutions'!$D$27:$H$27</c:f>
              <c:numCache>
                <c:formatCode>General</c:formatCode>
                <c:ptCount val="5"/>
                <c:pt idx="0">
                  <c:v>1980</c:v>
                </c:pt>
                <c:pt idx="1">
                  <c:v>1981</c:v>
                </c:pt>
                <c:pt idx="2">
                  <c:v>1982</c:v>
                </c:pt>
                <c:pt idx="3">
                  <c:v>1983</c:v>
                </c:pt>
                <c:pt idx="4">
                  <c:v>1984</c:v>
                </c:pt>
              </c:numCache>
            </c:numRef>
          </c:cat>
          <c:val>
            <c:numRef>
              <c:f>'Model solutions'!$D$29:$H$29</c:f>
              <c:numCache>
                <c:formatCode>General</c:formatCode>
                <c:ptCount val="5"/>
                <c:pt idx="0">
                  <c:v>5.3114178554285352E-2</c:v>
                </c:pt>
                <c:pt idx="1">
                  <c:v>5.4928251013929272E-2</c:v>
                </c:pt>
                <c:pt idx="2">
                  <c:v>6.9586233061804378E-2</c:v>
                </c:pt>
                <c:pt idx="3">
                  <c:v>6.1215230709938583E-2</c:v>
                </c:pt>
                <c:pt idx="4">
                  <c:v>8.93697070949417E-2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'Model solutions'!$C$30</c:f>
              <c:strCache>
                <c:ptCount val="1"/>
                <c:pt idx="0">
                  <c:v>Hybrid</c:v>
                </c:pt>
              </c:strCache>
            </c:strRef>
          </c:tx>
          <c:spPr>
            <a:ln>
              <a:solidFill>
                <a:srgbClr val="00B0F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marker>
            <c:symbol val="circle"/>
            <c:size val="7"/>
            <c:spPr>
              <a:solidFill>
                <a:schemeClr val="bg1"/>
              </a:solidFill>
              <a:ln w="6350">
                <a:solidFill>
                  <a:srgbClr val="0070C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</c:marker>
          <c:cat>
            <c:numRef>
              <c:f>'Model solutions'!$D$27:$H$27</c:f>
              <c:numCache>
                <c:formatCode>General</c:formatCode>
                <c:ptCount val="5"/>
                <c:pt idx="0">
                  <c:v>1980</c:v>
                </c:pt>
                <c:pt idx="1">
                  <c:v>1981</c:v>
                </c:pt>
                <c:pt idx="2">
                  <c:v>1982</c:v>
                </c:pt>
                <c:pt idx="3">
                  <c:v>1983</c:v>
                </c:pt>
                <c:pt idx="4">
                  <c:v>1984</c:v>
                </c:pt>
              </c:numCache>
            </c:numRef>
          </c:cat>
          <c:val>
            <c:numRef>
              <c:f>'Model solutions'!$D$30:$H$30</c:f>
              <c:numCache>
                <c:formatCode>General</c:formatCode>
                <c:ptCount val="5"/>
                <c:pt idx="0">
                  <c:v>5.4644382445038525E-2</c:v>
                </c:pt>
                <c:pt idx="1">
                  <c:v>5.3861518302147651E-2</c:v>
                </c:pt>
                <c:pt idx="2">
                  <c:v>6.8692327595255398E-2</c:v>
                </c:pt>
                <c:pt idx="3">
                  <c:v>6.7023477877471746E-2</c:v>
                </c:pt>
                <c:pt idx="4">
                  <c:v>8.5987164788817599E-2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17178624"/>
        <c:axId val="224028928"/>
      </c:lineChart>
      <c:catAx>
        <c:axId val="217178624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one"/>
        <c:crossAx val="224028928"/>
        <c:crosses val="autoZero"/>
        <c:auto val="1"/>
        <c:lblAlgn val="ctr"/>
        <c:lblOffset val="100"/>
        <c:noMultiLvlLbl val="0"/>
      </c:catAx>
      <c:valAx>
        <c:axId val="224028928"/>
        <c:scaling>
          <c:orientation val="minMax"/>
          <c:max val="0.2"/>
          <c:min val="0"/>
        </c:scaling>
        <c:delete val="0"/>
        <c:axPos val="l"/>
        <c:majorGridlines/>
        <c:numFmt formatCode="General" sourceLinked="1"/>
        <c:majorTickMark val="out"/>
        <c:minorTickMark val="none"/>
        <c:tickLblPos val="high"/>
        <c:crossAx val="217178624"/>
        <c:crosses val="autoZero"/>
        <c:crossBetween val="between"/>
        <c:majorUnit val="5.0000000000000024E-2"/>
        <c:minorUnit val="2.0000000000000011E-2"/>
      </c:valAx>
    </c:plotArea>
    <c:plotVisOnly val="1"/>
    <c:dispBlanksAs val="gap"/>
    <c:showDLblsOverMax val="0"/>
  </c:chart>
  <c:externalData r:id="rId1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√SS</a:t>
            </a:r>
            <a:endParaRPr lang="en-US" dirty="0"/>
          </a:p>
        </c:rich>
      </c:tx>
      <c:layout>
        <c:manualLayout>
          <c:xMode val="edge"/>
          <c:yMode val="edge"/>
          <c:x val="0.3462398199003171"/>
          <c:y val="3.6229754841521924E-2"/>
        </c:manualLayout>
      </c:layout>
      <c:overlay val="1"/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'Model solutions'!$K$28</c:f>
              <c:strCache>
                <c:ptCount val="1"/>
                <c:pt idx="0">
                  <c:v>Contagion</c:v>
                </c:pt>
              </c:strCache>
            </c:strRef>
          </c:tx>
          <c:spPr>
            <a:ln>
              <a:solidFill>
                <a:schemeClr val="dk1"/>
              </a:solidFill>
            </a:ln>
          </c:spPr>
          <c:marker>
            <c:symbol val="circle"/>
            <c:size val="7"/>
            <c:spPr>
              <a:solidFill>
                <a:schemeClr val="bg1"/>
              </a:solidFill>
              <a:ln w="6350">
                <a:solidFill>
                  <a:schemeClr val="dk1"/>
                </a:solidFill>
              </a:ln>
            </c:spPr>
          </c:marker>
          <c:cat>
            <c:numRef>
              <c:f>'Model solutions'!$L$27:$P$27</c:f>
              <c:numCache>
                <c:formatCode>General</c:formatCode>
                <c:ptCount val="5"/>
                <c:pt idx="0">
                  <c:v>1980</c:v>
                </c:pt>
                <c:pt idx="1">
                  <c:v>1981</c:v>
                </c:pt>
                <c:pt idx="2">
                  <c:v>1982</c:v>
                </c:pt>
                <c:pt idx="3">
                  <c:v>1983</c:v>
                </c:pt>
                <c:pt idx="4">
                  <c:v>1984</c:v>
                </c:pt>
              </c:numCache>
            </c:numRef>
          </c:cat>
          <c:val>
            <c:numRef>
              <c:f>'Model solutions'!$L$28:$P$28</c:f>
              <c:numCache>
                <c:formatCode>General</c:formatCode>
                <c:ptCount val="5"/>
                <c:pt idx="0">
                  <c:v>1.2883041789275365</c:v>
                </c:pt>
                <c:pt idx="1">
                  <c:v>0.96647297687257261</c:v>
                </c:pt>
                <c:pt idx="2">
                  <c:v>2.2565646288140697</c:v>
                </c:pt>
                <c:pt idx="3">
                  <c:v>1.0945924670333882</c:v>
                </c:pt>
                <c:pt idx="4">
                  <c:v>1.3219603722195532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'Model solutions'!$K$29</c:f>
              <c:strCache>
                <c:ptCount val="1"/>
                <c:pt idx="0">
                  <c:v>Diffusion</c:v>
                </c:pt>
              </c:strCache>
            </c:strRef>
          </c:tx>
          <c:spPr>
            <a:ln>
              <a:solidFill>
                <a:schemeClr val="accent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marker>
            <c:symbol val="circle"/>
            <c:size val="7"/>
            <c:spPr>
              <a:solidFill>
                <a:schemeClr val="bg1"/>
              </a:solidFill>
              <a:ln w="6350">
                <a:solidFill>
                  <a:schemeClr val="accent2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</c:marker>
          <c:cat>
            <c:numRef>
              <c:f>'Model solutions'!$L$27:$P$27</c:f>
              <c:numCache>
                <c:formatCode>General</c:formatCode>
                <c:ptCount val="5"/>
                <c:pt idx="0">
                  <c:v>1980</c:v>
                </c:pt>
                <c:pt idx="1">
                  <c:v>1981</c:v>
                </c:pt>
                <c:pt idx="2">
                  <c:v>1982</c:v>
                </c:pt>
                <c:pt idx="3">
                  <c:v>1983</c:v>
                </c:pt>
                <c:pt idx="4">
                  <c:v>1984</c:v>
                </c:pt>
              </c:numCache>
            </c:numRef>
          </c:cat>
          <c:val>
            <c:numRef>
              <c:f>'Model solutions'!$L$29:$P$29</c:f>
              <c:numCache>
                <c:formatCode>General</c:formatCode>
                <c:ptCount val="5"/>
                <c:pt idx="0">
                  <c:v>5.6946547267194093E-2</c:v>
                </c:pt>
                <c:pt idx="1">
                  <c:v>5.3793238534249346E-2</c:v>
                </c:pt>
                <c:pt idx="2">
                  <c:v>7.2384264513211768E-2</c:v>
                </c:pt>
                <c:pt idx="3">
                  <c:v>5.8130192443304037E-2</c:v>
                </c:pt>
                <c:pt idx="4">
                  <c:v>9.2619121314672231E-2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'Model solutions'!$K$30</c:f>
              <c:strCache>
                <c:ptCount val="1"/>
                <c:pt idx="0">
                  <c:v>Hybrid</c:v>
                </c:pt>
              </c:strCache>
            </c:strRef>
          </c:tx>
          <c:spPr>
            <a:ln>
              <a:solidFill>
                <a:srgbClr val="00B0F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marker>
            <c:symbol val="circle"/>
            <c:size val="7"/>
            <c:spPr>
              <a:solidFill>
                <a:schemeClr val="bg1"/>
              </a:solidFill>
              <a:ln w="6350">
                <a:solidFill>
                  <a:schemeClr val="accen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</c:marker>
          <c:cat>
            <c:numRef>
              <c:f>'Model solutions'!$L$27:$P$27</c:f>
              <c:numCache>
                <c:formatCode>General</c:formatCode>
                <c:ptCount val="5"/>
                <c:pt idx="0">
                  <c:v>1980</c:v>
                </c:pt>
                <c:pt idx="1">
                  <c:v>1981</c:v>
                </c:pt>
                <c:pt idx="2">
                  <c:v>1982</c:v>
                </c:pt>
                <c:pt idx="3">
                  <c:v>1983</c:v>
                </c:pt>
                <c:pt idx="4">
                  <c:v>1984</c:v>
                </c:pt>
              </c:numCache>
            </c:numRef>
          </c:cat>
          <c:val>
            <c:numRef>
              <c:f>'Model solutions'!$L$30:$P$30</c:f>
              <c:numCache>
                <c:formatCode>General</c:formatCode>
                <c:ptCount val="5"/>
                <c:pt idx="0">
                  <c:v>4.5103426506826277E-2</c:v>
                </c:pt>
                <c:pt idx="1">
                  <c:v>4.5334210423704994E-2</c:v>
                </c:pt>
                <c:pt idx="2">
                  <c:v>5.4066461305266038E-2</c:v>
                </c:pt>
                <c:pt idx="3">
                  <c:v>7.6207301263463478E-2</c:v>
                </c:pt>
                <c:pt idx="4">
                  <c:v>8.1550795962931938E-2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17179136"/>
        <c:axId val="224030656"/>
      </c:lineChart>
      <c:catAx>
        <c:axId val="217179136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one"/>
        <c:crossAx val="224030656"/>
        <c:crosses val="autoZero"/>
        <c:auto val="1"/>
        <c:lblAlgn val="ctr"/>
        <c:lblOffset val="100"/>
        <c:noMultiLvlLbl val="0"/>
      </c:catAx>
      <c:valAx>
        <c:axId val="224030656"/>
        <c:scaling>
          <c:orientation val="minMax"/>
          <c:max val="0.2"/>
          <c:min val="5.0000000000000024E-2"/>
        </c:scaling>
        <c:delete val="0"/>
        <c:axPos val="l"/>
        <c:majorGridlines/>
        <c:numFmt formatCode="General" sourceLinked="1"/>
        <c:majorTickMark val="out"/>
        <c:minorTickMark val="none"/>
        <c:tickLblPos val="high"/>
        <c:crossAx val="217179136"/>
        <c:crosses val="autoZero"/>
        <c:crossBetween val="between"/>
        <c:majorUnit val="5.0000000000000024E-2"/>
        <c:minorUnit val="2.0000000000000011E-2"/>
      </c:valAx>
    </c:plotArea>
    <c:plotVisOnly val="1"/>
    <c:dispBlanksAs val="gap"/>
    <c:showDLblsOverMax val="0"/>
  </c:chart>
  <c:externalData r:id="rId1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BIC</a:t>
            </a:r>
          </a:p>
        </c:rich>
      </c:tx>
      <c:layout>
        <c:manualLayout>
          <c:xMode val="edge"/>
          <c:yMode val="edge"/>
          <c:x val="0.26521515282896169"/>
          <c:y val="5.9128208112669486E-2"/>
        </c:manualLayout>
      </c:layout>
      <c:overlay val="1"/>
    </c:title>
    <c:autoTitleDeleted val="0"/>
    <c:plotArea>
      <c:layout>
        <c:manualLayout>
          <c:layoutTarget val="inner"/>
          <c:xMode val="edge"/>
          <c:yMode val="edge"/>
          <c:x val="4.7815036051528127E-2"/>
          <c:y val="8.9450037828085902E-2"/>
          <c:w val="0.79959951126798801"/>
          <c:h val="0.83588197637199613"/>
        </c:manualLayout>
      </c:layout>
      <c:lineChart>
        <c:grouping val="standard"/>
        <c:varyColors val="0"/>
        <c:ser>
          <c:idx val="1"/>
          <c:order val="0"/>
          <c:tx>
            <c:strRef>
              <c:f>'[examining the MATLAB results4.xlsx]Model solutions'!$E$30</c:f>
              <c:strCache>
                <c:ptCount val="1"/>
                <c:pt idx="0">
                  <c:v>C-BIC</c:v>
                </c:pt>
              </c:strCache>
            </c:strRef>
          </c:tx>
          <c:spPr>
            <a:ln>
              <a:solidFill>
                <a:schemeClr val="tx1"/>
              </a:solidFill>
            </a:ln>
          </c:spPr>
          <c:marker>
            <c:symbol val="circle"/>
            <c:size val="7"/>
            <c:spPr>
              <a:solidFill>
                <a:schemeClr val="bg1"/>
              </a:solidFill>
              <a:ln>
                <a:solidFill>
                  <a:schemeClr val="tx1"/>
                </a:solidFill>
              </a:ln>
            </c:spPr>
          </c:marker>
          <c:cat>
            <c:numRef>
              <c:f>'[examining the MATLAB results4.xlsx]Model solutions'!$C$31:$C$35</c:f>
              <c:numCache>
                <c:formatCode>General</c:formatCode>
                <c:ptCount val="5"/>
                <c:pt idx="0">
                  <c:v>1984</c:v>
                </c:pt>
                <c:pt idx="1">
                  <c:v>1983</c:v>
                </c:pt>
                <c:pt idx="2">
                  <c:v>1982</c:v>
                </c:pt>
                <c:pt idx="3">
                  <c:v>1981</c:v>
                </c:pt>
                <c:pt idx="4">
                  <c:v>1980</c:v>
                </c:pt>
              </c:numCache>
            </c:numRef>
          </c:cat>
          <c:val>
            <c:numRef>
              <c:f>'[examining the MATLAB results4.xlsx]Model solutions'!$E$31:$E$35</c:f>
              <c:numCache>
                <c:formatCode>General</c:formatCode>
                <c:ptCount val="5"/>
                <c:pt idx="0">
                  <c:v>21.944510811138979</c:v>
                </c:pt>
                <c:pt idx="1">
                  <c:v>24.826644394215187</c:v>
                </c:pt>
                <c:pt idx="2">
                  <c:v>31.945303080922166</c:v>
                </c:pt>
                <c:pt idx="3">
                  <c:v>29.477131564492201</c:v>
                </c:pt>
                <c:pt idx="4">
                  <c:v>44.540832119199301</c:v>
                </c:pt>
              </c:numCache>
            </c:numRef>
          </c:val>
          <c:smooth val="0"/>
        </c:ser>
        <c:ser>
          <c:idx val="2"/>
          <c:order val="1"/>
          <c:tx>
            <c:strRef>
              <c:f>'[examining the MATLAB results4.xlsx]Model solutions'!$E$30</c:f>
              <c:strCache>
                <c:ptCount val="1"/>
                <c:pt idx="0">
                  <c:v>C-BIC</c:v>
                </c:pt>
              </c:strCache>
            </c:strRef>
          </c:tx>
          <c:spPr>
            <a:ln>
              <a:noFill/>
              <a:prstDash val="dash"/>
            </a:ln>
          </c:spPr>
          <c:marker>
            <c:symbol val="none"/>
          </c:marker>
          <c:cat>
            <c:numRef>
              <c:f>'[examining the MATLAB results4.xlsx]Model solutions'!$C$31:$C$35</c:f>
              <c:numCache>
                <c:formatCode>General</c:formatCode>
                <c:ptCount val="5"/>
                <c:pt idx="0">
                  <c:v>1984</c:v>
                </c:pt>
                <c:pt idx="1">
                  <c:v>1983</c:v>
                </c:pt>
                <c:pt idx="2">
                  <c:v>1982</c:v>
                </c:pt>
                <c:pt idx="3">
                  <c:v>1981</c:v>
                </c:pt>
                <c:pt idx="4">
                  <c:v>1980</c:v>
                </c:pt>
              </c:numCache>
            </c:numRef>
          </c:cat>
          <c:val>
            <c:numRef>
              <c:f>'[examining the MATLAB results4.xlsx]Model solutions'!$E$31:$E$35</c:f>
              <c:numCache>
                <c:formatCode>General</c:formatCode>
                <c:ptCount val="5"/>
                <c:pt idx="0">
                  <c:v>21.944510811138979</c:v>
                </c:pt>
                <c:pt idx="1">
                  <c:v>24.826644394215187</c:v>
                </c:pt>
                <c:pt idx="2">
                  <c:v>31.945303080922166</c:v>
                </c:pt>
                <c:pt idx="3">
                  <c:v>29.477131564492201</c:v>
                </c:pt>
                <c:pt idx="4">
                  <c:v>44.540832119199301</c:v>
                </c:pt>
              </c:numCache>
            </c:numRef>
          </c:val>
          <c:smooth val="0"/>
        </c:ser>
        <c:ser>
          <c:idx val="3"/>
          <c:order val="2"/>
          <c:tx>
            <c:strRef>
              <c:f>'[examining the MATLAB results4.xlsx]Model solutions'!$G$30</c:f>
              <c:strCache>
                <c:ptCount val="1"/>
                <c:pt idx="0">
                  <c:v>D-BIC</c:v>
                </c:pt>
              </c:strCache>
            </c:strRef>
          </c:tx>
          <c:spPr>
            <a:ln>
              <a:solidFill>
                <a:schemeClr val="accent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marker>
            <c:symbol val="circle"/>
            <c:size val="7"/>
            <c:spPr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</c:marker>
          <c:cat>
            <c:numRef>
              <c:f>'[examining the MATLAB results4.xlsx]Model solutions'!$C$31:$C$35</c:f>
              <c:numCache>
                <c:formatCode>General</c:formatCode>
                <c:ptCount val="5"/>
                <c:pt idx="0">
                  <c:v>1984</c:v>
                </c:pt>
                <c:pt idx="1">
                  <c:v>1983</c:v>
                </c:pt>
                <c:pt idx="2">
                  <c:v>1982</c:v>
                </c:pt>
                <c:pt idx="3">
                  <c:v>1981</c:v>
                </c:pt>
                <c:pt idx="4">
                  <c:v>1980</c:v>
                </c:pt>
              </c:numCache>
            </c:numRef>
          </c:cat>
          <c:val>
            <c:numRef>
              <c:f>'[examining the MATLAB results4.xlsx]Model solutions'!$G$31:$G$35</c:f>
              <c:numCache>
                <c:formatCode>General</c:formatCode>
                <c:ptCount val="5"/>
                <c:pt idx="0">
                  <c:v>20.619455010843314</c:v>
                </c:pt>
                <c:pt idx="1">
                  <c:v>18.362636756835489</c:v>
                </c:pt>
                <c:pt idx="2">
                  <c:v>21.5460294225526</c:v>
                </c:pt>
                <c:pt idx="3">
                  <c:v>21.1428677780697</c:v>
                </c:pt>
                <c:pt idx="4">
                  <c:v>26.466914502062089</c:v>
                </c:pt>
              </c:numCache>
            </c:numRef>
          </c:val>
          <c:smooth val="0"/>
        </c:ser>
        <c:ser>
          <c:idx val="4"/>
          <c:order val="3"/>
          <c:tx>
            <c:strRef>
              <c:f>'[examining the MATLAB results4.xlsx]Model solutions'!$G$30</c:f>
              <c:strCache>
                <c:ptCount val="1"/>
                <c:pt idx="0">
                  <c:v>D-BIC</c:v>
                </c:pt>
              </c:strCache>
            </c:strRef>
          </c:tx>
          <c:spPr>
            <a:ln w="28575">
              <a:noFill/>
              <a:prstDash val="dash"/>
            </a:ln>
            <a:effectLst>
              <a:outerShdw blurRad="25400" dist="38100" dir="2700000" sx="99000" sy="99000" algn="tl" rotWithShape="0">
                <a:prstClr val="black">
                  <a:alpha val="45000"/>
                </a:prstClr>
              </a:outerShdw>
            </a:effectLst>
          </c:spPr>
          <c:marker>
            <c:symbol val="none"/>
          </c:marker>
          <c:cat>
            <c:numRef>
              <c:f>'[examining the MATLAB results4.xlsx]Model solutions'!$C$31:$C$35</c:f>
              <c:numCache>
                <c:formatCode>General</c:formatCode>
                <c:ptCount val="5"/>
                <c:pt idx="0">
                  <c:v>1984</c:v>
                </c:pt>
                <c:pt idx="1">
                  <c:v>1983</c:v>
                </c:pt>
                <c:pt idx="2">
                  <c:v>1982</c:v>
                </c:pt>
                <c:pt idx="3">
                  <c:v>1981</c:v>
                </c:pt>
                <c:pt idx="4">
                  <c:v>1980</c:v>
                </c:pt>
              </c:numCache>
            </c:numRef>
          </c:cat>
          <c:val>
            <c:numRef>
              <c:f>'[examining the MATLAB results4.xlsx]Model solutions'!$G$31:$G$35</c:f>
              <c:numCache>
                <c:formatCode>General</c:formatCode>
                <c:ptCount val="5"/>
                <c:pt idx="0">
                  <c:v>20.619455010843314</c:v>
                </c:pt>
                <c:pt idx="1">
                  <c:v>18.362636756835489</c:v>
                </c:pt>
                <c:pt idx="2">
                  <c:v>21.5460294225526</c:v>
                </c:pt>
                <c:pt idx="3">
                  <c:v>21.1428677780697</c:v>
                </c:pt>
                <c:pt idx="4">
                  <c:v>26.466914502062089</c:v>
                </c:pt>
              </c:numCache>
            </c:numRef>
          </c:val>
          <c:smooth val="0"/>
        </c:ser>
        <c:ser>
          <c:idx val="5"/>
          <c:order val="4"/>
          <c:tx>
            <c:strRef>
              <c:f>'[examining the MATLAB results4.xlsx]Model solutions'!$I$30</c:f>
              <c:strCache>
                <c:ptCount val="1"/>
                <c:pt idx="0">
                  <c:v>H-BIC</c:v>
                </c:pt>
              </c:strCache>
            </c:strRef>
          </c:tx>
          <c:spPr>
            <a:ln>
              <a:solidFill>
                <a:srgbClr val="00B0F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marker>
            <c:symbol val="circle"/>
            <c:size val="7"/>
            <c:spPr>
              <a:solidFill>
                <a:schemeClr val="bg1"/>
              </a:solidFill>
              <a:ln>
                <a:solidFill>
                  <a:srgbClr val="0070C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</c:marker>
          <c:cat>
            <c:numRef>
              <c:f>'[examining the MATLAB results4.xlsx]Model solutions'!$C$31:$C$35</c:f>
              <c:numCache>
                <c:formatCode>General</c:formatCode>
                <c:ptCount val="5"/>
                <c:pt idx="0">
                  <c:v>1984</c:v>
                </c:pt>
                <c:pt idx="1">
                  <c:v>1983</c:v>
                </c:pt>
                <c:pt idx="2">
                  <c:v>1982</c:v>
                </c:pt>
                <c:pt idx="3">
                  <c:v>1981</c:v>
                </c:pt>
                <c:pt idx="4">
                  <c:v>1980</c:v>
                </c:pt>
              </c:numCache>
            </c:numRef>
          </c:cat>
          <c:val>
            <c:numRef>
              <c:f>'[examining the MATLAB results4.xlsx]Model solutions'!$I$31:$I$35</c:f>
              <c:numCache>
                <c:formatCode>General</c:formatCode>
                <c:ptCount val="5"/>
                <c:pt idx="0">
                  <c:v>38.90375780277973</c:v>
                </c:pt>
                <c:pt idx="1">
                  <c:v>37.736583396627829</c:v>
                </c:pt>
                <c:pt idx="2">
                  <c:v>44.132157174003503</c:v>
                </c:pt>
                <c:pt idx="3">
                  <c:v>48.3780418919198</c:v>
                </c:pt>
                <c:pt idx="4">
                  <c:v>71.896871173588352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18587136"/>
        <c:axId val="224045312"/>
      </c:lineChart>
      <c:catAx>
        <c:axId val="218587136"/>
        <c:scaling>
          <c:orientation val="maxMin"/>
        </c:scaling>
        <c:delete val="1"/>
        <c:axPos val="b"/>
        <c:numFmt formatCode="General" sourceLinked="1"/>
        <c:majorTickMark val="out"/>
        <c:minorTickMark val="none"/>
        <c:tickLblPos val="none"/>
        <c:crossAx val="224045312"/>
        <c:crosses val="autoZero"/>
        <c:auto val="1"/>
        <c:lblAlgn val="ctr"/>
        <c:lblOffset val="100"/>
        <c:noMultiLvlLbl val="0"/>
      </c:catAx>
      <c:valAx>
        <c:axId val="224045312"/>
        <c:scaling>
          <c:orientation val="minMax"/>
          <c:max val="140"/>
        </c:scaling>
        <c:delete val="0"/>
        <c:axPos val="r"/>
        <c:majorGridlines/>
        <c:numFmt formatCode="General" sourceLinked="1"/>
        <c:majorTickMark val="out"/>
        <c:minorTickMark val="none"/>
        <c:tickLblPos val="low"/>
        <c:crossAx val="218587136"/>
        <c:crossesAt val="1980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√SS</a:t>
            </a:r>
            <a:endParaRPr lang="en-US" dirty="0"/>
          </a:p>
        </c:rich>
      </c:tx>
      <c:layout>
        <c:manualLayout>
          <c:xMode val="edge"/>
          <c:yMode val="edge"/>
          <c:x val="0.25954271660982881"/>
          <c:y val="2.1737852904913191E-2"/>
        </c:manualLayout>
      </c:layout>
      <c:overlay val="1"/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'[examining the MATLAB results4.xlsx]Model solutions'!$K$57</c:f>
              <c:strCache>
                <c:ptCount val="1"/>
                <c:pt idx="0">
                  <c:v>Contagion</c:v>
                </c:pt>
              </c:strCache>
            </c:strRef>
          </c:tx>
          <c:spPr>
            <a:ln>
              <a:solidFill>
                <a:schemeClr val="dk1"/>
              </a:solidFill>
            </a:ln>
          </c:spPr>
          <c:marker>
            <c:symbol val="circle"/>
            <c:size val="7"/>
            <c:spPr>
              <a:solidFill>
                <a:schemeClr val="bg1"/>
              </a:solidFill>
              <a:ln w="6350">
                <a:solidFill>
                  <a:schemeClr val="dk1"/>
                </a:solidFill>
              </a:ln>
            </c:spPr>
          </c:marker>
          <c:cat>
            <c:numRef>
              <c:f>'[examining the MATLAB results4.xlsx]Model solutions'!$L$56:$P$56</c:f>
              <c:numCache>
                <c:formatCode>General</c:formatCode>
                <c:ptCount val="5"/>
                <c:pt idx="0">
                  <c:v>1980</c:v>
                </c:pt>
                <c:pt idx="1">
                  <c:v>1981</c:v>
                </c:pt>
                <c:pt idx="2">
                  <c:v>1982</c:v>
                </c:pt>
                <c:pt idx="3">
                  <c:v>1983</c:v>
                </c:pt>
                <c:pt idx="4">
                  <c:v>1984</c:v>
                </c:pt>
              </c:numCache>
            </c:numRef>
          </c:cat>
          <c:val>
            <c:numRef>
              <c:f>'[examining the MATLAB results4.xlsx]Model solutions'!$L$57:$P$57</c:f>
              <c:numCache>
                <c:formatCode>General</c:formatCode>
                <c:ptCount val="5"/>
                <c:pt idx="0">
                  <c:v>6.8944008222349001E-2</c:v>
                </c:pt>
                <c:pt idx="1">
                  <c:v>9.7565440908789797E-2</c:v>
                </c:pt>
                <c:pt idx="2">
                  <c:v>0.13164114250688333</c:v>
                </c:pt>
                <c:pt idx="3">
                  <c:v>0.14166786629256856</c:v>
                </c:pt>
                <c:pt idx="4">
                  <c:v>0.17508968886860024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'[examining the MATLAB results4.xlsx]Model solutions'!$K$58</c:f>
              <c:strCache>
                <c:ptCount val="1"/>
                <c:pt idx="0">
                  <c:v>Diffusion</c:v>
                </c:pt>
              </c:strCache>
            </c:strRef>
          </c:tx>
          <c:spPr>
            <a:ln>
              <a:solidFill>
                <a:schemeClr val="accent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marker>
            <c:symbol val="circle"/>
            <c:size val="7"/>
            <c:spPr>
              <a:solidFill>
                <a:schemeClr val="bg1"/>
              </a:solidFill>
              <a:ln w="6350">
                <a:solidFill>
                  <a:schemeClr val="accent2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</c:marker>
          <c:cat>
            <c:numRef>
              <c:f>'[examining the MATLAB results4.xlsx]Model solutions'!$L$56:$P$56</c:f>
              <c:numCache>
                <c:formatCode>General</c:formatCode>
                <c:ptCount val="5"/>
                <c:pt idx="0">
                  <c:v>1980</c:v>
                </c:pt>
                <c:pt idx="1">
                  <c:v>1981</c:v>
                </c:pt>
                <c:pt idx="2">
                  <c:v>1982</c:v>
                </c:pt>
                <c:pt idx="3">
                  <c:v>1983</c:v>
                </c:pt>
                <c:pt idx="4">
                  <c:v>1984</c:v>
                </c:pt>
              </c:numCache>
            </c:numRef>
          </c:cat>
          <c:val>
            <c:numRef>
              <c:f>'[examining the MATLAB results4.xlsx]Model solutions'!$L$58:$P$58</c:f>
              <c:numCache>
                <c:formatCode>General</c:formatCode>
                <c:ptCount val="5"/>
                <c:pt idx="0">
                  <c:v>5.1962601789104793E-2</c:v>
                </c:pt>
                <c:pt idx="1">
                  <c:v>6.2859260759107499E-2</c:v>
                </c:pt>
                <c:pt idx="2">
                  <c:v>7.6296774333885195E-2</c:v>
                </c:pt>
                <c:pt idx="3">
                  <c:v>7.9430754682763074E-2</c:v>
                </c:pt>
                <c:pt idx="4">
                  <c:v>0.14128334113545174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'[examining the MATLAB results4.xlsx]Model solutions'!$K$59</c:f>
              <c:strCache>
                <c:ptCount val="1"/>
                <c:pt idx="0">
                  <c:v>Hybrid</c:v>
                </c:pt>
              </c:strCache>
            </c:strRef>
          </c:tx>
          <c:spPr>
            <a:ln>
              <a:solidFill>
                <a:srgbClr val="00B0F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marker>
            <c:symbol val="circle"/>
            <c:size val="7"/>
            <c:spPr>
              <a:solidFill>
                <a:schemeClr val="bg1"/>
              </a:solidFill>
              <a:ln w="6350">
                <a:solidFill>
                  <a:schemeClr val="accen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</c:marker>
          <c:cat>
            <c:numRef>
              <c:f>'[examining the MATLAB results4.xlsx]Model solutions'!$L$56:$P$56</c:f>
              <c:numCache>
                <c:formatCode>General</c:formatCode>
                <c:ptCount val="5"/>
                <c:pt idx="0">
                  <c:v>1980</c:v>
                </c:pt>
                <c:pt idx="1">
                  <c:v>1981</c:v>
                </c:pt>
                <c:pt idx="2">
                  <c:v>1982</c:v>
                </c:pt>
                <c:pt idx="3">
                  <c:v>1983</c:v>
                </c:pt>
                <c:pt idx="4">
                  <c:v>1984</c:v>
                </c:pt>
              </c:numCache>
            </c:numRef>
          </c:cat>
          <c:val>
            <c:numRef>
              <c:f>'[examining the MATLAB results4.xlsx]Model solutions'!$L$59:$P$59</c:f>
              <c:numCache>
                <c:formatCode>General</c:formatCode>
                <c:ptCount val="5"/>
                <c:pt idx="0">
                  <c:v>0.12266617135983089</c:v>
                </c:pt>
                <c:pt idx="1">
                  <c:v>9.7611070821636864E-2</c:v>
                </c:pt>
                <c:pt idx="2">
                  <c:v>0.12246565181697927</c:v>
                </c:pt>
                <c:pt idx="3">
                  <c:v>8.6603443832013224E-2</c:v>
                </c:pt>
                <c:pt idx="4">
                  <c:v>0.12603429807822247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18588672"/>
        <c:axId val="224047040"/>
      </c:lineChart>
      <c:catAx>
        <c:axId val="218588672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one"/>
        <c:crossAx val="224047040"/>
        <c:crosses val="autoZero"/>
        <c:auto val="1"/>
        <c:lblAlgn val="ctr"/>
        <c:lblOffset val="100"/>
        <c:noMultiLvlLbl val="0"/>
      </c:catAx>
      <c:valAx>
        <c:axId val="224047040"/>
        <c:scaling>
          <c:orientation val="minMax"/>
          <c:max val="0.35000000000000026"/>
          <c:min val="0"/>
        </c:scaling>
        <c:delete val="0"/>
        <c:axPos val="l"/>
        <c:majorGridlines/>
        <c:numFmt formatCode="General" sourceLinked="1"/>
        <c:majorTickMark val="out"/>
        <c:minorTickMark val="none"/>
        <c:tickLblPos val="high"/>
        <c:crossAx val="218588672"/>
        <c:crosses val="autoZero"/>
        <c:crossBetween val="between"/>
        <c:majorUnit val="5.0000000000000024E-2"/>
        <c:minorUnit val="2.0000000000000011E-2"/>
      </c:valAx>
    </c:plotArea>
    <c:plotVisOnly val="1"/>
    <c:dispBlanksAs val="gap"/>
    <c:showDLblsOverMax val="0"/>
  </c:chart>
  <c:externalData r:id="rId1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1" i="0" u="none" strike="noStrike" kern="1200" baseline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pPr>
            <a:r>
              <a:rPr lang="en-US" sz="1800" b="1" i="0" baseline="0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√SS</a:t>
            </a:r>
            <a:endParaRPr lang="en-US" dirty="0" smtClean="0">
              <a:effectLst/>
            </a:endParaRPr>
          </a:p>
        </c:rich>
      </c:tx>
      <c:layout>
        <c:manualLayout>
          <c:xMode val="edge"/>
          <c:yMode val="edge"/>
          <c:x val="0.26049975386141477"/>
          <c:y val="5.2815468456570432E-2"/>
        </c:manualLayout>
      </c:layout>
      <c:overlay val="1"/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'[examining the MATLAB results4.xlsx]Model solutions'!$C$57</c:f>
              <c:strCache>
                <c:ptCount val="1"/>
                <c:pt idx="0">
                  <c:v>Contagion</c:v>
                </c:pt>
              </c:strCache>
            </c:strRef>
          </c:tx>
          <c:spPr>
            <a:ln>
              <a:solidFill>
                <a:schemeClr val="tx1"/>
              </a:solidFill>
            </a:ln>
          </c:spPr>
          <c:marker>
            <c:symbol val="circle"/>
            <c:size val="7"/>
            <c:spPr>
              <a:solidFill>
                <a:schemeClr val="bg1"/>
              </a:solidFill>
              <a:ln w="6350">
                <a:solidFill>
                  <a:schemeClr val="dk1"/>
                </a:solidFill>
              </a:ln>
            </c:spPr>
          </c:marker>
          <c:cat>
            <c:numRef>
              <c:f>'[examining the MATLAB results4.xlsx]Model solutions'!$D$56:$H$56</c:f>
              <c:numCache>
                <c:formatCode>General</c:formatCode>
                <c:ptCount val="5"/>
                <c:pt idx="0">
                  <c:v>1980</c:v>
                </c:pt>
                <c:pt idx="1">
                  <c:v>1981</c:v>
                </c:pt>
                <c:pt idx="2">
                  <c:v>1982</c:v>
                </c:pt>
                <c:pt idx="3">
                  <c:v>1983</c:v>
                </c:pt>
                <c:pt idx="4">
                  <c:v>1984</c:v>
                </c:pt>
              </c:numCache>
            </c:numRef>
          </c:cat>
          <c:val>
            <c:numRef>
              <c:f>'[examining the MATLAB results4.xlsx]Model solutions'!$D$57:$H$57</c:f>
              <c:numCache>
                <c:formatCode>General</c:formatCode>
                <c:ptCount val="5"/>
                <c:pt idx="0">
                  <c:v>6.8414132817629994E-2</c:v>
                </c:pt>
                <c:pt idx="1">
                  <c:v>6.9916131790427313E-2</c:v>
                </c:pt>
                <c:pt idx="2">
                  <c:v>0.10051297796864719</c:v>
                </c:pt>
                <c:pt idx="3">
                  <c:v>9.9829907658272807E-2</c:v>
                </c:pt>
                <c:pt idx="4">
                  <c:v>0.11768852561484811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'[examining the MATLAB results4.xlsx]Model solutions'!$C$58</c:f>
              <c:strCache>
                <c:ptCount val="1"/>
                <c:pt idx="0">
                  <c:v>Diffusion</c:v>
                </c:pt>
              </c:strCache>
            </c:strRef>
          </c:tx>
          <c:spPr>
            <a:ln>
              <a:solidFill>
                <a:schemeClr val="accent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marker>
            <c:symbol val="circle"/>
            <c:size val="7"/>
            <c:spPr>
              <a:solidFill>
                <a:schemeClr val="bg1"/>
              </a:solidFill>
              <a:ln w="6350">
                <a:solidFill>
                  <a:schemeClr val="accent2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</c:marker>
          <c:cat>
            <c:numRef>
              <c:f>'[examining the MATLAB results4.xlsx]Model solutions'!$D$56:$H$56</c:f>
              <c:numCache>
                <c:formatCode>General</c:formatCode>
                <c:ptCount val="5"/>
                <c:pt idx="0">
                  <c:v>1980</c:v>
                </c:pt>
                <c:pt idx="1">
                  <c:v>1981</c:v>
                </c:pt>
                <c:pt idx="2">
                  <c:v>1982</c:v>
                </c:pt>
                <c:pt idx="3">
                  <c:v>1983</c:v>
                </c:pt>
                <c:pt idx="4">
                  <c:v>1984</c:v>
                </c:pt>
              </c:numCache>
            </c:numRef>
          </c:cat>
          <c:val>
            <c:numRef>
              <c:f>'[examining the MATLAB results4.xlsx]Model solutions'!$D$58:$H$58</c:f>
              <c:numCache>
                <c:formatCode>General</c:formatCode>
                <c:ptCount val="5"/>
                <c:pt idx="0">
                  <c:v>5.1181839912599815E-2</c:v>
                </c:pt>
                <c:pt idx="1">
                  <c:v>5.706475098617779E-2</c:v>
                </c:pt>
                <c:pt idx="2">
                  <c:v>8.1584439672725162E-2</c:v>
                </c:pt>
                <c:pt idx="3">
                  <c:v>7.1417397607728458E-2</c:v>
                </c:pt>
                <c:pt idx="4">
                  <c:v>0.11393847497053312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'[examining the MATLAB results4.xlsx]Model solutions'!$C$59</c:f>
              <c:strCache>
                <c:ptCount val="1"/>
                <c:pt idx="0">
                  <c:v>Hybrid</c:v>
                </c:pt>
              </c:strCache>
            </c:strRef>
          </c:tx>
          <c:spPr>
            <a:ln>
              <a:solidFill>
                <a:srgbClr val="00B0F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marker>
            <c:symbol val="circle"/>
            <c:size val="7"/>
            <c:spPr>
              <a:solidFill>
                <a:schemeClr val="bg1"/>
              </a:solidFill>
              <a:ln w="6350">
                <a:solidFill>
                  <a:srgbClr val="0070C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</c:marker>
          <c:cat>
            <c:numRef>
              <c:f>'[examining the MATLAB results4.xlsx]Model solutions'!$D$56:$H$56</c:f>
              <c:numCache>
                <c:formatCode>General</c:formatCode>
                <c:ptCount val="5"/>
                <c:pt idx="0">
                  <c:v>1980</c:v>
                </c:pt>
                <c:pt idx="1">
                  <c:v>1981</c:v>
                </c:pt>
                <c:pt idx="2">
                  <c:v>1982</c:v>
                </c:pt>
                <c:pt idx="3">
                  <c:v>1983</c:v>
                </c:pt>
                <c:pt idx="4">
                  <c:v>1984</c:v>
                </c:pt>
              </c:numCache>
            </c:numRef>
          </c:cat>
          <c:val>
            <c:numRef>
              <c:f>'[examining the MATLAB results4.xlsx]Model solutions'!$D$59:$H$59</c:f>
              <c:numCache>
                <c:formatCode>General</c:formatCode>
                <c:ptCount val="5"/>
                <c:pt idx="0">
                  <c:v>7.8027577567794937E-2</c:v>
                </c:pt>
                <c:pt idx="1">
                  <c:v>6.6683359332434869E-2</c:v>
                </c:pt>
                <c:pt idx="2">
                  <c:v>8.9238394479488267E-2</c:v>
                </c:pt>
                <c:pt idx="3">
                  <c:v>6.8581759410079476E-2</c:v>
                </c:pt>
                <c:pt idx="4">
                  <c:v>9.4094865017941495E-2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18589184"/>
        <c:axId val="224048768"/>
      </c:lineChart>
      <c:catAx>
        <c:axId val="218589184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one"/>
        <c:crossAx val="224048768"/>
        <c:crosses val="autoZero"/>
        <c:auto val="1"/>
        <c:lblAlgn val="ctr"/>
        <c:lblOffset val="100"/>
        <c:noMultiLvlLbl val="0"/>
      </c:catAx>
      <c:valAx>
        <c:axId val="224048768"/>
        <c:scaling>
          <c:orientation val="minMax"/>
          <c:max val="0.2"/>
          <c:min val="0"/>
        </c:scaling>
        <c:delete val="0"/>
        <c:axPos val="l"/>
        <c:majorGridlines/>
        <c:numFmt formatCode="General" sourceLinked="1"/>
        <c:majorTickMark val="out"/>
        <c:minorTickMark val="none"/>
        <c:tickLblPos val="high"/>
        <c:crossAx val="218589184"/>
        <c:crosses val="autoZero"/>
        <c:crossBetween val="between"/>
        <c:majorUnit val="5.0000000000000024E-2"/>
        <c:minorUnit val="2.0000000000000011E-2"/>
      </c:valAx>
    </c:plotArea>
    <c:plotVisOnly val="1"/>
    <c:dispBlanksAs val="gap"/>
    <c:showDLblsOverMax val="0"/>
  </c:chart>
  <c:externalData r:id="rId1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BIC</a:t>
            </a:r>
          </a:p>
        </c:rich>
      </c:tx>
      <c:layout>
        <c:manualLayout>
          <c:xMode val="edge"/>
          <c:yMode val="edge"/>
          <c:x val="0.2841139488012514"/>
          <c:y val="8.7046410005414687E-2"/>
        </c:manualLayout>
      </c:layout>
      <c:overlay val="1"/>
    </c:title>
    <c:autoTitleDeleted val="0"/>
    <c:plotArea>
      <c:layout/>
      <c:lineChart>
        <c:grouping val="standard"/>
        <c:varyColors val="0"/>
        <c:ser>
          <c:idx val="3"/>
          <c:order val="0"/>
          <c:tx>
            <c:strRef>
              <c:f>'[examining the MATLAB results4.xlsx]Model solutions'!$L$30</c:f>
              <c:strCache>
                <c:ptCount val="1"/>
                <c:pt idx="0">
                  <c:v>C-AIC</c:v>
                </c:pt>
              </c:strCache>
            </c:strRef>
          </c:tx>
          <c:spPr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marker>
            <c:symbol val="circle"/>
            <c:size val="7"/>
            <c:spPr>
              <a:solidFill>
                <a:schemeClr val="bg1"/>
              </a:solidFill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</c:marker>
          <c:cat>
            <c:numRef>
              <c:f>'[examining the MATLAB results4.xlsx]Model solutions'!$K$31:$K$35</c:f>
              <c:numCache>
                <c:formatCode>General</c:formatCode>
                <c:ptCount val="5"/>
                <c:pt idx="0">
                  <c:v>1984</c:v>
                </c:pt>
                <c:pt idx="1">
                  <c:v>1983</c:v>
                </c:pt>
                <c:pt idx="2">
                  <c:v>1982</c:v>
                </c:pt>
                <c:pt idx="3">
                  <c:v>1981</c:v>
                </c:pt>
                <c:pt idx="4">
                  <c:v>1980</c:v>
                </c:pt>
              </c:numCache>
            </c:numRef>
          </c:cat>
          <c:val>
            <c:numRef>
              <c:f>'[examining the MATLAB results4.xlsx]Model solutions'!$L$31:$L$35</c:f>
              <c:numCache>
                <c:formatCode>General</c:formatCode>
                <c:ptCount val="5"/>
                <c:pt idx="0">
                  <c:v>20.665780379762079</c:v>
                </c:pt>
                <c:pt idx="1">
                  <c:v>25.457207461583099</c:v>
                </c:pt>
                <c:pt idx="2">
                  <c:v>32.297157941304128</c:v>
                </c:pt>
                <c:pt idx="3">
                  <c:v>34.791918917309957</c:v>
                </c:pt>
                <c:pt idx="4">
                  <c:v>35.243603658312352</c:v>
                </c:pt>
              </c:numCache>
            </c:numRef>
          </c:val>
          <c:smooth val="0"/>
        </c:ser>
        <c:ser>
          <c:idx val="0"/>
          <c:order val="1"/>
          <c:tx>
            <c:strRef>
              <c:f>'[examining the MATLAB results4.xlsx]Model solutions'!$O$30</c:f>
              <c:strCache>
                <c:ptCount val="1"/>
                <c:pt idx="0">
                  <c:v>D-BIC</c:v>
                </c:pt>
              </c:strCache>
            </c:strRef>
          </c:tx>
          <c:spPr>
            <a:ln>
              <a:solidFill>
                <a:schemeClr val="accent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marker>
            <c:symbol val="circle"/>
            <c:size val="7"/>
            <c:spPr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</c:marker>
          <c:cat>
            <c:numRef>
              <c:f>'[examining the MATLAB results4.xlsx]Model solutions'!$K$31:$K$35</c:f>
              <c:numCache>
                <c:formatCode>General</c:formatCode>
                <c:ptCount val="5"/>
                <c:pt idx="0">
                  <c:v>1984</c:v>
                </c:pt>
                <c:pt idx="1">
                  <c:v>1983</c:v>
                </c:pt>
                <c:pt idx="2">
                  <c:v>1982</c:v>
                </c:pt>
                <c:pt idx="3">
                  <c:v>1981</c:v>
                </c:pt>
                <c:pt idx="4">
                  <c:v>1980</c:v>
                </c:pt>
              </c:numCache>
            </c:numRef>
          </c:cat>
          <c:val>
            <c:numRef>
              <c:f>'[examining the MATLAB results4.xlsx]Model solutions'!$O$31:$O$35</c:f>
              <c:numCache>
                <c:formatCode>General</c:formatCode>
                <c:ptCount val="5"/>
                <c:pt idx="0">
                  <c:v>22.994585133543886</c:v>
                </c:pt>
                <c:pt idx="1">
                  <c:v>19.275058162494528</c:v>
                </c:pt>
                <c:pt idx="2">
                  <c:v>22.355850162684433</c:v>
                </c:pt>
                <c:pt idx="3">
                  <c:v>21.346677641542886</c:v>
                </c:pt>
                <c:pt idx="4">
                  <c:v>27.211339179638902</c:v>
                </c:pt>
              </c:numCache>
            </c:numRef>
          </c:val>
          <c:smooth val="0"/>
        </c:ser>
        <c:ser>
          <c:idx val="4"/>
          <c:order val="2"/>
          <c:tx>
            <c:strRef>
              <c:f>'[examining the MATLAB results4.xlsx]Model solutions'!$Q$30</c:f>
              <c:strCache>
                <c:ptCount val="1"/>
                <c:pt idx="0">
                  <c:v>H-BIC</c:v>
                </c:pt>
              </c:strCache>
            </c:strRef>
          </c:tx>
          <c:spPr>
            <a:ln>
              <a:solidFill>
                <a:srgbClr val="00B0F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marker>
            <c:symbol val="circle"/>
            <c:size val="7"/>
            <c:spPr>
              <a:solidFill>
                <a:schemeClr val="bg1"/>
              </a:solidFill>
              <a:ln>
                <a:solidFill>
                  <a:schemeClr val="accen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</c:marker>
          <c:dPt>
            <c:idx val="3"/>
            <c:marker>
              <c:spPr>
                <a:solidFill>
                  <a:schemeClr val="bg1"/>
                </a:solidFill>
                <a:ln>
                  <a:solidFill>
                    <a:srgbClr val="00B0F0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c:spPr>
            </c:marker>
            <c:bubble3D val="0"/>
          </c:dPt>
          <c:cat>
            <c:numRef>
              <c:f>'[examining the MATLAB results4.xlsx]Model solutions'!$K$31:$K$35</c:f>
              <c:numCache>
                <c:formatCode>General</c:formatCode>
                <c:ptCount val="5"/>
                <c:pt idx="0">
                  <c:v>1984</c:v>
                </c:pt>
                <c:pt idx="1">
                  <c:v>1983</c:v>
                </c:pt>
                <c:pt idx="2">
                  <c:v>1982</c:v>
                </c:pt>
                <c:pt idx="3">
                  <c:v>1981</c:v>
                </c:pt>
                <c:pt idx="4">
                  <c:v>1980</c:v>
                </c:pt>
              </c:numCache>
            </c:numRef>
          </c:cat>
          <c:val>
            <c:numRef>
              <c:f>'[examining the MATLAB results4.xlsx]Model solutions'!$Q$31:$Q$35</c:f>
              <c:numCache>
                <c:formatCode>General</c:formatCode>
                <c:ptCount val="5"/>
                <c:pt idx="0">
                  <c:v>41.652420640665198</c:v>
                </c:pt>
                <c:pt idx="1">
                  <c:v>39.6729248022653</c:v>
                </c:pt>
                <c:pt idx="2">
                  <c:v>52.025978063365699</c:v>
                </c:pt>
                <c:pt idx="3">
                  <c:v>65.372725735484849</c:v>
                </c:pt>
                <c:pt idx="4">
                  <c:v>110.587027197048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18589696"/>
        <c:axId val="101031936"/>
      </c:lineChart>
      <c:catAx>
        <c:axId val="218589696"/>
        <c:scaling>
          <c:orientation val="maxMin"/>
        </c:scaling>
        <c:delete val="0"/>
        <c:axPos val="b"/>
        <c:numFmt formatCode="General" sourceLinked="1"/>
        <c:majorTickMark val="none"/>
        <c:minorTickMark val="none"/>
        <c:tickLblPos val="none"/>
        <c:crossAx val="101031936"/>
        <c:crosses val="autoZero"/>
        <c:auto val="1"/>
        <c:lblAlgn val="ctr"/>
        <c:lblOffset val="100"/>
        <c:noMultiLvlLbl val="0"/>
      </c:catAx>
      <c:valAx>
        <c:axId val="101031936"/>
        <c:scaling>
          <c:orientation val="minMax"/>
          <c:max val="400"/>
        </c:scaling>
        <c:delete val="0"/>
        <c:axPos val="r"/>
        <c:majorGridlines/>
        <c:numFmt formatCode="General" sourceLinked="1"/>
        <c:majorTickMark val="out"/>
        <c:minorTickMark val="none"/>
        <c:tickLblPos val="low"/>
        <c:crossAx val="218589696"/>
        <c:crossesAt val="1980"/>
        <c:crossBetween val="between"/>
        <c:majorUnit val="100"/>
      </c:valAx>
    </c:plotArea>
    <c:plotVisOnly val="1"/>
    <c:dispBlanksAs val="gap"/>
    <c:showDLblsOverMax val="0"/>
  </c:chart>
  <c:externalData r:id="rId1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BIC</a:t>
            </a:r>
          </a:p>
        </c:rich>
      </c:tx>
      <c:layout>
        <c:manualLayout>
          <c:xMode val="edge"/>
          <c:yMode val="edge"/>
          <c:x val="0.2841139488012514"/>
          <c:y val="8.7046410005414687E-2"/>
        </c:manualLayout>
      </c:layout>
      <c:overlay val="1"/>
    </c:title>
    <c:autoTitleDeleted val="0"/>
    <c:plotArea>
      <c:layout/>
      <c:lineChart>
        <c:grouping val="standard"/>
        <c:varyColors val="0"/>
        <c:ser>
          <c:idx val="3"/>
          <c:order val="0"/>
          <c:tx>
            <c:strRef>
              <c:f>'[examining the MATLAB results4.xlsx]Model solutions'!$L$30</c:f>
              <c:strCache>
                <c:ptCount val="1"/>
                <c:pt idx="0">
                  <c:v>C-AIC</c:v>
                </c:pt>
              </c:strCache>
            </c:strRef>
          </c:tx>
          <c:spPr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marker>
            <c:symbol val="circle"/>
            <c:size val="7"/>
            <c:spPr>
              <a:solidFill>
                <a:schemeClr val="bg1"/>
              </a:solidFill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</c:marker>
          <c:cat>
            <c:numRef>
              <c:f>'[examining the MATLAB results4.xlsx]Model solutions'!$K$31:$K$35</c:f>
              <c:numCache>
                <c:formatCode>General</c:formatCode>
                <c:ptCount val="5"/>
                <c:pt idx="0">
                  <c:v>1984</c:v>
                </c:pt>
                <c:pt idx="1">
                  <c:v>1983</c:v>
                </c:pt>
                <c:pt idx="2">
                  <c:v>1982</c:v>
                </c:pt>
                <c:pt idx="3">
                  <c:v>1981</c:v>
                </c:pt>
                <c:pt idx="4">
                  <c:v>1980</c:v>
                </c:pt>
              </c:numCache>
            </c:numRef>
          </c:cat>
          <c:val>
            <c:numRef>
              <c:f>'[examining the MATLAB results4.xlsx]Model solutions'!$L$31:$L$35</c:f>
              <c:numCache>
                <c:formatCode>General</c:formatCode>
                <c:ptCount val="5"/>
                <c:pt idx="0">
                  <c:v>20.665780379762079</c:v>
                </c:pt>
                <c:pt idx="1">
                  <c:v>25.457207461583099</c:v>
                </c:pt>
                <c:pt idx="2">
                  <c:v>32.297157941304128</c:v>
                </c:pt>
                <c:pt idx="3">
                  <c:v>34.791918917309957</c:v>
                </c:pt>
                <c:pt idx="4">
                  <c:v>35.243603658312352</c:v>
                </c:pt>
              </c:numCache>
            </c:numRef>
          </c:val>
          <c:smooth val="0"/>
        </c:ser>
        <c:ser>
          <c:idx val="0"/>
          <c:order val="1"/>
          <c:tx>
            <c:strRef>
              <c:f>'[examining the MATLAB results4.xlsx]Model solutions'!$O$30</c:f>
              <c:strCache>
                <c:ptCount val="1"/>
                <c:pt idx="0">
                  <c:v>D-BIC</c:v>
                </c:pt>
              </c:strCache>
            </c:strRef>
          </c:tx>
          <c:spPr>
            <a:ln>
              <a:solidFill>
                <a:schemeClr val="accent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marker>
            <c:symbol val="circle"/>
            <c:size val="7"/>
            <c:spPr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</c:marker>
          <c:cat>
            <c:numRef>
              <c:f>'[examining the MATLAB results4.xlsx]Model solutions'!$K$31:$K$35</c:f>
              <c:numCache>
                <c:formatCode>General</c:formatCode>
                <c:ptCount val="5"/>
                <c:pt idx="0">
                  <c:v>1984</c:v>
                </c:pt>
                <c:pt idx="1">
                  <c:v>1983</c:v>
                </c:pt>
                <c:pt idx="2">
                  <c:v>1982</c:v>
                </c:pt>
                <c:pt idx="3">
                  <c:v>1981</c:v>
                </c:pt>
                <c:pt idx="4">
                  <c:v>1980</c:v>
                </c:pt>
              </c:numCache>
            </c:numRef>
          </c:cat>
          <c:val>
            <c:numRef>
              <c:f>'[examining the MATLAB results4.xlsx]Model solutions'!$O$31:$O$35</c:f>
              <c:numCache>
                <c:formatCode>General</c:formatCode>
                <c:ptCount val="5"/>
                <c:pt idx="0">
                  <c:v>22.994585133543886</c:v>
                </c:pt>
                <c:pt idx="1">
                  <c:v>19.275058162494528</c:v>
                </c:pt>
                <c:pt idx="2">
                  <c:v>22.355850162684433</c:v>
                </c:pt>
                <c:pt idx="3">
                  <c:v>21.346677641542886</c:v>
                </c:pt>
                <c:pt idx="4">
                  <c:v>27.211339179638902</c:v>
                </c:pt>
              </c:numCache>
            </c:numRef>
          </c:val>
          <c:smooth val="0"/>
        </c:ser>
        <c:ser>
          <c:idx val="4"/>
          <c:order val="2"/>
          <c:tx>
            <c:strRef>
              <c:f>'[examining the MATLAB results4.xlsx]Model solutions'!$Q$30</c:f>
              <c:strCache>
                <c:ptCount val="1"/>
                <c:pt idx="0">
                  <c:v>H-BIC</c:v>
                </c:pt>
              </c:strCache>
            </c:strRef>
          </c:tx>
          <c:spPr>
            <a:ln>
              <a:solidFill>
                <a:srgbClr val="00B0F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marker>
            <c:symbol val="circle"/>
            <c:size val="7"/>
            <c:spPr>
              <a:solidFill>
                <a:schemeClr val="bg1"/>
              </a:solidFill>
              <a:ln>
                <a:solidFill>
                  <a:schemeClr val="accen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</c:marker>
          <c:dPt>
            <c:idx val="3"/>
            <c:marker>
              <c:spPr>
                <a:solidFill>
                  <a:schemeClr val="bg1"/>
                </a:solidFill>
                <a:ln>
                  <a:solidFill>
                    <a:srgbClr val="00B0F0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c:spPr>
            </c:marker>
            <c:bubble3D val="0"/>
          </c:dPt>
          <c:cat>
            <c:numRef>
              <c:f>'[examining the MATLAB results4.xlsx]Model solutions'!$K$31:$K$35</c:f>
              <c:numCache>
                <c:formatCode>General</c:formatCode>
                <c:ptCount val="5"/>
                <c:pt idx="0">
                  <c:v>1984</c:v>
                </c:pt>
                <c:pt idx="1">
                  <c:v>1983</c:v>
                </c:pt>
                <c:pt idx="2">
                  <c:v>1982</c:v>
                </c:pt>
                <c:pt idx="3">
                  <c:v>1981</c:v>
                </c:pt>
                <c:pt idx="4">
                  <c:v>1980</c:v>
                </c:pt>
              </c:numCache>
            </c:numRef>
          </c:cat>
          <c:val>
            <c:numRef>
              <c:f>'[examining the MATLAB results4.xlsx]Model solutions'!$Q$31:$Q$35</c:f>
              <c:numCache>
                <c:formatCode>General</c:formatCode>
                <c:ptCount val="5"/>
                <c:pt idx="0">
                  <c:v>41.652420640665198</c:v>
                </c:pt>
                <c:pt idx="1">
                  <c:v>39.6729248022653</c:v>
                </c:pt>
                <c:pt idx="2">
                  <c:v>52.025978063365699</c:v>
                </c:pt>
                <c:pt idx="3">
                  <c:v>65.372725735484849</c:v>
                </c:pt>
                <c:pt idx="4">
                  <c:v>110.587027197048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18590208"/>
        <c:axId val="224050496"/>
      </c:lineChart>
      <c:catAx>
        <c:axId val="218590208"/>
        <c:scaling>
          <c:orientation val="maxMin"/>
        </c:scaling>
        <c:delete val="0"/>
        <c:axPos val="b"/>
        <c:numFmt formatCode="General" sourceLinked="1"/>
        <c:majorTickMark val="none"/>
        <c:minorTickMark val="none"/>
        <c:tickLblPos val="none"/>
        <c:crossAx val="224050496"/>
        <c:crosses val="autoZero"/>
        <c:auto val="1"/>
        <c:lblAlgn val="ctr"/>
        <c:lblOffset val="100"/>
        <c:noMultiLvlLbl val="0"/>
      </c:catAx>
      <c:valAx>
        <c:axId val="224050496"/>
        <c:scaling>
          <c:orientation val="minMax"/>
          <c:max val="200"/>
        </c:scaling>
        <c:delete val="0"/>
        <c:axPos val="r"/>
        <c:majorGridlines/>
        <c:numFmt formatCode="General" sourceLinked="1"/>
        <c:majorTickMark val="out"/>
        <c:minorTickMark val="none"/>
        <c:tickLblPos val="low"/>
        <c:crossAx val="218590208"/>
        <c:crossesAt val="1980"/>
        <c:crossBetween val="between"/>
        <c:majorUnit val="100"/>
      </c:valAx>
    </c:plotArea>
    <c:plotVisOnly val="1"/>
    <c:dispBlanksAs val="gap"/>
    <c:showDLblsOverMax val="0"/>
  </c:chart>
  <c:externalData r:id="rId1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BIC</a:t>
            </a:r>
          </a:p>
        </c:rich>
      </c:tx>
      <c:layout>
        <c:manualLayout>
          <c:xMode val="edge"/>
          <c:yMode val="edge"/>
          <c:x val="0.26521515282896169"/>
          <c:y val="5.9128208112669486E-2"/>
        </c:manualLayout>
      </c:layout>
      <c:overlay val="1"/>
    </c:title>
    <c:autoTitleDeleted val="0"/>
    <c:plotArea>
      <c:layout>
        <c:manualLayout>
          <c:layoutTarget val="inner"/>
          <c:xMode val="edge"/>
          <c:yMode val="edge"/>
          <c:x val="4.7815036051528127E-2"/>
          <c:y val="8.9450037828085902E-2"/>
          <c:w val="0.79959951126798801"/>
          <c:h val="0.83588197637199613"/>
        </c:manualLayout>
      </c:layout>
      <c:lineChart>
        <c:grouping val="standard"/>
        <c:varyColors val="0"/>
        <c:ser>
          <c:idx val="1"/>
          <c:order val="0"/>
          <c:tx>
            <c:strRef>
              <c:f>'[examining the MATLAB results4.xlsx]Model solutions'!$E$30</c:f>
              <c:strCache>
                <c:ptCount val="1"/>
                <c:pt idx="0">
                  <c:v>C-BIC</c:v>
                </c:pt>
              </c:strCache>
            </c:strRef>
          </c:tx>
          <c:spPr>
            <a:ln>
              <a:solidFill>
                <a:schemeClr val="tx1"/>
              </a:solidFill>
            </a:ln>
          </c:spPr>
          <c:marker>
            <c:symbol val="circle"/>
            <c:size val="7"/>
            <c:spPr>
              <a:solidFill>
                <a:schemeClr val="bg1"/>
              </a:solidFill>
              <a:ln>
                <a:solidFill>
                  <a:schemeClr val="tx1"/>
                </a:solidFill>
              </a:ln>
            </c:spPr>
          </c:marker>
          <c:cat>
            <c:numRef>
              <c:f>'[examining the MATLAB results4.xlsx]Model solutions'!$C$31:$C$35</c:f>
              <c:numCache>
                <c:formatCode>General</c:formatCode>
                <c:ptCount val="5"/>
                <c:pt idx="0">
                  <c:v>1984</c:v>
                </c:pt>
                <c:pt idx="1">
                  <c:v>1983</c:v>
                </c:pt>
                <c:pt idx="2">
                  <c:v>1982</c:v>
                </c:pt>
                <c:pt idx="3">
                  <c:v>1981</c:v>
                </c:pt>
                <c:pt idx="4">
                  <c:v>1980</c:v>
                </c:pt>
              </c:numCache>
            </c:numRef>
          </c:cat>
          <c:val>
            <c:numRef>
              <c:f>'[examining the MATLAB results4.xlsx]Model solutions'!$E$31:$E$35</c:f>
              <c:numCache>
                <c:formatCode>General</c:formatCode>
                <c:ptCount val="5"/>
                <c:pt idx="0">
                  <c:v>21.944510811138979</c:v>
                </c:pt>
                <c:pt idx="1">
                  <c:v>24.826644394215187</c:v>
                </c:pt>
                <c:pt idx="2">
                  <c:v>31.945303080922166</c:v>
                </c:pt>
                <c:pt idx="3">
                  <c:v>29.477131564492201</c:v>
                </c:pt>
                <c:pt idx="4">
                  <c:v>44.540832119199301</c:v>
                </c:pt>
              </c:numCache>
            </c:numRef>
          </c:val>
          <c:smooth val="0"/>
        </c:ser>
        <c:ser>
          <c:idx val="2"/>
          <c:order val="1"/>
          <c:tx>
            <c:strRef>
              <c:f>'[examining the MATLAB results4.xlsx]Model solutions'!$E$30</c:f>
              <c:strCache>
                <c:ptCount val="1"/>
                <c:pt idx="0">
                  <c:v>C-BIC</c:v>
                </c:pt>
              </c:strCache>
            </c:strRef>
          </c:tx>
          <c:spPr>
            <a:ln>
              <a:noFill/>
              <a:prstDash val="dash"/>
            </a:ln>
          </c:spPr>
          <c:marker>
            <c:symbol val="none"/>
          </c:marker>
          <c:cat>
            <c:numRef>
              <c:f>'[examining the MATLAB results4.xlsx]Model solutions'!$C$31:$C$35</c:f>
              <c:numCache>
                <c:formatCode>General</c:formatCode>
                <c:ptCount val="5"/>
                <c:pt idx="0">
                  <c:v>1984</c:v>
                </c:pt>
                <c:pt idx="1">
                  <c:v>1983</c:v>
                </c:pt>
                <c:pt idx="2">
                  <c:v>1982</c:v>
                </c:pt>
                <c:pt idx="3">
                  <c:v>1981</c:v>
                </c:pt>
                <c:pt idx="4">
                  <c:v>1980</c:v>
                </c:pt>
              </c:numCache>
            </c:numRef>
          </c:cat>
          <c:val>
            <c:numRef>
              <c:f>'[examining the MATLAB results4.xlsx]Model solutions'!$E$31:$E$35</c:f>
              <c:numCache>
                <c:formatCode>General</c:formatCode>
                <c:ptCount val="5"/>
                <c:pt idx="0">
                  <c:v>21.944510811138979</c:v>
                </c:pt>
                <c:pt idx="1">
                  <c:v>24.826644394215187</c:v>
                </c:pt>
                <c:pt idx="2">
                  <c:v>31.945303080922166</c:v>
                </c:pt>
                <c:pt idx="3">
                  <c:v>29.477131564492201</c:v>
                </c:pt>
                <c:pt idx="4">
                  <c:v>44.540832119199301</c:v>
                </c:pt>
              </c:numCache>
            </c:numRef>
          </c:val>
          <c:smooth val="0"/>
        </c:ser>
        <c:ser>
          <c:idx val="3"/>
          <c:order val="2"/>
          <c:tx>
            <c:strRef>
              <c:f>'[examining the MATLAB results4.xlsx]Model solutions'!$G$30</c:f>
              <c:strCache>
                <c:ptCount val="1"/>
                <c:pt idx="0">
                  <c:v>D-BIC</c:v>
                </c:pt>
              </c:strCache>
            </c:strRef>
          </c:tx>
          <c:spPr>
            <a:ln>
              <a:solidFill>
                <a:schemeClr val="accent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marker>
            <c:symbol val="circle"/>
            <c:size val="7"/>
            <c:spPr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</c:marker>
          <c:cat>
            <c:numRef>
              <c:f>'[examining the MATLAB results4.xlsx]Model solutions'!$C$31:$C$35</c:f>
              <c:numCache>
                <c:formatCode>General</c:formatCode>
                <c:ptCount val="5"/>
                <c:pt idx="0">
                  <c:v>1984</c:v>
                </c:pt>
                <c:pt idx="1">
                  <c:v>1983</c:v>
                </c:pt>
                <c:pt idx="2">
                  <c:v>1982</c:v>
                </c:pt>
                <c:pt idx="3">
                  <c:v>1981</c:v>
                </c:pt>
                <c:pt idx="4">
                  <c:v>1980</c:v>
                </c:pt>
              </c:numCache>
            </c:numRef>
          </c:cat>
          <c:val>
            <c:numRef>
              <c:f>'[examining the MATLAB results4.xlsx]Model solutions'!$G$31:$G$35</c:f>
              <c:numCache>
                <c:formatCode>General</c:formatCode>
                <c:ptCount val="5"/>
                <c:pt idx="0">
                  <c:v>20.619455010843314</c:v>
                </c:pt>
                <c:pt idx="1">
                  <c:v>18.362636756835489</c:v>
                </c:pt>
                <c:pt idx="2">
                  <c:v>21.5460294225526</c:v>
                </c:pt>
                <c:pt idx="3">
                  <c:v>21.1428677780697</c:v>
                </c:pt>
                <c:pt idx="4">
                  <c:v>26.466914502062089</c:v>
                </c:pt>
              </c:numCache>
            </c:numRef>
          </c:val>
          <c:smooth val="0"/>
        </c:ser>
        <c:ser>
          <c:idx val="4"/>
          <c:order val="3"/>
          <c:tx>
            <c:strRef>
              <c:f>'[examining the MATLAB results4.xlsx]Model solutions'!$G$30</c:f>
              <c:strCache>
                <c:ptCount val="1"/>
                <c:pt idx="0">
                  <c:v>D-BIC</c:v>
                </c:pt>
              </c:strCache>
            </c:strRef>
          </c:tx>
          <c:spPr>
            <a:ln w="28575">
              <a:noFill/>
              <a:prstDash val="dash"/>
            </a:ln>
            <a:effectLst>
              <a:outerShdw blurRad="25400" dist="38100" dir="2700000" sx="99000" sy="99000" algn="tl" rotWithShape="0">
                <a:prstClr val="black">
                  <a:alpha val="45000"/>
                </a:prstClr>
              </a:outerShdw>
            </a:effectLst>
          </c:spPr>
          <c:marker>
            <c:symbol val="none"/>
          </c:marker>
          <c:cat>
            <c:numRef>
              <c:f>'[examining the MATLAB results4.xlsx]Model solutions'!$C$31:$C$35</c:f>
              <c:numCache>
                <c:formatCode>General</c:formatCode>
                <c:ptCount val="5"/>
                <c:pt idx="0">
                  <c:v>1984</c:v>
                </c:pt>
                <c:pt idx="1">
                  <c:v>1983</c:v>
                </c:pt>
                <c:pt idx="2">
                  <c:v>1982</c:v>
                </c:pt>
                <c:pt idx="3">
                  <c:v>1981</c:v>
                </c:pt>
                <c:pt idx="4">
                  <c:v>1980</c:v>
                </c:pt>
              </c:numCache>
            </c:numRef>
          </c:cat>
          <c:val>
            <c:numRef>
              <c:f>'[examining the MATLAB results4.xlsx]Model solutions'!$G$31:$G$35</c:f>
              <c:numCache>
                <c:formatCode>General</c:formatCode>
                <c:ptCount val="5"/>
                <c:pt idx="0">
                  <c:v>20.619455010843314</c:v>
                </c:pt>
                <c:pt idx="1">
                  <c:v>18.362636756835489</c:v>
                </c:pt>
                <c:pt idx="2">
                  <c:v>21.5460294225526</c:v>
                </c:pt>
                <c:pt idx="3">
                  <c:v>21.1428677780697</c:v>
                </c:pt>
                <c:pt idx="4">
                  <c:v>26.466914502062089</c:v>
                </c:pt>
              </c:numCache>
            </c:numRef>
          </c:val>
          <c:smooth val="0"/>
        </c:ser>
        <c:ser>
          <c:idx val="5"/>
          <c:order val="4"/>
          <c:tx>
            <c:strRef>
              <c:f>'[examining the MATLAB results4.xlsx]Model solutions'!$I$30</c:f>
              <c:strCache>
                <c:ptCount val="1"/>
                <c:pt idx="0">
                  <c:v>H-BIC</c:v>
                </c:pt>
              </c:strCache>
            </c:strRef>
          </c:tx>
          <c:spPr>
            <a:ln>
              <a:solidFill>
                <a:srgbClr val="00B0F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marker>
            <c:symbol val="circle"/>
            <c:size val="7"/>
            <c:spPr>
              <a:solidFill>
                <a:schemeClr val="bg1"/>
              </a:solidFill>
              <a:ln>
                <a:solidFill>
                  <a:srgbClr val="0070C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</c:marker>
          <c:cat>
            <c:numRef>
              <c:f>'[examining the MATLAB results4.xlsx]Model solutions'!$C$31:$C$35</c:f>
              <c:numCache>
                <c:formatCode>General</c:formatCode>
                <c:ptCount val="5"/>
                <c:pt idx="0">
                  <c:v>1984</c:v>
                </c:pt>
                <c:pt idx="1">
                  <c:v>1983</c:v>
                </c:pt>
                <c:pt idx="2">
                  <c:v>1982</c:v>
                </c:pt>
                <c:pt idx="3">
                  <c:v>1981</c:v>
                </c:pt>
                <c:pt idx="4">
                  <c:v>1980</c:v>
                </c:pt>
              </c:numCache>
            </c:numRef>
          </c:cat>
          <c:val>
            <c:numRef>
              <c:f>'[examining the MATLAB results4.xlsx]Model solutions'!$I$31:$I$35</c:f>
              <c:numCache>
                <c:formatCode>General</c:formatCode>
                <c:ptCount val="5"/>
                <c:pt idx="0">
                  <c:v>38.90375780277973</c:v>
                </c:pt>
                <c:pt idx="1">
                  <c:v>37.736583396627829</c:v>
                </c:pt>
                <c:pt idx="2">
                  <c:v>44.132157174003503</c:v>
                </c:pt>
                <c:pt idx="3">
                  <c:v>48.3780418919198</c:v>
                </c:pt>
                <c:pt idx="4">
                  <c:v>71.896871173588352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18590720"/>
        <c:axId val="101034816"/>
      </c:lineChart>
      <c:catAx>
        <c:axId val="218590720"/>
        <c:scaling>
          <c:orientation val="maxMin"/>
        </c:scaling>
        <c:delete val="1"/>
        <c:axPos val="b"/>
        <c:numFmt formatCode="General" sourceLinked="1"/>
        <c:majorTickMark val="out"/>
        <c:minorTickMark val="none"/>
        <c:tickLblPos val="none"/>
        <c:crossAx val="101034816"/>
        <c:crosses val="autoZero"/>
        <c:auto val="1"/>
        <c:lblAlgn val="ctr"/>
        <c:lblOffset val="100"/>
        <c:noMultiLvlLbl val="0"/>
      </c:catAx>
      <c:valAx>
        <c:axId val="101034816"/>
        <c:scaling>
          <c:orientation val="minMax"/>
          <c:max val="80"/>
        </c:scaling>
        <c:delete val="0"/>
        <c:axPos val="r"/>
        <c:majorGridlines/>
        <c:numFmt formatCode="General" sourceLinked="1"/>
        <c:majorTickMark val="out"/>
        <c:minorTickMark val="none"/>
        <c:tickLblPos val="low"/>
        <c:crossAx val="218590720"/>
        <c:crossesAt val="1980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1" i="0" u="none" strike="noStrike" kern="1200" baseline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pPr>
            <a:r>
              <a:rPr lang="en-US" sz="1800" b="1" i="0" baseline="0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√SS</a:t>
            </a:r>
            <a:endParaRPr lang="en-US" dirty="0" smtClean="0">
              <a:effectLst/>
            </a:endParaRPr>
          </a:p>
        </c:rich>
      </c:tx>
      <c:layout>
        <c:manualLayout>
          <c:xMode val="edge"/>
          <c:yMode val="edge"/>
          <c:x val="0.26049975386141477"/>
          <c:y val="5.2815468456570432E-2"/>
        </c:manualLayout>
      </c:layout>
      <c:overlay val="1"/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'[examining the MATLAB results4.xlsx]Model solutions'!$C$57</c:f>
              <c:strCache>
                <c:ptCount val="1"/>
                <c:pt idx="0">
                  <c:v>Contagion</c:v>
                </c:pt>
              </c:strCache>
            </c:strRef>
          </c:tx>
          <c:spPr>
            <a:ln>
              <a:solidFill>
                <a:schemeClr val="tx1"/>
              </a:solidFill>
            </a:ln>
          </c:spPr>
          <c:marker>
            <c:symbol val="circle"/>
            <c:size val="7"/>
            <c:spPr>
              <a:solidFill>
                <a:schemeClr val="bg1"/>
              </a:solidFill>
              <a:ln w="6350">
                <a:solidFill>
                  <a:schemeClr val="dk1"/>
                </a:solidFill>
              </a:ln>
            </c:spPr>
          </c:marker>
          <c:cat>
            <c:numRef>
              <c:f>'[examining the MATLAB results4.xlsx]Model solutions'!$D$56:$H$56</c:f>
              <c:numCache>
                <c:formatCode>General</c:formatCode>
                <c:ptCount val="5"/>
                <c:pt idx="0">
                  <c:v>1980</c:v>
                </c:pt>
                <c:pt idx="1">
                  <c:v>1981</c:v>
                </c:pt>
                <c:pt idx="2">
                  <c:v>1982</c:v>
                </c:pt>
                <c:pt idx="3">
                  <c:v>1983</c:v>
                </c:pt>
                <c:pt idx="4">
                  <c:v>1984</c:v>
                </c:pt>
              </c:numCache>
            </c:numRef>
          </c:cat>
          <c:val>
            <c:numRef>
              <c:f>'[examining the MATLAB results4.xlsx]Model solutions'!$D$57:$H$57</c:f>
              <c:numCache>
                <c:formatCode>General</c:formatCode>
                <c:ptCount val="5"/>
                <c:pt idx="0">
                  <c:v>6.8414132817629994E-2</c:v>
                </c:pt>
                <c:pt idx="1">
                  <c:v>6.9916131790427313E-2</c:v>
                </c:pt>
                <c:pt idx="2">
                  <c:v>0.10051297796864719</c:v>
                </c:pt>
                <c:pt idx="3">
                  <c:v>9.9829907658272807E-2</c:v>
                </c:pt>
                <c:pt idx="4">
                  <c:v>0.11768852561484811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'[examining the MATLAB results4.xlsx]Model solutions'!$C$58</c:f>
              <c:strCache>
                <c:ptCount val="1"/>
                <c:pt idx="0">
                  <c:v>Diffusion</c:v>
                </c:pt>
              </c:strCache>
            </c:strRef>
          </c:tx>
          <c:spPr>
            <a:ln>
              <a:solidFill>
                <a:schemeClr val="accent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marker>
            <c:symbol val="circle"/>
            <c:size val="7"/>
            <c:spPr>
              <a:solidFill>
                <a:schemeClr val="bg1"/>
              </a:solidFill>
              <a:ln w="6350">
                <a:solidFill>
                  <a:schemeClr val="accent2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</c:marker>
          <c:cat>
            <c:numRef>
              <c:f>'[examining the MATLAB results4.xlsx]Model solutions'!$D$56:$H$56</c:f>
              <c:numCache>
                <c:formatCode>General</c:formatCode>
                <c:ptCount val="5"/>
                <c:pt idx="0">
                  <c:v>1980</c:v>
                </c:pt>
                <c:pt idx="1">
                  <c:v>1981</c:v>
                </c:pt>
                <c:pt idx="2">
                  <c:v>1982</c:v>
                </c:pt>
                <c:pt idx="3">
                  <c:v>1983</c:v>
                </c:pt>
                <c:pt idx="4">
                  <c:v>1984</c:v>
                </c:pt>
              </c:numCache>
            </c:numRef>
          </c:cat>
          <c:val>
            <c:numRef>
              <c:f>'[examining the MATLAB results4.xlsx]Model solutions'!$D$58:$H$58</c:f>
              <c:numCache>
                <c:formatCode>General</c:formatCode>
                <c:ptCount val="5"/>
                <c:pt idx="0">
                  <c:v>5.1181839912599815E-2</c:v>
                </c:pt>
                <c:pt idx="1">
                  <c:v>5.706475098617779E-2</c:v>
                </c:pt>
                <c:pt idx="2">
                  <c:v>8.1584439672725162E-2</c:v>
                </c:pt>
                <c:pt idx="3">
                  <c:v>7.1417397607728458E-2</c:v>
                </c:pt>
                <c:pt idx="4">
                  <c:v>0.11393847497053312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'[examining the MATLAB results4.xlsx]Model solutions'!$C$59</c:f>
              <c:strCache>
                <c:ptCount val="1"/>
                <c:pt idx="0">
                  <c:v>Hybrid</c:v>
                </c:pt>
              </c:strCache>
            </c:strRef>
          </c:tx>
          <c:spPr>
            <a:ln>
              <a:solidFill>
                <a:srgbClr val="00B0F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marker>
            <c:symbol val="circle"/>
            <c:size val="7"/>
            <c:spPr>
              <a:solidFill>
                <a:schemeClr val="bg1"/>
              </a:solidFill>
              <a:ln w="6350">
                <a:solidFill>
                  <a:srgbClr val="0070C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</c:marker>
          <c:cat>
            <c:numRef>
              <c:f>'[examining the MATLAB results4.xlsx]Model solutions'!$D$56:$H$56</c:f>
              <c:numCache>
                <c:formatCode>General</c:formatCode>
                <c:ptCount val="5"/>
                <c:pt idx="0">
                  <c:v>1980</c:v>
                </c:pt>
                <c:pt idx="1">
                  <c:v>1981</c:v>
                </c:pt>
                <c:pt idx="2">
                  <c:v>1982</c:v>
                </c:pt>
                <c:pt idx="3">
                  <c:v>1983</c:v>
                </c:pt>
                <c:pt idx="4">
                  <c:v>1984</c:v>
                </c:pt>
              </c:numCache>
            </c:numRef>
          </c:cat>
          <c:val>
            <c:numRef>
              <c:f>'[examining the MATLAB results4.xlsx]Model solutions'!$D$59:$H$59</c:f>
              <c:numCache>
                <c:formatCode>General</c:formatCode>
                <c:ptCount val="5"/>
                <c:pt idx="0">
                  <c:v>7.8027577567794937E-2</c:v>
                </c:pt>
                <c:pt idx="1">
                  <c:v>6.6683359332434869E-2</c:v>
                </c:pt>
                <c:pt idx="2">
                  <c:v>8.9238394479488267E-2</c:v>
                </c:pt>
                <c:pt idx="3">
                  <c:v>6.8581759410079476E-2</c:v>
                </c:pt>
                <c:pt idx="4">
                  <c:v>9.4094865017941495E-2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19389952"/>
        <c:axId val="101036544"/>
      </c:lineChart>
      <c:catAx>
        <c:axId val="219389952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one"/>
        <c:crossAx val="101036544"/>
        <c:crosses val="autoZero"/>
        <c:auto val="1"/>
        <c:lblAlgn val="ctr"/>
        <c:lblOffset val="100"/>
        <c:noMultiLvlLbl val="0"/>
      </c:catAx>
      <c:valAx>
        <c:axId val="101036544"/>
        <c:scaling>
          <c:orientation val="minMax"/>
          <c:max val="0.15000000000000013"/>
          <c:min val="5.0000000000000024E-2"/>
        </c:scaling>
        <c:delete val="0"/>
        <c:axPos val="l"/>
        <c:majorGridlines/>
        <c:numFmt formatCode="General" sourceLinked="1"/>
        <c:majorTickMark val="out"/>
        <c:minorTickMark val="none"/>
        <c:tickLblPos val="high"/>
        <c:crossAx val="219389952"/>
        <c:crosses val="autoZero"/>
        <c:crossBetween val="between"/>
        <c:majorUnit val="5.0000000000000024E-2"/>
        <c:minorUnit val="2.0000000000000011E-2"/>
      </c:valAx>
    </c:plotArea>
    <c:plotVisOnly val="1"/>
    <c:dispBlanksAs val="gap"/>
    <c:showDLblsOverMax val="0"/>
  </c:chart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√SS</a:t>
            </a:r>
            <a:endParaRPr lang="en-US" dirty="0"/>
          </a:p>
        </c:rich>
      </c:tx>
      <c:layout>
        <c:manualLayout>
          <c:xMode val="edge"/>
          <c:yMode val="edge"/>
          <c:x val="0.25954271660982881"/>
          <c:y val="2.1737852904913191E-2"/>
        </c:manualLayout>
      </c:layout>
      <c:overlay val="1"/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'[examining the WINBUGS results.xlsx]Model solutions'!$K$57</c:f>
              <c:strCache>
                <c:ptCount val="1"/>
                <c:pt idx="0">
                  <c:v>Contagion</c:v>
                </c:pt>
              </c:strCache>
            </c:strRef>
          </c:tx>
          <c:spPr>
            <a:ln>
              <a:solidFill>
                <a:schemeClr val="dk1"/>
              </a:solidFill>
            </a:ln>
          </c:spPr>
          <c:marker>
            <c:symbol val="circle"/>
            <c:size val="7"/>
            <c:spPr>
              <a:solidFill>
                <a:schemeClr val="bg1"/>
              </a:solidFill>
              <a:ln w="6350">
                <a:solidFill>
                  <a:schemeClr val="dk1"/>
                </a:solidFill>
              </a:ln>
            </c:spPr>
          </c:marker>
          <c:cat>
            <c:numRef>
              <c:f>'[examining the WINBUGS results.xlsx]Model solutions'!$L$56:$P$56</c:f>
              <c:numCache>
                <c:formatCode>General</c:formatCode>
                <c:ptCount val="5"/>
                <c:pt idx="0">
                  <c:v>1980</c:v>
                </c:pt>
                <c:pt idx="1">
                  <c:v>1981</c:v>
                </c:pt>
                <c:pt idx="2">
                  <c:v>1982</c:v>
                </c:pt>
                <c:pt idx="3">
                  <c:v>1983</c:v>
                </c:pt>
                <c:pt idx="4">
                  <c:v>1984</c:v>
                </c:pt>
              </c:numCache>
            </c:numRef>
          </c:cat>
          <c:val>
            <c:numRef>
              <c:f>'[examining the WINBUGS results.xlsx]Model solutions'!$L$57:$P$57</c:f>
              <c:numCache>
                <c:formatCode>General</c:formatCode>
                <c:ptCount val="5"/>
                <c:pt idx="0">
                  <c:v>7.7871603236078932E-2</c:v>
                </c:pt>
                <c:pt idx="1">
                  <c:v>9.8685661581968162E-2</c:v>
                </c:pt>
                <c:pt idx="2">
                  <c:v>0.1488618053746821</c:v>
                </c:pt>
                <c:pt idx="3">
                  <c:v>0.19617681743548002</c:v>
                </c:pt>
                <c:pt idx="4">
                  <c:v>0.26877611372452581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'[examining the WINBUGS results.xlsx]Model solutions'!$K$58</c:f>
              <c:strCache>
                <c:ptCount val="1"/>
                <c:pt idx="0">
                  <c:v>Diffusion</c:v>
                </c:pt>
              </c:strCache>
            </c:strRef>
          </c:tx>
          <c:spPr>
            <a:ln>
              <a:solidFill>
                <a:schemeClr val="accent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marker>
            <c:symbol val="circle"/>
            <c:size val="7"/>
            <c:spPr>
              <a:solidFill>
                <a:schemeClr val="bg1"/>
              </a:solidFill>
              <a:ln w="6350">
                <a:solidFill>
                  <a:schemeClr val="accent2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</c:marker>
          <c:cat>
            <c:numRef>
              <c:f>'[examining the WINBUGS results.xlsx]Model solutions'!$L$56:$P$56</c:f>
              <c:numCache>
                <c:formatCode>General</c:formatCode>
                <c:ptCount val="5"/>
                <c:pt idx="0">
                  <c:v>1980</c:v>
                </c:pt>
                <c:pt idx="1">
                  <c:v>1981</c:v>
                </c:pt>
                <c:pt idx="2">
                  <c:v>1982</c:v>
                </c:pt>
                <c:pt idx="3">
                  <c:v>1983</c:v>
                </c:pt>
                <c:pt idx="4">
                  <c:v>1984</c:v>
                </c:pt>
              </c:numCache>
            </c:numRef>
          </c:cat>
          <c:val>
            <c:numRef>
              <c:f>'[examining the WINBUGS results.xlsx]Model solutions'!$L$58:$P$58</c:f>
              <c:numCache>
                <c:formatCode>General</c:formatCode>
                <c:ptCount val="5"/>
                <c:pt idx="0">
                  <c:v>5.4367148551773714E-2</c:v>
                </c:pt>
                <c:pt idx="1">
                  <c:v>4.8597536569906723E-2</c:v>
                </c:pt>
                <c:pt idx="2">
                  <c:v>6.5478756155485582E-2</c:v>
                </c:pt>
                <c:pt idx="3">
                  <c:v>5.2825486313804793E-2</c:v>
                </c:pt>
                <c:pt idx="4">
                  <c:v>8.2391337812442164E-2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'[examining the WINBUGS results.xlsx]Model solutions'!$K$59</c:f>
              <c:strCache>
                <c:ptCount val="1"/>
                <c:pt idx="0">
                  <c:v>Hybrid</c:v>
                </c:pt>
              </c:strCache>
            </c:strRef>
          </c:tx>
          <c:spPr>
            <a:ln>
              <a:solidFill>
                <a:srgbClr val="00B0F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marker>
            <c:symbol val="circle"/>
            <c:size val="7"/>
            <c:spPr>
              <a:solidFill>
                <a:schemeClr val="bg1"/>
              </a:solidFill>
              <a:ln w="6350">
                <a:solidFill>
                  <a:schemeClr val="accen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</c:marker>
          <c:cat>
            <c:numRef>
              <c:f>'[examining the WINBUGS results.xlsx]Model solutions'!$L$56:$P$56</c:f>
              <c:numCache>
                <c:formatCode>General</c:formatCode>
                <c:ptCount val="5"/>
                <c:pt idx="0">
                  <c:v>1980</c:v>
                </c:pt>
                <c:pt idx="1">
                  <c:v>1981</c:v>
                </c:pt>
                <c:pt idx="2">
                  <c:v>1982</c:v>
                </c:pt>
                <c:pt idx="3">
                  <c:v>1983</c:v>
                </c:pt>
                <c:pt idx="4">
                  <c:v>1984</c:v>
                </c:pt>
              </c:numCache>
            </c:numRef>
          </c:cat>
          <c:val>
            <c:numRef>
              <c:f>'[examining the WINBUGS results.xlsx]Model solutions'!$L$59:$P$59</c:f>
              <c:numCache>
                <c:formatCode>General</c:formatCode>
                <c:ptCount val="5"/>
                <c:pt idx="0">
                  <c:v>0.30171398703581093</c:v>
                </c:pt>
                <c:pt idx="1">
                  <c:v>0.26719743343321728</c:v>
                </c:pt>
                <c:pt idx="2">
                  <c:v>0.28556214657051066</c:v>
                </c:pt>
                <c:pt idx="3">
                  <c:v>0.29280751721639992</c:v>
                </c:pt>
                <c:pt idx="4">
                  <c:v>0.30632604422317483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11604992"/>
        <c:axId val="89790080"/>
      </c:lineChart>
      <c:catAx>
        <c:axId val="211604992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one"/>
        <c:crossAx val="89790080"/>
        <c:crosses val="autoZero"/>
        <c:auto val="1"/>
        <c:lblAlgn val="ctr"/>
        <c:lblOffset val="100"/>
        <c:noMultiLvlLbl val="0"/>
      </c:catAx>
      <c:valAx>
        <c:axId val="89790080"/>
        <c:scaling>
          <c:orientation val="minMax"/>
          <c:max val="0.35000000000000026"/>
          <c:min val="0"/>
        </c:scaling>
        <c:delete val="0"/>
        <c:axPos val="l"/>
        <c:majorGridlines/>
        <c:numFmt formatCode="General" sourceLinked="1"/>
        <c:majorTickMark val="out"/>
        <c:minorTickMark val="none"/>
        <c:tickLblPos val="high"/>
        <c:crossAx val="211604992"/>
        <c:crosses val="autoZero"/>
        <c:crossBetween val="between"/>
        <c:majorUnit val="5.0000000000000024E-2"/>
        <c:minorUnit val="2.0000000000000011E-2"/>
      </c:valAx>
    </c:plotArea>
    <c:plotVisOnly val="1"/>
    <c:dispBlanksAs val="gap"/>
    <c:showDLblsOverMax val="0"/>
  </c:chart>
  <c:externalData r:id="rId1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√SS</a:t>
            </a:r>
            <a:endParaRPr lang="en-US" dirty="0"/>
          </a:p>
        </c:rich>
      </c:tx>
      <c:layout>
        <c:manualLayout>
          <c:xMode val="edge"/>
          <c:yMode val="edge"/>
          <c:x val="0.25954271660982881"/>
          <c:y val="2.1737852904913191E-2"/>
        </c:manualLayout>
      </c:layout>
      <c:overlay val="1"/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'[examining the MATLAB results4.xlsx]Model solutions'!$K$57</c:f>
              <c:strCache>
                <c:ptCount val="1"/>
                <c:pt idx="0">
                  <c:v>Contagion</c:v>
                </c:pt>
              </c:strCache>
            </c:strRef>
          </c:tx>
          <c:spPr>
            <a:ln>
              <a:solidFill>
                <a:schemeClr val="dk1"/>
              </a:solidFill>
            </a:ln>
          </c:spPr>
          <c:marker>
            <c:symbol val="circle"/>
            <c:size val="7"/>
            <c:spPr>
              <a:solidFill>
                <a:schemeClr val="bg1"/>
              </a:solidFill>
              <a:ln w="6350">
                <a:solidFill>
                  <a:schemeClr val="dk1"/>
                </a:solidFill>
              </a:ln>
            </c:spPr>
          </c:marker>
          <c:cat>
            <c:numRef>
              <c:f>'[examining the MATLAB results4.xlsx]Model solutions'!$L$56:$P$56</c:f>
              <c:numCache>
                <c:formatCode>General</c:formatCode>
                <c:ptCount val="5"/>
                <c:pt idx="0">
                  <c:v>1980</c:v>
                </c:pt>
                <c:pt idx="1">
                  <c:v>1981</c:v>
                </c:pt>
                <c:pt idx="2">
                  <c:v>1982</c:v>
                </c:pt>
                <c:pt idx="3">
                  <c:v>1983</c:v>
                </c:pt>
                <c:pt idx="4">
                  <c:v>1984</c:v>
                </c:pt>
              </c:numCache>
            </c:numRef>
          </c:cat>
          <c:val>
            <c:numRef>
              <c:f>'[examining the MATLAB results4.xlsx]Model solutions'!$L$57:$P$57</c:f>
              <c:numCache>
                <c:formatCode>General</c:formatCode>
                <c:ptCount val="5"/>
                <c:pt idx="0">
                  <c:v>6.8944008222349001E-2</c:v>
                </c:pt>
                <c:pt idx="1">
                  <c:v>9.7565440908789797E-2</c:v>
                </c:pt>
                <c:pt idx="2">
                  <c:v>0.13164114250688333</c:v>
                </c:pt>
                <c:pt idx="3">
                  <c:v>0.14166786629256856</c:v>
                </c:pt>
                <c:pt idx="4">
                  <c:v>0.17508968886860024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'[examining the MATLAB results4.xlsx]Model solutions'!$K$58</c:f>
              <c:strCache>
                <c:ptCount val="1"/>
                <c:pt idx="0">
                  <c:v>Diffusion</c:v>
                </c:pt>
              </c:strCache>
            </c:strRef>
          </c:tx>
          <c:spPr>
            <a:ln>
              <a:solidFill>
                <a:schemeClr val="accent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marker>
            <c:symbol val="circle"/>
            <c:size val="7"/>
            <c:spPr>
              <a:solidFill>
                <a:schemeClr val="bg1"/>
              </a:solidFill>
              <a:ln w="6350">
                <a:solidFill>
                  <a:schemeClr val="accent2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</c:marker>
          <c:cat>
            <c:numRef>
              <c:f>'[examining the MATLAB results4.xlsx]Model solutions'!$L$56:$P$56</c:f>
              <c:numCache>
                <c:formatCode>General</c:formatCode>
                <c:ptCount val="5"/>
                <c:pt idx="0">
                  <c:v>1980</c:v>
                </c:pt>
                <c:pt idx="1">
                  <c:v>1981</c:v>
                </c:pt>
                <c:pt idx="2">
                  <c:v>1982</c:v>
                </c:pt>
                <c:pt idx="3">
                  <c:v>1983</c:v>
                </c:pt>
                <c:pt idx="4">
                  <c:v>1984</c:v>
                </c:pt>
              </c:numCache>
            </c:numRef>
          </c:cat>
          <c:val>
            <c:numRef>
              <c:f>'[examining the MATLAB results4.xlsx]Model solutions'!$L$58:$P$58</c:f>
              <c:numCache>
                <c:formatCode>General</c:formatCode>
                <c:ptCount val="5"/>
                <c:pt idx="0">
                  <c:v>5.1962601789104793E-2</c:v>
                </c:pt>
                <c:pt idx="1">
                  <c:v>6.2859260759107499E-2</c:v>
                </c:pt>
                <c:pt idx="2">
                  <c:v>7.6296774333885195E-2</c:v>
                </c:pt>
                <c:pt idx="3">
                  <c:v>7.9430754682763074E-2</c:v>
                </c:pt>
                <c:pt idx="4">
                  <c:v>0.14128334113545174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'[examining the MATLAB results4.xlsx]Model solutions'!$K$59</c:f>
              <c:strCache>
                <c:ptCount val="1"/>
                <c:pt idx="0">
                  <c:v>Hybrid</c:v>
                </c:pt>
              </c:strCache>
            </c:strRef>
          </c:tx>
          <c:spPr>
            <a:ln>
              <a:solidFill>
                <a:srgbClr val="00B0F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marker>
            <c:symbol val="circle"/>
            <c:size val="7"/>
            <c:spPr>
              <a:solidFill>
                <a:schemeClr val="bg1"/>
              </a:solidFill>
              <a:ln w="6350">
                <a:solidFill>
                  <a:schemeClr val="accen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</c:marker>
          <c:cat>
            <c:numRef>
              <c:f>'[examining the MATLAB results4.xlsx]Model solutions'!$L$56:$P$56</c:f>
              <c:numCache>
                <c:formatCode>General</c:formatCode>
                <c:ptCount val="5"/>
                <c:pt idx="0">
                  <c:v>1980</c:v>
                </c:pt>
                <c:pt idx="1">
                  <c:v>1981</c:v>
                </c:pt>
                <c:pt idx="2">
                  <c:v>1982</c:v>
                </c:pt>
                <c:pt idx="3">
                  <c:v>1983</c:v>
                </c:pt>
                <c:pt idx="4">
                  <c:v>1984</c:v>
                </c:pt>
              </c:numCache>
            </c:numRef>
          </c:cat>
          <c:val>
            <c:numRef>
              <c:f>'[examining the MATLAB results4.xlsx]Model solutions'!$L$59:$P$59</c:f>
              <c:numCache>
                <c:formatCode>General</c:formatCode>
                <c:ptCount val="5"/>
                <c:pt idx="0">
                  <c:v>0.12266617135983089</c:v>
                </c:pt>
                <c:pt idx="1">
                  <c:v>9.7611070821636864E-2</c:v>
                </c:pt>
                <c:pt idx="2">
                  <c:v>0.12246565181697927</c:v>
                </c:pt>
                <c:pt idx="3">
                  <c:v>8.6603443832013224E-2</c:v>
                </c:pt>
                <c:pt idx="4">
                  <c:v>0.12603429807822247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19390976"/>
        <c:axId val="101038272"/>
      </c:lineChart>
      <c:catAx>
        <c:axId val="219390976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one"/>
        <c:crossAx val="101038272"/>
        <c:crosses val="autoZero"/>
        <c:auto val="1"/>
        <c:lblAlgn val="ctr"/>
        <c:lblOffset val="100"/>
        <c:noMultiLvlLbl val="0"/>
      </c:catAx>
      <c:valAx>
        <c:axId val="101038272"/>
        <c:scaling>
          <c:orientation val="minMax"/>
          <c:max val="0.2"/>
          <c:min val="5.0000000000000024E-2"/>
        </c:scaling>
        <c:delete val="0"/>
        <c:axPos val="l"/>
        <c:majorGridlines/>
        <c:numFmt formatCode="General" sourceLinked="1"/>
        <c:majorTickMark val="out"/>
        <c:minorTickMark val="none"/>
        <c:tickLblPos val="high"/>
        <c:crossAx val="219390976"/>
        <c:crosses val="autoZero"/>
        <c:crossBetween val="between"/>
        <c:majorUnit val="5.0000000000000024E-2"/>
        <c:minorUnit val="2.0000000000000011E-2"/>
      </c:valAx>
    </c:plotArea>
    <c:plotVisOnly val="1"/>
    <c:dispBlanksAs val="gap"/>
    <c:showDLblsOverMax val="0"/>
  </c:chart>
  <c:externalData r:id="rId1">
    <c:autoUpdate val="0"/>
  </c:externalData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√SS</a:t>
            </a:r>
            <a:endParaRPr lang="en-US" dirty="0"/>
          </a:p>
        </c:rich>
      </c:tx>
      <c:layout>
        <c:manualLayout>
          <c:xMode val="edge"/>
          <c:yMode val="edge"/>
          <c:x val="0.25954271660982881"/>
          <c:y val="2.1737852904913205E-2"/>
        </c:manualLayout>
      </c:layout>
      <c:overlay val="1"/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'Model solutions'!$K$28</c:f>
              <c:strCache>
                <c:ptCount val="1"/>
                <c:pt idx="0">
                  <c:v>Contagion</c:v>
                </c:pt>
              </c:strCache>
            </c:strRef>
          </c:tx>
          <c:spPr>
            <a:ln>
              <a:solidFill>
                <a:schemeClr val="dk1"/>
              </a:solidFill>
            </a:ln>
          </c:spPr>
          <c:marker>
            <c:symbol val="circle"/>
            <c:size val="7"/>
            <c:spPr>
              <a:solidFill>
                <a:schemeClr val="bg1"/>
              </a:solidFill>
              <a:ln w="6350">
                <a:solidFill>
                  <a:schemeClr val="dk1"/>
                </a:solidFill>
              </a:ln>
            </c:spPr>
          </c:marker>
          <c:cat>
            <c:numRef>
              <c:f>'Model solutions'!$L$27:$P$27</c:f>
              <c:numCache>
                <c:formatCode>General</c:formatCode>
                <c:ptCount val="5"/>
                <c:pt idx="0">
                  <c:v>1980</c:v>
                </c:pt>
                <c:pt idx="1">
                  <c:v>1981</c:v>
                </c:pt>
                <c:pt idx="2">
                  <c:v>1982</c:v>
                </c:pt>
                <c:pt idx="3">
                  <c:v>1983</c:v>
                </c:pt>
                <c:pt idx="4">
                  <c:v>1984</c:v>
                </c:pt>
              </c:numCache>
            </c:numRef>
          </c:cat>
          <c:val>
            <c:numRef>
              <c:f>'Model solutions'!$L$28:$P$28</c:f>
              <c:numCache>
                <c:formatCode>General</c:formatCode>
                <c:ptCount val="5"/>
                <c:pt idx="0">
                  <c:v>1.2883041789275365</c:v>
                </c:pt>
                <c:pt idx="1">
                  <c:v>0.96647297687257261</c:v>
                </c:pt>
                <c:pt idx="2">
                  <c:v>2.2565646288140697</c:v>
                </c:pt>
                <c:pt idx="3">
                  <c:v>1.0945924670333882</c:v>
                </c:pt>
                <c:pt idx="4">
                  <c:v>1.3219603722195532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'Model solutions'!$K$29</c:f>
              <c:strCache>
                <c:ptCount val="1"/>
                <c:pt idx="0">
                  <c:v>Diffusion</c:v>
                </c:pt>
              </c:strCache>
            </c:strRef>
          </c:tx>
          <c:spPr>
            <a:ln>
              <a:solidFill>
                <a:schemeClr val="accent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marker>
            <c:symbol val="circle"/>
            <c:size val="7"/>
            <c:spPr>
              <a:solidFill>
                <a:schemeClr val="bg1"/>
              </a:solidFill>
              <a:ln w="6350">
                <a:solidFill>
                  <a:schemeClr val="accent2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</c:marker>
          <c:cat>
            <c:numRef>
              <c:f>'Model solutions'!$L$27:$P$27</c:f>
              <c:numCache>
                <c:formatCode>General</c:formatCode>
                <c:ptCount val="5"/>
                <c:pt idx="0">
                  <c:v>1980</c:v>
                </c:pt>
                <c:pt idx="1">
                  <c:v>1981</c:v>
                </c:pt>
                <c:pt idx="2">
                  <c:v>1982</c:v>
                </c:pt>
                <c:pt idx="3">
                  <c:v>1983</c:v>
                </c:pt>
                <c:pt idx="4">
                  <c:v>1984</c:v>
                </c:pt>
              </c:numCache>
            </c:numRef>
          </c:cat>
          <c:val>
            <c:numRef>
              <c:f>'Model solutions'!$L$29:$P$29</c:f>
              <c:numCache>
                <c:formatCode>General</c:formatCode>
                <c:ptCount val="5"/>
                <c:pt idx="0">
                  <c:v>5.6946547267194093E-2</c:v>
                </c:pt>
                <c:pt idx="1">
                  <c:v>5.3793238534249346E-2</c:v>
                </c:pt>
                <c:pt idx="2">
                  <c:v>7.2384264513211768E-2</c:v>
                </c:pt>
                <c:pt idx="3">
                  <c:v>5.8130192443304037E-2</c:v>
                </c:pt>
                <c:pt idx="4">
                  <c:v>9.2619121314672231E-2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'Model solutions'!$K$30</c:f>
              <c:strCache>
                <c:ptCount val="1"/>
                <c:pt idx="0">
                  <c:v>Hybrid</c:v>
                </c:pt>
              </c:strCache>
            </c:strRef>
          </c:tx>
          <c:spPr>
            <a:ln>
              <a:solidFill>
                <a:srgbClr val="00B0F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marker>
            <c:symbol val="circle"/>
            <c:size val="7"/>
            <c:spPr>
              <a:solidFill>
                <a:schemeClr val="bg1"/>
              </a:solidFill>
              <a:ln w="6350">
                <a:solidFill>
                  <a:schemeClr val="accen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</c:marker>
          <c:cat>
            <c:numRef>
              <c:f>'Model solutions'!$L$27:$P$27</c:f>
              <c:numCache>
                <c:formatCode>General</c:formatCode>
                <c:ptCount val="5"/>
                <c:pt idx="0">
                  <c:v>1980</c:v>
                </c:pt>
                <c:pt idx="1">
                  <c:v>1981</c:v>
                </c:pt>
                <c:pt idx="2">
                  <c:v>1982</c:v>
                </c:pt>
                <c:pt idx="3">
                  <c:v>1983</c:v>
                </c:pt>
                <c:pt idx="4">
                  <c:v>1984</c:v>
                </c:pt>
              </c:numCache>
            </c:numRef>
          </c:cat>
          <c:val>
            <c:numRef>
              <c:f>'Model solutions'!$L$30:$P$30</c:f>
              <c:numCache>
                <c:formatCode>General</c:formatCode>
                <c:ptCount val="5"/>
                <c:pt idx="0">
                  <c:v>4.5103426506826277E-2</c:v>
                </c:pt>
                <c:pt idx="1">
                  <c:v>4.5334210423704994E-2</c:v>
                </c:pt>
                <c:pt idx="2">
                  <c:v>5.4066461305266038E-2</c:v>
                </c:pt>
                <c:pt idx="3">
                  <c:v>7.6207301263463478E-2</c:v>
                </c:pt>
                <c:pt idx="4">
                  <c:v>8.1550795962931938E-2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19391488"/>
        <c:axId val="201015296"/>
      </c:lineChart>
      <c:catAx>
        <c:axId val="219391488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one"/>
        <c:crossAx val="201015296"/>
        <c:crosses val="autoZero"/>
        <c:auto val="1"/>
        <c:lblAlgn val="ctr"/>
        <c:lblOffset val="100"/>
        <c:noMultiLvlLbl val="0"/>
      </c:catAx>
      <c:valAx>
        <c:axId val="201015296"/>
        <c:scaling>
          <c:orientation val="minMax"/>
          <c:max val="0.1"/>
          <c:min val="0"/>
        </c:scaling>
        <c:delete val="0"/>
        <c:axPos val="l"/>
        <c:majorGridlines/>
        <c:numFmt formatCode="General" sourceLinked="1"/>
        <c:majorTickMark val="out"/>
        <c:minorTickMark val="none"/>
        <c:tickLblPos val="high"/>
        <c:crossAx val="219391488"/>
        <c:crosses val="autoZero"/>
        <c:crossBetween val="between"/>
        <c:majorUnit val="5.0000000000000024E-2"/>
        <c:minorUnit val="2.0000000000000011E-2"/>
      </c:valAx>
    </c:plotArea>
    <c:plotVisOnly val="1"/>
    <c:dispBlanksAs val="gap"/>
    <c:showDLblsOverMax val="0"/>
  </c:chart>
  <c:externalData r:id="rId1">
    <c:autoUpdate val="0"/>
  </c:externalData>
</c:chartSpace>
</file>

<file path=ppt/charts/chart2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1" i="0" u="none" strike="noStrike" kern="1200" baseline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pPr>
            <a:r>
              <a:rPr lang="en-US" sz="1800" b="1" i="0" baseline="0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√SS</a:t>
            </a:r>
            <a:endParaRPr lang="en-US" dirty="0" smtClean="0">
              <a:effectLst/>
            </a:endParaRPr>
          </a:p>
        </c:rich>
      </c:tx>
      <c:layout>
        <c:manualLayout>
          <c:xMode val="edge"/>
          <c:yMode val="edge"/>
          <c:x val="0.26049975386141477"/>
          <c:y val="5.2815468456570432E-2"/>
        </c:manualLayout>
      </c:layout>
      <c:overlay val="1"/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'Model solutions'!$C$28</c:f>
              <c:strCache>
                <c:ptCount val="1"/>
                <c:pt idx="0">
                  <c:v>Contagion</c:v>
                </c:pt>
              </c:strCache>
            </c:strRef>
          </c:tx>
          <c:spPr>
            <a:ln>
              <a:solidFill>
                <a:schemeClr val="tx1"/>
              </a:solidFill>
            </a:ln>
          </c:spPr>
          <c:marker>
            <c:symbol val="circle"/>
            <c:size val="7"/>
            <c:spPr>
              <a:solidFill>
                <a:schemeClr val="bg1"/>
              </a:solidFill>
              <a:ln w="6350">
                <a:solidFill>
                  <a:schemeClr val="dk1"/>
                </a:solidFill>
              </a:ln>
            </c:spPr>
          </c:marker>
          <c:cat>
            <c:numRef>
              <c:f>'Model solutions'!$D$27:$H$27</c:f>
              <c:numCache>
                <c:formatCode>General</c:formatCode>
                <c:ptCount val="5"/>
                <c:pt idx="0">
                  <c:v>1980</c:v>
                </c:pt>
                <c:pt idx="1">
                  <c:v>1981</c:v>
                </c:pt>
                <c:pt idx="2">
                  <c:v>1982</c:v>
                </c:pt>
                <c:pt idx="3">
                  <c:v>1983</c:v>
                </c:pt>
                <c:pt idx="4">
                  <c:v>1984</c:v>
                </c:pt>
              </c:numCache>
            </c:numRef>
          </c:cat>
          <c:val>
            <c:numRef>
              <c:f>'Model solutions'!$D$28:$H$28</c:f>
              <c:numCache>
                <c:formatCode>General</c:formatCode>
                <c:ptCount val="5"/>
                <c:pt idx="0">
                  <c:v>9.9584324497450971E-2</c:v>
                </c:pt>
                <c:pt idx="1">
                  <c:v>0.10775609617408005</c:v>
                </c:pt>
                <c:pt idx="2">
                  <c:v>0.16313493227589565</c:v>
                </c:pt>
                <c:pt idx="3">
                  <c:v>0.17718368536270521</c:v>
                </c:pt>
                <c:pt idx="4">
                  <c:v>0.21981412868521993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'Model solutions'!$C$29</c:f>
              <c:strCache>
                <c:ptCount val="1"/>
                <c:pt idx="0">
                  <c:v>Diffusion</c:v>
                </c:pt>
              </c:strCache>
            </c:strRef>
          </c:tx>
          <c:spPr>
            <a:ln>
              <a:solidFill>
                <a:schemeClr val="accent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marker>
            <c:symbol val="circle"/>
            <c:size val="7"/>
            <c:spPr>
              <a:solidFill>
                <a:schemeClr val="bg1"/>
              </a:solidFill>
              <a:ln w="6350">
                <a:solidFill>
                  <a:schemeClr val="accent2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</c:marker>
          <c:cat>
            <c:numRef>
              <c:f>'Model solutions'!$D$27:$H$27</c:f>
              <c:numCache>
                <c:formatCode>General</c:formatCode>
                <c:ptCount val="5"/>
                <c:pt idx="0">
                  <c:v>1980</c:v>
                </c:pt>
                <c:pt idx="1">
                  <c:v>1981</c:v>
                </c:pt>
                <c:pt idx="2">
                  <c:v>1982</c:v>
                </c:pt>
                <c:pt idx="3">
                  <c:v>1983</c:v>
                </c:pt>
                <c:pt idx="4">
                  <c:v>1984</c:v>
                </c:pt>
              </c:numCache>
            </c:numRef>
          </c:cat>
          <c:val>
            <c:numRef>
              <c:f>'Model solutions'!$D$29:$H$29</c:f>
              <c:numCache>
                <c:formatCode>General</c:formatCode>
                <c:ptCount val="5"/>
                <c:pt idx="0">
                  <c:v>5.3114178554285352E-2</c:v>
                </c:pt>
                <c:pt idx="1">
                  <c:v>5.4928251013929272E-2</c:v>
                </c:pt>
                <c:pt idx="2">
                  <c:v>6.9586233061804378E-2</c:v>
                </c:pt>
                <c:pt idx="3">
                  <c:v>6.1215230709938583E-2</c:v>
                </c:pt>
                <c:pt idx="4">
                  <c:v>8.93697070949417E-2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'Model solutions'!$C$30</c:f>
              <c:strCache>
                <c:ptCount val="1"/>
                <c:pt idx="0">
                  <c:v>Hybrid</c:v>
                </c:pt>
              </c:strCache>
            </c:strRef>
          </c:tx>
          <c:spPr>
            <a:ln>
              <a:solidFill>
                <a:srgbClr val="00B0F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marker>
            <c:symbol val="circle"/>
            <c:size val="7"/>
            <c:spPr>
              <a:solidFill>
                <a:schemeClr val="bg1"/>
              </a:solidFill>
              <a:ln w="6350">
                <a:solidFill>
                  <a:srgbClr val="0070C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</c:marker>
          <c:cat>
            <c:numRef>
              <c:f>'Model solutions'!$D$27:$H$27</c:f>
              <c:numCache>
                <c:formatCode>General</c:formatCode>
                <c:ptCount val="5"/>
                <c:pt idx="0">
                  <c:v>1980</c:v>
                </c:pt>
                <c:pt idx="1">
                  <c:v>1981</c:v>
                </c:pt>
                <c:pt idx="2">
                  <c:v>1982</c:v>
                </c:pt>
                <c:pt idx="3">
                  <c:v>1983</c:v>
                </c:pt>
                <c:pt idx="4">
                  <c:v>1984</c:v>
                </c:pt>
              </c:numCache>
            </c:numRef>
          </c:cat>
          <c:val>
            <c:numRef>
              <c:f>'Model solutions'!$D$30:$H$30</c:f>
              <c:numCache>
                <c:formatCode>General</c:formatCode>
                <c:ptCount val="5"/>
                <c:pt idx="0">
                  <c:v>5.4644382445038525E-2</c:v>
                </c:pt>
                <c:pt idx="1">
                  <c:v>5.3861518302147651E-2</c:v>
                </c:pt>
                <c:pt idx="2">
                  <c:v>6.8692327595255398E-2</c:v>
                </c:pt>
                <c:pt idx="3">
                  <c:v>6.7023477877471746E-2</c:v>
                </c:pt>
                <c:pt idx="4">
                  <c:v>8.5987164788817599E-2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19392000"/>
        <c:axId val="201017024"/>
      </c:lineChart>
      <c:catAx>
        <c:axId val="219392000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one"/>
        <c:crossAx val="201017024"/>
        <c:crosses val="autoZero"/>
        <c:auto val="1"/>
        <c:lblAlgn val="ctr"/>
        <c:lblOffset val="100"/>
        <c:noMultiLvlLbl val="0"/>
      </c:catAx>
      <c:valAx>
        <c:axId val="201017024"/>
        <c:scaling>
          <c:orientation val="minMax"/>
          <c:max val="0.1"/>
          <c:min val="0.05"/>
        </c:scaling>
        <c:delete val="0"/>
        <c:axPos val="l"/>
        <c:majorGridlines/>
        <c:numFmt formatCode="General" sourceLinked="1"/>
        <c:majorTickMark val="out"/>
        <c:minorTickMark val="none"/>
        <c:tickLblPos val="high"/>
        <c:crossAx val="219392000"/>
        <c:crosses val="autoZero"/>
        <c:crossBetween val="between"/>
        <c:majorUnit val="5.0000000000000024E-2"/>
        <c:minorUnit val="2.0000000000000011E-2"/>
      </c:valAx>
    </c:plotArea>
    <c:plotVisOnly val="1"/>
    <c:dispBlanksAs val="gap"/>
    <c:showDLblsOverMax val="0"/>
  </c:chart>
  <c:externalData r:id="rId1">
    <c:autoUpdate val="0"/>
  </c:externalData>
</c:chartSpace>
</file>

<file path=ppt/charts/chart2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1" i="0" u="none" strike="noStrike" kern="1200" baseline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pPr>
            <a:r>
              <a:rPr lang="en-US" sz="1800" b="1" i="0" baseline="0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√SS</a:t>
            </a:r>
            <a:endParaRPr lang="en-US" dirty="0" smtClean="0">
              <a:effectLst/>
            </a:endParaRPr>
          </a:p>
        </c:rich>
      </c:tx>
      <c:layout>
        <c:manualLayout>
          <c:xMode val="edge"/>
          <c:yMode val="edge"/>
          <c:x val="0.36604142491055031"/>
          <c:y val="6.7905602301304824E-2"/>
        </c:manualLayout>
      </c:layout>
      <c:overlay val="1"/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'Model solutions'!$C$28</c:f>
              <c:strCache>
                <c:ptCount val="1"/>
                <c:pt idx="0">
                  <c:v>Contagion</c:v>
                </c:pt>
              </c:strCache>
            </c:strRef>
          </c:tx>
          <c:spPr>
            <a:ln>
              <a:solidFill>
                <a:schemeClr val="tx1"/>
              </a:solidFill>
            </a:ln>
          </c:spPr>
          <c:marker>
            <c:symbol val="circle"/>
            <c:size val="7"/>
            <c:spPr>
              <a:solidFill>
                <a:schemeClr val="bg1"/>
              </a:solidFill>
              <a:ln w="6350">
                <a:solidFill>
                  <a:schemeClr val="dk1"/>
                </a:solidFill>
              </a:ln>
            </c:spPr>
          </c:marker>
          <c:cat>
            <c:numRef>
              <c:f>'Model solutions'!$D$27:$H$27</c:f>
              <c:numCache>
                <c:formatCode>General</c:formatCode>
                <c:ptCount val="5"/>
                <c:pt idx="0">
                  <c:v>1980</c:v>
                </c:pt>
                <c:pt idx="1">
                  <c:v>1981</c:v>
                </c:pt>
                <c:pt idx="2">
                  <c:v>1982</c:v>
                </c:pt>
                <c:pt idx="3">
                  <c:v>1983</c:v>
                </c:pt>
                <c:pt idx="4">
                  <c:v>1984</c:v>
                </c:pt>
              </c:numCache>
            </c:numRef>
          </c:cat>
          <c:val>
            <c:numRef>
              <c:f>'Model solutions'!$D$28:$H$28</c:f>
              <c:numCache>
                <c:formatCode>General</c:formatCode>
                <c:ptCount val="5"/>
                <c:pt idx="0">
                  <c:v>9.9584324497450971E-2</c:v>
                </c:pt>
                <c:pt idx="1">
                  <c:v>0.10775609617408005</c:v>
                </c:pt>
                <c:pt idx="2">
                  <c:v>0.16313493227589565</c:v>
                </c:pt>
                <c:pt idx="3">
                  <c:v>0.17718368536270521</c:v>
                </c:pt>
                <c:pt idx="4">
                  <c:v>0.21981412868521993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'Model solutions'!$C$29</c:f>
              <c:strCache>
                <c:ptCount val="1"/>
                <c:pt idx="0">
                  <c:v>Diffusion</c:v>
                </c:pt>
              </c:strCache>
            </c:strRef>
          </c:tx>
          <c:spPr>
            <a:ln>
              <a:solidFill>
                <a:schemeClr val="accent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marker>
            <c:symbol val="circle"/>
            <c:size val="7"/>
            <c:spPr>
              <a:solidFill>
                <a:schemeClr val="bg1"/>
              </a:solidFill>
              <a:ln w="6350">
                <a:solidFill>
                  <a:schemeClr val="accent2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</c:marker>
          <c:cat>
            <c:numRef>
              <c:f>'Model solutions'!$D$27:$H$27</c:f>
              <c:numCache>
                <c:formatCode>General</c:formatCode>
                <c:ptCount val="5"/>
                <c:pt idx="0">
                  <c:v>1980</c:v>
                </c:pt>
                <c:pt idx="1">
                  <c:v>1981</c:v>
                </c:pt>
                <c:pt idx="2">
                  <c:v>1982</c:v>
                </c:pt>
                <c:pt idx="3">
                  <c:v>1983</c:v>
                </c:pt>
                <c:pt idx="4">
                  <c:v>1984</c:v>
                </c:pt>
              </c:numCache>
            </c:numRef>
          </c:cat>
          <c:val>
            <c:numRef>
              <c:f>'Model solutions'!$D$29:$H$29</c:f>
              <c:numCache>
                <c:formatCode>General</c:formatCode>
                <c:ptCount val="5"/>
                <c:pt idx="0">
                  <c:v>5.3114178554285352E-2</c:v>
                </c:pt>
                <c:pt idx="1">
                  <c:v>5.4928251013929272E-2</c:v>
                </c:pt>
                <c:pt idx="2">
                  <c:v>6.9586233061804378E-2</c:v>
                </c:pt>
                <c:pt idx="3">
                  <c:v>6.1215230709938583E-2</c:v>
                </c:pt>
                <c:pt idx="4">
                  <c:v>8.93697070949417E-2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'Model solutions'!$C$30</c:f>
              <c:strCache>
                <c:ptCount val="1"/>
                <c:pt idx="0">
                  <c:v>Hybrid</c:v>
                </c:pt>
              </c:strCache>
            </c:strRef>
          </c:tx>
          <c:spPr>
            <a:ln>
              <a:solidFill>
                <a:srgbClr val="00B0F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marker>
            <c:symbol val="circle"/>
            <c:size val="7"/>
            <c:spPr>
              <a:solidFill>
                <a:schemeClr val="bg1"/>
              </a:solidFill>
              <a:ln w="6350">
                <a:solidFill>
                  <a:srgbClr val="0070C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</c:marker>
          <c:cat>
            <c:numRef>
              <c:f>'Model solutions'!$D$27:$H$27</c:f>
              <c:numCache>
                <c:formatCode>General</c:formatCode>
                <c:ptCount val="5"/>
                <c:pt idx="0">
                  <c:v>1980</c:v>
                </c:pt>
                <c:pt idx="1">
                  <c:v>1981</c:v>
                </c:pt>
                <c:pt idx="2">
                  <c:v>1982</c:v>
                </c:pt>
                <c:pt idx="3">
                  <c:v>1983</c:v>
                </c:pt>
                <c:pt idx="4">
                  <c:v>1984</c:v>
                </c:pt>
              </c:numCache>
            </c:numRef>
          </c:cat>
          <c:val>
            <c:numRef>
              <c:f>'Model solutions'!$D$30:$H$30</c:f>
              <c:numCache>
                <c:formatCode>General</c:formatCode>
                <c:ptCount val="5"/>
                <c:pt idx="0">
                  <c:v>5.4644382445038525E-2</c:v>
                </c:pt>
                <c:pt idx="1">
                  <c:v>5.3861518302147651E-2</c:v>
                </c:pt>
                <c:pt idx="2">
                  <c:v>6.8692327595255398E-2</c:v>
                </c:pt>
                <c:pt idx="3">
                  <c:v>6.7023477877471746E-2</c:v>
                </c:pt>
                <c:pt idx="4">
                  <c:v>8.5987164788817599E-2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19392512"/>
        <c:axId val="201018752"/>
      </c:lineChart>
      <c:catAx>
        <c:axId val="219392512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one"/>
        <c:crossAx val="201018752"/>
        <c:crosses val="autoZero"/>
        <c:auto val="1"/>
        <c:lblAlgn val="ctr"/>
        <c:lblOffset val="100"/>
        <c:noMultiLvlLbl val="0"/>
      </c:catAx>
      <c:valAx>
        <c:axId val="201018752"/>
        <c:scaling>
          <c:orientation val="minMax"/>
          <c:max val="0.2"/>
          <c:min val="0"/>
        </c:scaling>
        <c:delete val="0"/>
        <c:axPos val="l"/>
        <c:majorGridlines/>
        <c:numFmt formatCode="General" sourceLinked="1"/>
        <c:majorTickMark val="out"/>
        <c:minorTickMark val="none"/>
        <c:tickLblPos val="high"/>
        <c:crossAx val="219392512"/>
        <c:crosses val="autoZero"/>
        <c:crossBetween val="between"/>
        <c:majorUnit val="5.0000000000000024E-2"/>
        <c:minorUnit val="2.0000000000000011E-2"/>
      </c:valAx>
    </c:plotArea>
    <c:plotVisOnly val="1"/>
    <c:dispBlanksAs val="gap"/>
    <c:showDLblsOverMax val="0"/>
  </c:chart>
  <c:externalData r:id="rId1">
    <c:autoUpdate val="0"/>
  </c:externalData>
</c:chartSpace>
</file>

<file path=ppt/charts/chart2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√SS</a:t>
            </a:r>
            <a:endParaRPr lang="en-US" dirty="0"/>
          </a:p>
        </c:rich>
      </c:tx>
      <c:layout>
        <c:manualLayout>
          <c:xMode val="edge"/>
          <c:yMode val="edge"/>
          <c:x val="0.3462398199003171"/>
          <c:y val="3.6229754841521924E-2"/>
        </c:manualLayout>
      </c:layout>
      <c:overlay val="1"/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'Model solutions'!$K$28</c:f>
              <c:strCache>
                <c:ptCount val="1"/>
                <c:pt idx="0">
                  <c:v>Contagion</c:v>
                </c:pt>
              </c:strCache>
            </c:strRef>
          </c:tx>
          <c:spPr>
            <a:ln>
              <a:solidFill>
                <a:schemeClr val="dk1"/>
              </a:solidFill>
            </a:ln>
          </c:spPr>
          <c:marker>
            <c:symbol val="circle"/>
            <c:size val="7"/>
            <c:spPr>
              <a:solidFill>
                <a:schemeClr val="bg1"/>
              </a:solidFill>
              <a:ln w="6350">
                <a:solidFill>
                  <a:schemeClr val="dk1"/>
                </a:solidFill>
              </a:ln>
            </c:spPr>
          </c:marker>
          <c:cat>
            <c:numRef>
              <c:f>'Model solutions'!$L$27:$P$27</c:f>
              <c:numCache>
                <c:formatCode>General</c:formatCode>
                <c:ptCount val="5"/>
                <c:pt idx="0">
                  <c:v>1980</c:v>
                </c:pt>
                <c:pt idx="1">
                  <c:v>1981</c:v>
                </c:pt>
                <c:pt idx="2">
                  <c:v>1982</c:v>
                </c:pt>
                <c:pt idx="3">
                  <c:v>1983</c:v>
                </c:pt>
                <c:pt idx="4">
                  <c:v>1984</c:v>
                </c:pt>
              </c:numCache>
            </c:numRef>
          </c:cat>
          <c:val>
            <c:numRef>
              <c:f>'Model solutions'!$L$28:$P$28</c:f>
              <c:numCache>
                <c:formatCode>General</c:formatCode>
                <c:ptCount val="5"/>
                <c:pt idx="0">
                  <c:v>1.2883041789275365</c:v>
                </c:pt>
                <c:pt idx="1">
                  <c:v>0.96647297687257261</c:v>
                </c:pt>
                <c:pt idx="2">
                  <c:v>2.2565646288140697</c:v>
                </c:pt>
                <c:pt idx="3">
                  <c:v>1.0945924670333882</c:v>
                </c:pt>
                <c:pt idx="4">
                  <c:v>1.3219603722195532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'Model solutions'!$K$29</c:f>
              <c:strCache>
                <c:ptCount val="1"/>
                <c:pt idx="0">
                  <c:v>Diffusion</c:v>
                </c:pt>
              </c:strCache>
            </c:strRef>
          </c:tx>
          <c:spPr>
            <a:ln>
              <a:solidFill>
                <a:schemeClr val="accent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marker>
            <c:symbol val="circle"/>
            <c:size val="7"/>
            <c:spPr>
              <a:solidFill>
                <a:schemeClr val="bg1"/>
              </a:solidFill>
              <a:ln w="6350">
                <a:solidFill>
                  <a:schemeClr val="accent2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</c:marker>
          <c:cat>
            <c:numRef>
              <c:f>'Model solutions'!$L$27:$P$27</c:f>
              <c:numCache>
                <c:formatCode>General</c:formatCode>
                <c:ptCount val="5"/>
                <c:pt idx="0">
                  <c:v>1980</c:v>
                </c:pt>
                <c:pt idx="1">
                  <c:v>1981</c:v>
                </c:pt>
                <c:pt idx="2">
                  <c:v>1982</c:v>
                </c:pt>
                <c:pt idx="3">
                  <c:v>1983</c:v>
                </c:pt>
                <c:pt idx="4">
                  <c:v>1984</c:v>
                </c:pt>
              </c:numCache>
            </c:numRef>
          </c:cat>
          <c:val>
            <c:numRef>
              <c:f>'Model solutions'!$L$29:$P$29</c:f>
              <c:numCache>
                <c:formatCode>General</c:formatCode>
                <c:ptCount val="5"/>
                <c:pt idx="0">
                  <c:v>5.6946547267194093E-2</c:v>
                </c:pt>
                <c:pt idx="1">
                  <c:v>5.3793238534249346E-2</c:v>
                </c:pt>
                <c:pt idx="2">
                  <c:v>7.2384264513211768E-2</c:v>
                </c:pt>
                <c:pt idx="3">
                  <c:v>5.8130192443304037E-2</c:v>
                </c:pt>
                <c:pt idx="4">
                  <c:v>9.2619121314672231E-2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'Model solutions'!$K$30</c:f>
              <c:strCache>
                <c:ptCount val="1"/>
                <c:pt idx="0">
                  <c:v>Hybrid</c:v>
                </c:pt>
              </c:strCache>
            </c:strRef>
          </c:tx>
          <c:spPr>
            <a:ln>
              <a:solidFill>
                <a:srgbClr val="00B0F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marker>
            <c:symbol val="circle"/>
            <c:size val="7"/>
            <c:spPr>
              <a:solidFill>
                <a:schemeClr val="bg1"/>
              </a:solidFill>
              <a:ln w="6350">
                <a:solidFill>
                  <a:schemeClr val="accen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</c:marker>
          <c:cat>
            <c:numRef>
              <c:f>'Model solutions'!$L$27:$P$27</c:f>
              <c:numCache>
                <c:formatCode>General</c:formatCode>
                <c:ptCount val="5"/>
                <c:pt idx="0">
                  <c:v>1980</c:v>
                </c:pt>
                <c:pt idx="1">
                  <c:v>1981</c:v>
                </c:pt>
                <c:pt idx="2">
                  <c:v>1982</c:v>
                </c:pt>
                <c:pt idx="3">
                  <c:v>1983</c:v>
                </c:pt>
                <c:pt idx="4">
                  <c:v>1984</c:v>
                </c:pt>
              </c:numCache>
            </c:numRef>
          </c:cat>
          <c:val>
            <c:numRef>
              <c:f>'Model solutions'!$L$30:$P$30</c:f>
              <c:numCache>
                <c:formatCode>General</c:formatCode>
                <c:ptCount val="5"/>
                <c:pt idx="0">
                  <c:v>4.5103426506826277E-2</c:v>
                </c:pt>
                <c:pt idx="1">
                  <c:v>4.5334210423704994E-2</c:v>
                </c:pt>
                <c:pt idx="2">
                  <c:v>5.4066461305266038E-2</c:v>
                </c:pt>
                <c:pt idx="3">
                  <c:v>7.6207301263463478E-2</c:v>
                </c:pt>
                <c:pt idx="4">
                  <c:v>8.1550795962931938E-2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19393024"/>
        <c:axId val="201020480"/>
      </c:lineChart>
      <c:catAx>
        <c:axId val="219393024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one"/>
        <c:crossAx val="201020480"/>
        <c:crosses val="autoZero"/>
        <c:auto val="1"/>
        <c:lblAlgn val="ctr"/>
        <c:lblOffset val="100"/>
        <c:noMultiLvlLbl val="0"/>
      </c:catAx>
      <c:valAx>
        <c:axId val="201020480"/>
        <c:scaling>
          <c:orientation val="minMax"/>
          <c:max val="0.2"/>
          <c:min val="5.0000000000000024E-2"/>
        </c:scaling>
        <c:delete val="0"/>
        <c:axPos val="l"/>
        <c:majorGridlines/>
        <c:numFmt formatCode="General" sourceLinked="1"/>
        <c:majorTickMark val="out"/>
        <c:minorTickMark val="none"/>
        <c:tickLblPos val="high"/>
        <c:crossAx val="219393024"/>
        <c:crosses val="autoZero"/>
        <c:crossBetween val="between"/>
        <c:majorUnit val="5.0000000000000024E-2"/>
        <c:minorUnit val="2.0000000000000011E-2"/>
      </c:valAx>
    </c:plotArea>
    <c:plotVisOnly val="1"/>
    <c:dispBlanksAs val="gap"/>
    <c:showDLblsOverMax val="0"/>
  </c:chart>
  <c:externalData r:id="rId1">
    <c:autoUpdate val="0"/>
  </c:externalData>
</c:chartSpace>
</file>

<file path=ppt/charts/chart2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'Model solutions'!$D$35</c:f>
              <c:strCache>
                <c:ptCount val="1"/>
                <c:pt idx="0">
                  <c:v>Diffusion</c:v>
                </c:pt>
              </c:strCache>
            </c:strRef>
          </c:tx>
          <c:spPr>
            <a:ln w="38100">
              <a:solidFill>
                <a:schemeClr val="accent2"/>
              </a:solidFill>
            </a:ln>
          </c:spPr>
          <c:marker>
            <c:symbol val="circle"/>
            <c:size val="7"/>
            <c:spPr>
              <a:solidFill>
                <a:sysClr val="window" lastClr="FFFFFF"/>
              </a:solidFill>
              <a:ln>
                <a:solidFill>
                  <a:srgbClr val="F79646">
                    <a:lumMod val="75000"/>
                  </a:srgbClr>
                </a:solidFill>
              </a:ln>
            </c:spPr>
          </c:marker>
          <c:cat>
            <c:numRef>
              <c:f>'Model solutions'!$C$36:$C$40</c:f>
              <c:numCache>
                <c:formatCode>General</c:formatCode>
                <c:ptCount val="5"/>
                <c:pt idx="0">
                  <c:v>1980</c:v>
                </c:pt>
                <c:pt idx="1">
                  <c:v>1981</c:v>
                </c:pt>
                <c:pt idx="2">
                  <c:v>1982</c:v>
                </c:pt>
                <c:pt idx="3">
                  <c:v>1983</c:v>
                </c:pt>
                <c:pt idx="4">
                  <c:v>1984</c:v>
                </c:pt>
              </c:numCache>
            </c:numRef>
          </c:cat>
          <c:val>
            <c:numRef>
              <c:f>'Model solutions'!$D$36:$D$40</c:f>
              <c:numCache>
                <c:formatCode>General</c:formatCode>
                <c:ptCount val="5"/>
                <c:pt idx="0">
                  <c:v>-85.679999999999993</c:v>
                </c:pt>
                <c:pt idx="1">
                  <c:v>-86.66</c:v>
                </c:pt>
                <c:pt idx="2">
                  <c:v>-78.679999999999993</c:v>
                </c:pt>
                <c:pt idx="3">
                  <c:v>-89.58</c:v>
                </c:pt>
                <c:pt idx="4">
                  <c:v>-67.81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'Model solutions'!$E$35</c:f>
              <c:strCache>
                <c:ptCount val="1"/>
                <c:pt idx="0">
                  <c:v>Contagion</c:v>
                </c:pt>
              </c:strCache>
            </c:strRef>
          </c:tx>
          <c:spPr>
            <a:ln w="38100">
              <a:solidFill>
                <a:schemeClr val="tx1"/>
              </a:solidFill>
            </a:ln>
          </c:spPr>
          <c:marker>
            <c:symbol val="circle"/>
            <c:size val="7"/>
            <c:spPr>
              <a:solidFill>
                <a:sysClr val="window" lastClr="FFFFFF"/>
              </a:solidFill>
              <a:ln>
                <a:solidFill>
                  <a:prstClr val="black"/>
                </a:solidFill>
              </a:ln>
            </c:spPr>
          </c:marker>
          <c:cat>
            <c:numRef>
              <c:f>'Model solutions'!$C$36:$C$40</c:f>
              <c:numCache>
                <c:formatCode>General</c:formatCode>
                <c:ptCount val="5"/>
                <c:pt idx="0">
                  <c:v>1980</c:v>
                </c:pt>
                <c:pt idx="1">
                  <c:v>1981</c:v>
                </c:pt>
                <c:pt idx="2">
                  <c:v>1982</c:v>
                </c:pt>
                <c:pt idx="3">
                  <c:v>1983</c:v>
                </c:pt>
                <c:pt idx="4">
                  <c:v>1984</c:v>
                </c:pt>
              </c:numCache>
            </c:numRef>
          </c:cat>
          <c:val>
            <c:numRef>
              <c:f>'Model solutions'!$E$36:$E$40</c:f>
              <c:numCache>
                <c:formatCode>General</c:formatCode>
                <c:ptCount val="5"/>
                <c:pt idx="0">
                  <c:v>-65.73</c:v>
                </c:pt>
                <c:pt idx="1">
                  <c:v>-65.88</c:v>
                </c:pt>
                <c:pt idx="2">
                  <c:v>-52.65</c:v>
                </c:pt>
                <c:pt idx="3">
                  <c:v>-47.42</c:v>
                </c:pt>
                <c:pt idx="4">
                  <c:v>-42.96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'Model solutions'!$F$35</c:f>
              <c:strCache>
                <c:ptCount val="1"/>
                <c:pt idx="0">
                  <c:v>Hybrid</c:v>
                </c:pt>
              </c:strCache>
            </c:strRef>
          </c:tx>
          <c:spPr>
            <a:ln w="38100">
              <a:solidFill>
                <a:srgbClr val="00B0F0"/>
              </a:solidFill>
            </a:ln>
          </c:spPr>
          <c:marker>
            <c:symbol val="circle"/>
            <c:size val="7"/>
            <c:spPr>
              <a:solidFill>
                <a:schemeClr val="bg1"/>
              </a:solidFill>
              <a:ln>
                <a:solidFill>
                  <a:srgbClr val="00B0F0"/>
                </a:solidFill>
              </a:ln>
            </c:spPr>
          </c:marker>
          <c:cat>
            <c:numRef>
              <c:f>'Model solutions'!$C$36:$C$40</c:f>
              <c:numCache>
                <c:formatCode>General</c:formatCode>
                <c:ptCount val="5"/>
                <c:pt idx="0">
                  <c:v>1980</c:v>
                </c:pt>
                <c:pt idx="1">
                  <c:v>1981</c:v>
                </c:pt>
                <c:pt idx="2">
                  <c:v>1982</c:v>
                </c:pt>
                <c:pt idx="3">
                  <c:v>1983</c:v>
                </c:pt>
                <c:pt idx="4">
                  <c:v>1984</c:v>
                </c:pt>
              </c:numCache>
            </c:numRef>
          </c:cat>
          <c:val>
            <c:numRef>
              <c:f>'Model solutions'!$F$36:$F$40</c:f>
              <c:numCache>
                <c:formatCode>General</c:formatCode>
                <c:ptCount val="5"/>
                <c:pt idx="0">
                  <c:v>-82.81</c:v>
                </c:pt>
                <c:pt idx="1">
                  <c:v>-85.55</c:v>
                </c:pt>
                <c:pt idx="2">
                  <c:v>-76.2</c:v>
                </c:pt>
                <c:pt idx="3">
                  <c:v>-87.490000000000009</c:v>
                </c:pt>
                <c:pt idx="4">
                  <c:v>-67.86999999999999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24311808"/>
        <c:axId val="84641472"/>
      </c:lineChart>
      <c:catAx>
        <c:axId val="22431180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84641472"/>
        <c:crosses val="autoZero"/>
        <c:auto val="1"/>
        <c:lblAlgn val="ctr"/>
        <c:lblOffset val="100"/>
        <c:noMultiLvlLbl val="0"/>
      </c:catAx>
      <c:valAx>
        <c:axId val="84641472"/>
        <c:scaling>
          <c:orientation val="minMax"/>
          <c:max val="-40"/>
          <c:min val="-100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224311808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2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'Model solutions'!$D$35</c:f>
              <c:strCache>
                <c:ptCount val="1"/>
                <c:pt idx="0">
                  <c:v>Diffusion</c:v>
                </c:pt>
              </c:strCache>
            </c:strRef>
          </c:tx>
          <c:spPr>
            <a:ln w="38100">
              <a:solidFill>
                <a:schemeClr val="accent2"/>
              </a:solidFill>
            </a:ln>
          </c:spPr>
          <c:marker>
            <c:symbol val="circle"/>
            <c:size val="7"/>
            <c:spPr>
              <a:solidFill>
                <a:sysClr val="window" lastClr="FFFFFF"/>
              </a:solidFill>
              <a:ln>
                <a:solidFill>
                  <a:srgbClr val="F79646">
                    <a:lumMod val="75000"/>
                  </a:srgbClr>
                </a:solidFill>
              </a:ln>
            </c:spPr>
          </c:marker>
          <c:cat>
            <c:numRef>
              <c:f>'Model solutions'!$C$44:$C$48</c:f>
              <c:numCache>
                <c:formatCode>General</c:formatCode>
                <c:ptCount val="5"/>
                <c:pt idx="0">
                  <c:v>1980</c:v>
                </c:pt>
                <c:pt idx="1">
                  <c:v>1981</c:v>
                </c:pt>
                <c:pt idx="2">
                  <c:v>1982</c:v>
                </c:pt>
                <c:pt idx="3">
                  <c:v>1983</c:v>
                </c:pt>
                <c:pt idx="4">
                  <c:v>1984</c:v>
                </c:pt>
              </c:numCache>
            </c:numRef>
          </c:cat>
          <c:val>
            <c:numRef>
              <c:f>'Model solutions'!$D$44:$D$48</c:f>
              <c:numCache>
                <c:formatCode>General</c:formatCode>
                <c:ptCount val="5"/>
                <c:pt idx="0">
                  <c:v>-90.3</c:v>
                </c:pt>
                <c:pt idx="1">
                  <c:v>-92.6</c:v>
                </c:pt>
                <c:pt idx="2">
                  <c:v>-84.3</c:v>
                </c:pt>
                <c:pt idx="3">
                  <c:v>-97</c:v>
                </c:pt>
                <c:pt idx="4">
                  <c:v>-75.5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'Model solutions'!$E$35</c:f>
              <c:strCache>
                <c:ptCount val="1"/>
                <c:pt idx="0">
                  <c:v>Contagion</c:v>
                </c:pt>
              </c:strCache>
            </c:strRef>
          </c:tx>
          <c:spPr>
            <a:ln w="38100">
              <a:solidFill>
                <a:schemeClr val="tx1"/>
              </a:solidFill>
            </a:ln>
          </c:spPr>
          <c:marker>
            <c:symbol val="circle"/>
            <c:size val="7"/>
            <c:spPr>
              <a:solidFill>
                <a:sysClr val="window" lastClr="FFFFFF"/>
              </a:solidFill>
              <a:ln>
                <a:solidFill>
                  <a:prstClr val="black"/>
                </a:solidFill>
              </a:ln>
            </c:spPr>
          </c:marker>
          <c:cat>
            <c:numRef>
              <c:f>'Model solutions'!$C$44:$C$48</c:f>
              <c:numCache>
                <c:formatCode>General</c:formatCode>
                <c:ptCount val="5"/>
                <c:pt idx="0">
                  <c:v>1980</c:v>
                </c:pt>
                <c:pt idx="1">
                  <c:v>1981</c:v>
                </c:pt>
                <c:pt idx="2">
                  <c:v>1982</c:v>
                </c:pt>
                <c:pt idx="3">
                  <c:v>1983</c:v>
                </c:pt>
                <c:pt idx="4">
                  <c:v>1984</c:v>
                </c:pt>
              </c:numCache>
            </c:numRef>
          </c:cat>
          <c:val>
            <c:numRef>
              <c:f>'Model solutions'!$E$44:$E$48</c:f>
              <c:numCache>
                <c:formatCode>General</c:formatCode>
                <c:ptCount val="5"/>
                <c:pt idx="0">
                  <c:v>-82.5</c:v>
                </c:pt>
                <c:pt idx="1">
                  <c:v>-85.7</c:v>
                </c:pt>
                <c:pt idx="2">
                  <c:v>-72.2</c:v>
                </c:pt>
                <c:pt idx="3">
                  <c:v>-73.2</c:v>
                </c:pt>
                <c:pt idx="4">
                  <c:v>-65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'Model solutions'!$F$35</c:f>
              <c:strCache>
                <c:ptCount val="1"/>
                <c:pt idx="0">
                  <c:v>Hybrid</c:v>
                </c:pt>
              </c:strCache>
            </c:strRef>
          </c:tx>
          <c:spPr>
            <a:ln w="38100">
              <a:solidFill>
                <a:srgbClr val="00B0F0"/>
              </a:solidFill>
            </a:ln>
          </c:spPr>
          <c:marker>
            <c:symbol val="circle"/>
            <c:size val="7"/>
            <c:spPr>
              <a:solidFill>
                <a:schemeClr val="bg1"/>
              </a:solidFill>
              <a:ln>
                <a:solidFill>
                  <a:srgbClr val="00B0F0"/>
                </a:solidFill>
              </a:ln>
            </c:spPr>
          </c:marker>
          <c:cat>
            <c:numRef>
              <c:f>'Model solutions'!$C$44:$C$48</c:f>
              <c:numCache>
                <c:formatCode>General</c:formatCode>
                <c:ptCount val="5"/>
                <c:pt idx="0">
                  <c:v>1980</c:v>
                </c:pt>
                <c:pt idx="1">
                  <c:v>1981</c:v>
                </c:pt>
                <c:pt idx="2">
                  <c:v>1982</c:v>
                </c:pt>
                <c:pt idx="3">
                  <c:v>1983</c:v>
                </c:pt>
                <c:pt idx="4">
                  <c:v>1984</c:v>
                </c:pt>
              </c:numCache>
            </c:numRef>
          </c:cat>
          <c:val>
            <c:numRef>
              <c:f>'Model solutions'!$F$44:$F$48</c:f>
              <c:numCache>
                <c:formatCode>General</c:formatCode>
                <c:ptCount val="5"/>
                <c:pt idx="0">
                  <c:v>-89.4</c:v>
                </c:pt>
                <c:pt idx="1">
                  <c:v>-92.5</c:v>
                </c:pt>
                <c:pt idx="2">
                  <c:v>-83</c:v>
                </c:pt>
                <c:pt idx="3">
                  <c:v>-94.3</c:v>
                </c:pt>
                <c:pt idx="4">
                  <c:v>-76.5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28677120"/>
        <c:axId val="84643200"/>
      </c:lineChart>
      <c:catAx>
        <c:axId val="228677120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84643200"/>
        <c:crosses val="autoZero"/>
        <c:auto val="1"/>
        <c:lblAlgn val="ctr"/>
        <c:lblOffset val="100"/>
        <c:noMultiLvlLbl val="0"/>
      </c:catAx>
      <c:valAx>
        <c:axId val="84643200"/>
        <c:scaling>
          <c:orientation val="minMax"/>
          <c:max val="-40"/>
          <c:min val="-100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228677120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1" i="0" u="none" strike="noStrike" kern="1200" baseline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pPr>
            <a:r>
              <a:rPr lang="en-US" sz="1800" b="1" i="0" baseline="0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√SS</a:t>
            </a:r>
            <a:endParaRPr lang="en-US" dirty="0" smtClean="0">
              <a:effectLst/>
            </a:endParaRPr>
          </a:p>
        </c:rich>
      </c:tx>
      <c:layout>
        <c:manualLayout>
          <c:xMode val="edge"/>
          <c:yMode val="edge"/>
          <c:x val="0.26049975386141477"/>
          <c:y val="5.2815468456570432E-2"/>
        </c:manualLayout>
      </c:layout>
      <c:overlay val="1"/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'[examining the WINBUGS results.xlsx]Model solutions'!$C$57</c:f>
              <c:strCache>
                <c:ptCount val="1"/>
                <c:pt idx="0">
                  <c:v>Contagion</c:v>
                </c:pt>
              </c:strCache>
            </c:strRef>
          </c:tx>
          <c:spPr>
            <a:ln>
              <a:solidFill>
                <a:schemeClr val="tx1"/>
              </a:solidFill>
            </a:ln>
          </c:spPr>
          <c:marker>
            <c:symbol val="circle"/>
            <c:size val="7"/>
            <c:spPr>
              <a:solidFill>
                <a:schemeClr val="bg1"/>
              </a:solidFill>
              <a:ln w="6350">
                <a:solidFill>
                  <a:schemeClr val="dk1"/>
                </a:solidFill>
              </a:ln>
            </c:spPr>
          </c:marker>
          <c:cat>
            <c:numRef>
              <c:f>'[examining the WINBUGS results.xlsx]Model solutions'!$D$56:$H$56</c:f>
              <c:numCache>
                <c:formatCode>General</c:formatCode>
                <c:ptCount val="5"/>
                <c:pt idx="0">
                  <c:v>1980</c:v>
                </c:pt>
                <c:pt idx="1">
                  <c:v>1981</c:v>
                </c:pt>
                <c:pt idx="2">
                  <c:v>1982</c:v>
                </c:pt>
                <c:pt idx="3">
                  <c:v>1983</c:v>
                </c:pt>
                <c:pt idx="4">
                  <c:v>1984</c:v>
                </c:pt>
              </c:numCache>
            </c:numRef>
          </c:cat>
          <c:val>
            <c:numRef>
              <c:f>'[examining the WINBUGS results.xlsx]Model solutions'!$D$57:$H$57</c:f>
              <c:numCache>
                <c:formatCode>General</c:formatCode>
                <c:ptCount val="5"/>
                <c:pt idx="0">
                  <c:v>6.860955449616403E-2</c:v>
                </c:pt>
                <c:pt idx="1">
                  <c:v>7.024843062556807E-2</c:v>
                </c:pt>
                <c:pt idx="2">
                  <c:v>9.8836497663416623E-2</c:v>
                </c:pt>
                <c:pt idx="3">
                  <c:v>9.8739678731051578E-2</c:v>
                </c:pt>
                <c:pt idx="4">
                  <c:v>0.11883451454266102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'[examining the WINBUGS results.xlsx]Model solutions'!$C$58</c:f>
              <c:strCache>
                <c:ptCount val="1"/>
                <c:pt idx="0">
                  <c:v>Diffusion</c:v>
                </c:pt>
              </c:strCache>
            </c:strRef>
          </c:tx>
          <c:spPr>
            <a:ln>
              <a:solidFill>
                <a:schemeClr val="accent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marker>
            <c:symbol val="circle"/>
            <c:size val="7"/>
            <c:spPr>
              <a:solidFill>
                <a:schemeClr val="bg1"/>
              </a:solidFill>
              <a:ln w="6350">
                <a:solidFill>
                  <a:schemeClr val="accent2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</c:marker>
          <c:cat>
            <c:numRef>
              <c:f>'[examining the WINBUGS results.xlsx]Model solutions'!$D$56:$H$56</c:f>
              <c:numCache>
                <c:formatCode>General</c:formatCode>
                <c:ptCount val="5"/>
                <c:pt idx="0">
                  <c:v>1980</c:v>
                </c:pt>
                <c:pt idx="1">
                  <c:v>1981</c:v>
                </c:pt>
                <c:pt idx="2">
                  <c:v>1982</c:v>
                </c:pt>
                <c:pt idx="3">
                  <c:v>1983</c:v>
                </c:pt>
                <c:pt idx="4">
                  <c:v>1984</c:v>
                </c:pt>
              </c:numCache>
            </c:numRef>
          </c:cat>
          <c:val>
            <c:numRef>
              <c:f>'[examining the WINBUGS results.xlsx]Model solutions'!$D$58:$H$58</c:f>
              <c:numCache>
                <c:formatCode>General</c:formatCode>
                <c:ptCount val="5"/>
                <c:pt idx="0">
                  <c:v>5.1650973035423493E-2</c:v>
                </c:pt>
                <c:pt idx="1">
                  <c:v>5.3314833092973822E-2</c:v>
                </c:pt>
                <c:pt idx="2">
                  <c:v>7.7596985952528938E-2</c:v>
                </c:pt>
                <c:pt idx="3">
                  <c:v>5.8824009798792681E-2</c:v>
                </c:pt>
                <c:pt idx="4">
                  <c:v>8.6241215102815239E-2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'[examining the WINBUGS results.xlsx]Model solutions'!$C$59</c:f>
              <c:strCache>
                <c:ptCount val="1"/>
                <c:pt idx="0">
                  <c:v>Hybrid</c:v>
                </c:pt>
              </c:strCache>
            </c:strRef>
          </c:tx>
          <c:spPr>
            <a:ln>
              <a:solidFill>
                <a:srgbClr val="00B0F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marker>
            <c:symbol val="circle"/>
            <c:size val="7"/>
            <c:spPr>
              <a:solidFill>
                <a:schemeClr val="bg1"/>
              </a:solidFill>
              <a:ln w="6350">
                <a:solidFill>
                  <a:srgbClr val="0070C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</c:marker>
          <c:cat>
            <c:numRef>
              <c:f>'[examining the WINBUGS results.xlsx]Model solutions'!$D$56:$H$56</c:f>
              <c:numCache>
                <c:formatCode>General</c:formatCode>
                <c:ptCount val="5"/>
                <c:pt idx="0">
                  <c:v>1980</c:v>
                </c:pt>
                <c:pt idx="1">
                  <c:v>1981</c:v>
                </c:pt>
                <c:pt idx="2">
                  <c:v>1982</c:v>
                </c:pt>
                <c:pt idx="3">
                  <c:v>1983</c:v>
                </c:pt>
                <c:pt idx="4">
                  <c:v>1984</c:v>
                </c:pt>
              </c:numCache>
            </c:numRef>
          </c:cat>
          <c:val>
            <c:numRef>
              <c:f>'[examining the WINBUGS results.xlsx]Model solutions'!$D$59:$H$59</c:f>
              <c:numCache>
                <c:formatCode>General</c:formatCode>
                <c:ptCount val="5"/>
                <c:pt idx="0">
                  <c:v>0.15766285052810641</c:v>
                </c:pt>
                <c:pt idx="1">
                  <c:v>0.13726486810485797</c:v>
                </c:pt>
                <c:pt idx="2">
                  <c:v>0.14415757969817916</c:v>
                </c:pt>
                <c:pt idx="3">
                  <c:v>0.14876090483704799</c:v>
                </c:pt>
                <c:pt idx="4">
                  <c:v>0.15398878034496488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11606528"/>
        <c:axId val="195242816"/>
      </c:lineChart>
      <c:catAx>
        <c:axId val="211606528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one"/>
        <c:crossAx val="195242816"/>
        <c:crosses val="autoZero"/>
        <c:auto val="1"/>
        <c:lblAlgn val="ctr"/>
        <c:lblOffset val="100"/>
        <c:noMultiLvlLbl val="0"/>
      </c:catAx>
      <c:valAx>
        <c:axId val="195242816"/>
        <c:scaling>
          <c:orientation val="minMax"/>
          <c:max val="0.2"/>
          <c:min val="0"/>
        </c:scaling>
        <c:delete val="0"/>
        <c:axPos val="l"/>
        <c:majorGridlines/>
        <c:numFmt formatCode="General" sourceLinked="1"/>
        <c:majorTickMark val="out"/>
        <c:minorTickMark val="none"/>
        <c:tickLblPos val="high"/>
        <c:crossAx val="211606528"/>
        <c:crosses val="autoZero"/>
        <c:crossBetween val="between"/>
        <c:majorUnit val="5.0000000000000024E-2"/>
        <c:minorUnit val="2.0000000000000011E-2"/>
      </c:valAx>
    </c:plotArea>
    <c:plotVisOnly val="1"/>
    <c:dispBlanksAs val="gap"/>
    <c:showDLblsOverMax val="0"/>
  </c:chart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BIC</a:t>
            </a:r>
          </a:p>
        </c:rich>
      </c:tx>
      <c:layout>
        <c:manualLayout>
          <c:xMode val="edge"/>
          <c:yMode val="edge"/>
          <c:x val="0.2841139488012514"/>
          <c:y val="8.7046410005414687E-2"/>
        </c:manualLayout>
      </c:layout>
      <c:overlay val="1"/>
    </c:title>
    <c:autoTitleDeleted val="0"/>
    <c:plotArea>
      <c:layout/>
      <c:lineChart>
        <c:grouping val="standard"/>
        <c:varyColors val="0"/>
        <c:ser>
          <c:idx val="3"/>
          <c:order val="0"/>
          <c:tx>
            <c:strRef>
              <c:f>'[examining the WINBUGS results.xlsx]Model solutions'!$M$30</c:f>
              <c:strCache>
                <c:ptCount val="1"/>
                <c:pt idx="0">
                  <c:v>C-BIC</c:v>
                </c:pt>
              </c:strCache>
            </c:strRef>
          </c:tx>
          <c:spPr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marker>
            <c:symbol val="circle"/>
            <c:size val="7"/>
            <c:spPr>
              <a:solidFill>
                <a:schemeClr val="bg1"/>
              </a:solidFill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</c:marker>
          <c:cat>
            <c:numRef>
              <c:f>'[examining the WINBUGS results.xlsx]Model solutions'!$K$31:$K$35</c:f>
              <c:numCache>
                <c:formatCode>General</c:formatCode>
                <c:ptCount val="5"/>
                <c:pt idx="0">
                  <c:v>1984</c:v>
                </c:pt>
                <c:pt idx="1">
                  <c:v>1983</c:v>
                </c:pt>
                <c:pt idx="2">
                  <c:v>1982</c:v>
                </c:pt>
                <c:pt idx="3">
                  <c:v>1981</c:v>
                </c:pt>
                <c:pt idx="4">
                  <c:v>1980</c:v>
                </c:pt>
              </c:numCache>
            </c:numRef>
          </c:cat>
          <c:val>
            <c:numRef>
              <c:f>'[examining the WINBUGS results.xlsx]Model solutions'!$M$31:$M$35</c:f>
              <c:numCache>
                <c:formatCode>General</c:formatCode>
                <c:ptCount val="5"/>
                <c:pt idx="0">
                  <c:v>59.08914</c:v>
                </c:pt>
                <c:pt idx="1">
                  <c:v>50.635420000000003</c:v>
                </c:pt>
                <c:pt idx="2">
                  <c:v>45.57564</c:v>
                </c:pt>
                <c:pt idx="3">
                  <c:v>39.803370000000001</c:v>
                </c:pt>
                <c:pt idx="4">
                  <c:v>50.170083977118594</c:v>
                </c:pt>
              </c:numCache>
            </c:numRef>
          </c:val>
          <c:smooth val="0"/>
        </c:ser>
        <c:ser>
          <c:idx val="0"/>
          <c:order val="1"/>
          <c:tx>
            <c:strRef>
              <c:f>'[examining the WINBUGS results.xlsx]Model solutions'!$O$30</c:f>
              <c:strCache>
                <c:ptCount val="1"/>
                <c:pt idx="0">
                  <c:v>D-BIC</c:v>
                </c:pt>
              </c:strCache>
            </c:strRef>
          </c:tx>
          <c:spPr>
            <a:ln>
              <a:solidFill>
                <a:schemeClr val="accent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marker>
            <c:symbol val="circle"/>
            <c:size val="7"/>
            <c:spPr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</c:marker>
          <c:cat>
            <c:numRef>
              <c:f>'[examining the WINBUGS results.xlsx]Model solutions'!$K$31:$K$35</c:f>
              <c:numCache>
                <c:formatCode>General</c:formatCode>
                <c:ptCount val="5"/>
                <c:pt idx="0">
                  <c:v>1984</c:v>
                </c:pt>
                <c:pt idx="1">
                  <c:v>1983</c:v>
                </c:pt>
                <c:pt idx="2">
                  <c:v>1982</c:v>
                </c:pt>
                <c:pt idx="3">
                  <c:v>1981</c:v>
                </c:pt>
                <c:pt idx="4">
                  <c:v>1980</c:v>
                </c:pt>
              </c:numCache>
            </c:numRef>
          </c:cat>
          <c:val>
            <c:numRef>
              <c:f>'[examining the WINBUGS results.xlsx]Model solutions'!$O$31:$O$35</c:f>
              <c:numCache>
                <c:formatCode>General</c:formatCode>
                <c:ptCount val="5"/>
                <c:pt idx="0">
                  <c:v>19.12828</c:v>
                </c:pt>
                <c:pt idx="1">
                  <c:v>16.91441</c:v>
                </c:pt>
                <c:pt idx="2">
                  <c:v>21.12772</c:v>
                </c:pt>
                <c:pt idx="3">
                  <c:v>19.610000000000014</c:v>
                </c:pt>
                <c:pt idx="4">
                  <c:v>28.538879999999999</c:v>
                </c:pt>
              </c:numCache>
            </c:numRef>
          </c:val>
          <c:smooth val="0"/>
        </c:ser>
        <c:ser>
          <c:idx val="4"/>
          <c:order val="2"/>
          <c:tx>
            <c:strRef>
              <c:f>'[examining the WINBUGS results.xlsx]Model solutions'!$Q$30</c:f>
              <c:strCache>
                <c:ptCount val="1"/>
                <c:pt idx="0">
                  <c:v>H-BIC</c:v>
                </c:pt>
              </c:strCache>
            </c:strRef>
          </c:tx>
          <c:spPr>
            <a:ln>
              <a:solidFill>
                <a:srgbClr val="00B0F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marker>
            <c:symbol val="circle"/>
            <c:size val="7"/>
            <c:spPr>
              <a:solidFill>
                <a:schemeClr val="bg1"/>
              </a:solidFill>
              <a:ln>
                <a:solidFill>
                  <a:schemeClr val="accen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</c:marker>
          <c:dPt>
            <c:idx val="3"/>
            <c:marker>
              <c:spPr>
                <a:solidFill>
                  <a:schemeClr val="bg1"/>
                </a:solidFill>
                <a:ln>
                  <a:solidFill>
                    <a:srgbClr val="00B0F0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c:spPr>
            </c:marker>
            <c:bubble3D val="0"/>
          </c:dPt>
          <c:cat>
            <c:numRef>
              <c:f>'[examining the WINBUGS results.xlsx]Model solutions'!$K$31:$K$35</c:f>
              <c:numCache>
                <c:formatCode>General</c:formatCode>
                <c:ptCount val="5"/>
                <c:pt idx="0">
                  <c:v>1984</c:v>
                </c:pt>
                <c:pt idx="1">
                  <c:v>1983</c:v>
                </c:pt>
                <c:pt idx="2">
                  <c:v>1982</c:v>
                </c:pt>
                <c:pt idx="3">
                  <c:v>1981</c:v>
                </c:pt>
                <c:pt idx="4">
                  <c:v>1980</c:v>
                </c:pt>
              </c:numCache>
            </c:numRef>
          </c:cat>
          <c:val>
            <c:numRef>
              <c:f>'[examining the WINBUGS results.xlsx]Model solutions'!$Q$31:$Q$35</c:f>
              <c:numCache>
                <c:formatCode>General</c:formatCode>
                <c:ptCount val="5"/>
                <c:pt idx="0">
                  <c:v>106.44650000000006</c:v>
                </c:pt>
                <c:pt idx="1">
                  <c:v>116.6429</c:v>
                </c:pt>
                <c:pt idx="2">
                  <c:v>120.50409999999999</c:v>
                </c:pt>
                <c:pt idx="3">
                  <c:v>167.14479999999998</c:v>
                </c:pt>
                <c:pt idx="4">
                  <c:v>365.2294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16223744"/>
        <c:axId val="202723840"/>
      </c:lineChart>
      <c:catAx>
        <c:axId val="216223744"/>
        <c:scaling>
          <c:orientation val="maxMin"/>
        </c:scaling>
        <c:delete val="0"/>
        <c:axPos val="b"/>
        <c:numFmt formatCode="General" sourceLinked="1"/>
        <c:majorTickMark val="none"/>
        <c:minorTickMark val="none"/>
        <c:tickLblPos val="none"/>
        <c:crossAx val="202723840"/>
        <c:crosses val="autoZero"/>
        <c:auto val="1"/>
        <c:lblAlgn val="ctr"/>
        <c:lblOffset val="100"/>
        <c:noMultiLvlLbl val="0"/>
      </c:catAx>
      <c:valAx>
        <c:axId val="202723840"/>
        <c:scaling>
          <c:orientation val="minMax"/>
          <c:max val="400"/>
        </c:scaling>
        <c:delete val="0"/>
        <c:axPos val="r"/>
        <c:majorGridlines/>
        <c:numFmt formatCode="General" sourceLinked="1"/>
        <c:majorTickMark val="out"/>
        <c:minorTickMark val="none"/>
        <c:tickLblPos val="low"/>
        <c:crossAx val="216223744"/>
        <c:crossesAt val="1980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BIC</a:t>
            </a:r>
          </a:p>
        </c:rich>
      </c:tx>
      <c:layout>
        <c:manualLayout>
          <c:xMode val="edge"/>
          <c:yMode val="edge"/>
          <c:x val="0.41643169929707624"/>
          <c:y val="6.6519234126753243E-2"/>
        </c:manualLayout>
      </c:layout>
      <c:overlay val="1"/>
    </c:title>
    <c:autoTitleDeleted val="0"/>
    <c:plotArea>
      <c:layout>
        <c:manualLayout>
          <c:layoutTarget val="inner"/>
          <c:xMode val="edge"/>
          <c:yMode val="edge"/>
          <c:x val="4.7815036051528127E-2"/>
          <c:y val="8.9450037828085902E-2"/>
          <c:w val="0.79959951126798801"/>
          <c:h val="0.83588197637199613"/>
        </c:manualLayout>
      </c:layout>
      <c:lineChart>
        <c:grouping val="standard"/>
        <c:varyColors val="0"/>
        <c:ser>
          <c:idx val="1"/>
          <c:order val="0"/>
          <c:tx>
            <c:strRef>
              <c:f>'[examining the WINBUGS results.xlsx]Model solutions'!$D$30</c:f>
              <c:strCache>
                <c:ptCount val="1"/>
                <c:pt idx="0">
                  <c:v>C-AIC</c:v>
                </c:pt>
              </c:strCache>
            </c:strRef>
          </c:tx>
          <c:spPr>
            <a:ln>
              <a:solidFill>
                <a:schemeClr val="tx1"/>
              </a:solidFill>
            </a:ln>
          </c:spPr>
          <c:marker>
            <c:symbol val="circle"/>
            <c:size val="7"/>
            <c:spPr>
              <a:solidFill>
                <a:schemeClr val="bg1"/>
              </a:solidFill>
              <a:ln>
                <a:solidFill>
                  <a:schemeClr val="tx1"/>
                </a:solidFill>
              </a:ln>
            </c:spPr>
          </c:marker>
          <c:cat>
            <c:numRef>
              <c:f>'[examining the WINBUGS results.xlsx]Model solutions'!$C$31:$C$35</c:f>
              <c:numCache>
                <c:formatCode>General</c:formatCode>
                <c:ptCount val="5"/>
                <c:pt idx="0">
                  <c:v>1984</c:v>
                </c:pt>
                <c:pt idx="1">
                  <c:v>1983</c:v>
                </c:pt>
                <c:pt idx="2">
                  <c:v>1982</c:v>
                </c:pt>
                <c:pt idx="3">
                  <c:v>1981</c:v>
                </c:pt>
                <c:pt idx="4">
                  <c:v>1980</c:v>
                </c:pt>
              </c:numCache>
            </c:numRef>
          </c:cat>
          <c:val>
            <c:numRef>
              <c:f>'[examining the WINBUGS results.xlsx]Model solutions'!$D$31:$D$35</c:f>
              <c:numCache>
                <c:formatCode>General</c:formatCode>
                <c:ptCount val="5"/>
                <c:pt idx="0">
                  <c:v>14.657210000000001</c:v>
                </c:pt>
                <c:pt idx="1">
                  <c:v>17.116530000000001</c:v>
                </c:pt>
                <c:pt idx="2">
                  <c:v>24.720649999999971</c:v>
                </c:pt>
                <c:pt idx="3">
                  <c:v>23.355979999999999</c:v>
                </c:pt>
                <c:pt idx="4">
                  <c:v>37.692439585169602</c:v>
                </c:pt>
              </c:numCache>
            </c:numRef>
          </c:val>
          <c:smooth val="0"/>
        </c:ser>
        <c:ser>
          <c:idx val="2"/>
          <c:order val="1"/>
          <c:tx>
            <c:strRef>
              <c:f>'[examining the WINBUGS results.xlsx]Model solutions'!$E$30</c:f>
              <c:strCache>
                <c:ptCount val="1"/>
                <c:pt idx="0">
                  <c:v>C-BIC</c:v>
                </c:pt>
              </c:strCache>
            </c:strRef>
          </c:tx>
          <c:spPr>
            <a:ln>
              <a:noFill/>
              <a:prstDash val="dash"/>
            </a:ln>
          </c:spPr>
          <c:marker>
            <c:symbol val="none"/>
          </c:marker>
          <c:cat>
            <c:numRef>
              <c:f>'[examining the WINBUGS results.xlsx]Model solutions'!$C$31:$C$35</c:f>
              <c:numCache>
                <c:formatCode>General</c:formatCode>
                <c:ptCount val="5"/>
                <c:pt idx="0">
                  <c:v>1984</c:v>
                </c:pt>
                <c:pt idx="1">
                  <c:v>1983</c:v>
                </c:pt>
                <c:pt idx="2">
                  <c:v>1982</c:v>
                </c:pt>
                <c:pt idx="3">
                  <c:v>1981</c:v>
                </c:pt>
                <c:pt idx="4">
                  <c:v>1980</c:v>
                </c:pt>
              </c:numCache>
            </c:numRef>
          </c:cat>
          <c:val>
            <c:numRef>
              <c:f>'[examining the WINBUGS results.xlsx]Model solutions'!$E$31:$E$35</c:f>
              <c:numCache>
                <c:formatCode>General</c:formatCode>
                <c:ptCount val="5"/>
                <c:pt idx="0">
                  <c:v>21.725529999999971</c:v>
                </c:pt>
                <c:pt idx="1">
                  <c:v>24.184860000000015</c:v>
                </c:pt>
                <c:pt idx="2">
                  <c:v>31.788969999999985</c:v>
                </c:pt>
                <c:pt idx="3">
                  <c:v>30.424309999999977</c:v>
                </c:pt>
                <c:pt idx="4">
                  <c:v>44.760762567257295</c:v>
                </c:pt>
              </c:numCache>
            </c:numRef>
          </c:val>
          <c:smooth val="0"/>
        </c:ser>
        <c:ser>
          <c:idx val="3"/>
          <c:order val="2"/>
          <c:tx>
            <c:strRef>
              <c:f>'[examining the WINBUGS results.xlsx]Model solutions'!$F$30</c:f>
              <c:strCache>
                <c:ptCount val="1"/>
                <c:pt idx="0">
                  <c:v>D-AIC</c:v>
                </c:pt>
              </c:strCache>
            </c:strRef>
          </c:tx>
          <c:spPr>
            <a:ln>
              <a:solidFill>
                <a:schemeClr val="accent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marker>
            <c:symbol val="circle"/>
            <c:size val="7"/>
            <c:spPr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</c:marker>
          <c:cat>
            <c:numRef>
              <c:f>'[examining the WINBUGS results.xlsx]Model solutions'!$C$31:$C$35</c:f>
              <c:numCache>
                <c:formatCode>General</c:formatCode>
                <c:ptCount val="5"/>
                <c:pt idx="0">
                  <c:v>1984</c:v>
                </c:pt>
                <c:pt idx="1">
                  <c:v>1983</c:v>
                </c:pt>
                <c:pt idx="2">
                  <c:v>1982</c:v>
                </c:pt>
                <c:pt idx="3">
                  <c:v>1981</c:v>
                </c:pt>
                <c:pt idx="4">
                  <c:v>1980</c:v>
                </c:pt>
              </c:numCache>
            </c:numRef>
          </c:cat>
          <c:val>
            <c:numRef>
              <c:f>'[examining the WINBUGS results.xlsx]Model solutions'!$F$31:$F$35</c:f>
              <c:numCache>
                <c:formatCode>General</c:formatCode>
                <c:ptCount val="5"/>
                <c:pt idx="0">
                  <c:v>12.205640000000002</c:v>
                </c:pt>
                <c:pt idx="1">
                  <c:v>10.47321</c:v>
                </c:pt>
                <c:pt idx="2">
                  <c:v>13.87815</c:v>
                </c:pt>
                <c:pt idx="3">
                  <c:v>13.397630000000007</c:v>
                </c:pt>
                <c:pt idx="4">
                  <c:v>19.537250000000014</c:v>
                </c:pt>
              </c:numCache>
            </c:numRef>
          </c:val>
          <c:smooth val="0"/>
        </c:ser>
        <c:ser>
          <c:idx val="4"/>
          <c:order val="3"/>
          <c:tx>
            <c:strRef>
              <c:f>'[examining the WINBUGS results.xlsx]Model solutions'!$G$30</c:f>
              <c:strCache>
                <c:ptCount val="1"/>
                <c:pt idx="0">
                  <c:v>D-BIC</c:v>
                </c:pt>
              </c:strCache>
            </c:strRef>
          </c:tx>
          <c:spPr>
            <a:ln w="28575">
              <a:noFill/>
              <a:prstDash val="dash"/>
            </a:ln>
            <a:effectLst>
              <a:outerShdw blurRad="25400" dist="38100" dir="2700000" sx="99000" sy="99000" algn="tl" rotWithShape="0">
                <a:prstClr val="black">
                  <a:alpha val="45000"/>
                </a:prstClr>
              </a:outerShdw>
            </a:effectLst>
          </c:spPr>
          <c:marker>
            <c:symbol val="none"/>
          </c:marker>
          <c:cat>
            <c:numRef>
              <c:f>'[examining the WINBUGS results.xlsx]Model solutions'!$C$31:$C$35</c:f>
              <c:numCache>
                <c:formatCode>General</c:formatCode>
                <c:ptCount val="5"/>
                <c:pt idx="0">
                  <c:v>1984</c:v>
                </c:pt>
                <c:pt idx="1">
                  <c:v>1983</c:v>
                </c:pt>
                <c:pt idx="2">
                  <c:v>1982</c:v>
                </c:pt>
                <c:pt idx="3">
                  <c:v>1981</c:v>
                </c:pt>
                <c:pt idx="4">
                  <c:v>1980</c:v>
                </c:pt>
              </c:numCache>
            </c:numRef>
          </c:cat>
          <c:val>
            <c:numRef>
              <c:f>'[examining the WINBUGS results.xlsx]Model solutions'!$G$31:$G$35</c:f>
              <c:numCache>
                <c:formatCode>General</c:formatCode>
                <c:ptCount val="5"/>
                <c:pt idx="0">
                  <c:v>19.273969999999988</c:v>
                </c:pt>
                <c:pt idx="1">
                  <c:v>17.541530000000002</c:v>
                </c:pt>
                <c:pt idx="2">
                  <c:v>20.94646999999998</c:v>
                </c:pt>
                <c:pt idx="3">
                  <c:v>20.465949999999971</c:v>
                </c:pt>
                <c:pt idx="4">
                  <c:v>26.60558</c:v>
                </c:pt>
              </c:numCache>
            </c:numRef>
          </c:val>
          <c:smooth val="0"/>
        </c:ser>
        <c:ser>
          <c:idx val="5"/>
          <c:order val="4"/>
          <c:tx>
            <c:strRef>
              <c:f>'[examining the WINBUGS results.xlsx]Model solutions'!$I$30</c:f>
              <c:strCache>
                <c:ptCount val="1"/>
                <c:pt idx="0">
                  <c:v>H-BIC</c:v>
                </c:pt>
              </c:strCache>
            </c:strRef>
          </c:tx>
          <c:spPr>
            <a:ln>
              <a:solidFill>
                <a:srgbClr val="00B0F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marker>
            <c:symbol val="circle"/>
            <c:size val="7"/>
            <c:spPr>
              <a:solidFill>
                <a:schemeClr val="bg1"/>
              </a:solidFill>
              <a:ln>
                <a:solidFill>
                  <a:srgbClr val="0070C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</c:marker>
          <c:cat>
            <c:numRef>
              <c:f>'[examining the WINBUGS results.xlsx]Model solutions'!$C$31:$C$35</c:f>
              <c:numCache>
                <c:formatCode>General</c:formatCode>
                <c:ptCount val="5"/>
                <c:pt idx="0">
                  <c:v>1984</c:v>
                </c:pt>
                <c:pt idx="1">
                  <c:v>1983</c:v>
                </c:pt>
                <c:pt idx="2">
                  <c:v>1982</c:v>
                </c:pt>
                <c:pt idx="3">
                  <c:v>1981</c:v>
                </c:pt>
                <c:pt idx="4">
                  <c:v>1980</c:v>
                </c:pt>
              </c:numCache>
            </c:numRef>
          </c:cat>
          <c:val>
            <c:numRef>
              <c:f>'[examining the WINBUGS results.xlsx]Model solutions'!$I$31:$I$35</c:f>
              <c:numCache>
                <c:formatCode>General</c:formatCode>
                <c:ptCount val="5"/>
                <c:pt idx="0">
                  <c:v>49.721630000000012</c:v>
                </c:pt>
                <c:pt idx="1">
                  <c:v>53.84639</c:v>
                </c:pt>
                <c:pt idx="2">
                  <c:v>61.109840000000005</c:v>
                </c:pt>
                <c:pt idx="3">
                  <c:v>73.82335999999998</c:v>
                </c:pt>
                <c:pt idx="4">
                  <c:v>131.7294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16224256"/>
        <c:axId val="202725568"/>
      </c:lineChart>
      <c:catAx>
        <c:axId val="216224256"/>
        <c:scaling>
          <c:orientation val="maxMin"/>
        </c:scaling>
        <c:delete val="1"/>
        <c:axPos val="b"/>
        <c:numFmt formatCode="General" sourceLinked="1"/>
        <c:majorTickMark val="out"/>
        <c:minorTickMark val="none"/>
        <c:tickLblPos val="none"/>
        <c:crossAx val="202725568"/>
        <c:crosses val="autoZero"/>
        <c:auto val="1"/>
        <c:lblAlgn val="ctr"/>
        <c:lblOffset val="100"/>
        <c:noMultiLvlLbl val="0"/>
      </c:catAx>
      <c:valAx>
        <c:axId val="202725568"/>
        <c:scaling>
          <c:orientation val="minMax"/>
          <c:max val="80"/>
        </c:scaling>
        <c:delete val="0"/>
        <c:axPos val="r"/>
        <c:majorGridlines/>
        <c:numFmt formatCode="General" sourceLinked="1"/>
        <c:majorTickMark val="out"/>
        <c:minorTickMark val="none"/>
        <c:tickLblPos val="low"/>
        <c:crossAx val="216224256"/>
        <c:crossesAt val="1980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BIC</a:t>
            </a:r>
          </a:p>
        </c:rich>
      </c:tx>
      <c:layout>
        <c:manualLayout>
          <c:xMode val="edge"/>
          <c:yMode val="edge"/>
          <c:x val="0.41570223703670728"/>
          <c:y val="7.9133100004922505E-2"/>
        </c:manualLayout>
      </c:layout>
      <c:overlay val="1"/>
    </c:title>
    <c:autoTitleDeleted val="0"/>
    <c:plotArea>
      <c:layout/>
      <c:lineChart>
        <c:grouping val="standard"/>
        <c:varyColors val="0"/>
        <c:ser>
          <c:idx val="3"/>
          <c:order val="0"/>
          <c:tx>
            <c:strRef>
              <c:f>'[examining the WINBUGS results.xlsx]Model solutions'!$M$30</c:f>
              <c:strCache>
                <c:ptCount val="1"/>
                <c:pt idx="0">
                  <c:v>C-BIC</c:v>
                </c:pt>
              </c:strCache>
            </c:strRef>
          </c:tx>
          <c:spPr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marker>
            <c:symbol val="circle"/>
            <c:size val="7"/>
            <c:spPr>
              <a:solidFill>
                <a:schemeClr val="bg1"/>
              </a:solidFill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</c:marker>
          <c:cat>
            <c:numRef>
              <c:f>'[examining the WINBUGS results.xlsx]Model solutions'!$K$31:$K$35</c:f>
              <c:numCache>
                <c:formatCode>General</c:formatCode>
                <c:ptCount val="5"/>
                <c:pt idx="0">
                  <c:v>1984</c:v>
                </c:pt>
                <c:pt idx="1">
                  <c:v>1983</c:v>
                </c:pt>
                <c:pt idx="2">
                  <c:v>1982</c:v>
                </c:pt>
                <c:pt idx="3">
                  <c:v>1981</c:v>
                </c:pt>
                <c:pt idx="4">
                  <c:v>1980</c:v>
                </c:pt>
              </c:numCache>
            </c:numRef>
          </c:cat>
          <c:val>
            <c:numRef>
              <c:f>'[examining the WINBUGS results.xlsx]Model solutions'!$M$31:$M$35</c:f>
              <c:numCache>
                <c:formatCode>General</c:formatCode>
                <c:ptCount val="5"/>
                <c:pt idx="0">
                  <c:v>59.08914</c:v>
                </c:pt>
                <c:pt idx="1">
                  <c:v>50.635420000000003</c:v>
                </c:pt>
                <c:pt idx="2">
                  <c:v>45.57564</c:v>
                </c:pt>
                <c:pt idx="3">
                  <c:v>39.803370000000001</c:v>
                </c:pt>
                <c:pt idx="4">
                  <c:v>50.170083977118594</c:v>
                </c:pt>
              </c:numCache>
            </c:numRef>
          </c:val>
          <c:smooth val="0"/>
        </c:ser>
        <c:ser>
          <c:idx val="0"/>
          <c:order val="1"/>
          <c:tx>
            <c:strRef>
              <c:f>'[examining the WINBUGS results.xlsx]Model solutions'!$O$30</c:f>
              <c:strCache>
                <c:ptCount val="1"/>
                <c:pt idx="0">
                  <c:v>D-BIC</c:v>
                </c:pt>
              </c:strCache>
            </c:strRef>
          </c:tx>
          <c:spPr>
            <a:ln>
              <a:solidFill>
                <a:schemeClr val="accent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marker>
            <c:symbol val="circle"/>
            <c:size val="7"/>
            <c:spPr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</c:marker>
          <c:cat>
            <c:numRef>
              <c:f>'[examining the WINBUGS results.xlsx]Model solutions'!$K$31:$K$35</c:f>
              <c:numCache>
                <c:formatCode>General</c:formatCode>
                <c:ptCount val="5"/>
                <c:pt idx="0">
                  <c:v>1984</c:v>
                </c:pt>
                <c:pt idx="1">
                  <c:v>1983</c:v>
                </c:pt>
                <c:pt idx="2">
                  <c:v>1982</c:v>
                </c:pt>
                <c:pt idx="3">
                  <c:v>1981</c:v>
                </c:pt>
                <c:pt idx="4">
                  <c:v>1980</c:v>
                </c:pt>
              </c:numCache>
            </c:numRef>
          </c:cat>
          <c:val>
            <c:numRef>
              <c:f>'[examining the WINBUGS results.xlsx]Model solutions'!$O$31:$O$35</c:f>
              <c:numCache>
                <c:formatCode>General</c:formatCode>
                <c:ptCount val="5"/>
                <c:pt idx="0">
                  <c:v>19.12828</c:v>
                </c:pt>
                <c:pt idx="1">
                  <c:v>16.91441</c:v>
                </c:pt>
                <c:pt idx="2">
                  <c:v>21.12772</c:v>
                </c:pt>
                <c:pt idx="3">
                  <c:v>19.610000000000014</c:v>
                </c:pt>
                <c:pt idx="4">
                  <c:v>28.538879999999999</c:v>
                </c:pt>
              </c:numCache>
            </c:numRef>
          </c:val>
          <c:smooth val="0"/>
        </c:ser>
        <c:ser>
          <c:idx val="4"/>
          <c:order val="2"/>
          <c:tx>
            <c:strRef>
              <c:f>'[examining the WINBUGS results.xlsx]Model solutions'!$Q$30</c:f>
              <c:strCache>
                <c:ptCount val="1"/>
                <c:pt idx="0">
                  <c:v>H-BIC</c:v>
                </c:pt>
              </c:strCache>
            </c:strRef>
          </c:tx>
          <c:spPr>
            <a:ln>
              <a:solidFill>
                <a:srgbClr val="00B0F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marker>
            <c:symbol val="circle"/>
            <c:size val="7"/>
            <c:spPr>
              <a:solidFill>
                <a:schemeClr val="bg1"/>
              </a:solidFill>
              <a:ln>
                <a:solidFill>
                  <a:schemeClr val="accen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</c:marker>
          <c:dPt>
            <c:idx val="3"/>
            <c:marker>
              <c:spPr>
                <a:solidFill>
                  <a:schemeClr val="bg1"/>
                </a:solidFill>
                <a:ln>
                  <a:solidFill>
                    <a:srgbClr val="00B0F0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c:spPr>
            </c:marker>
            <c:bubble3D val="0"/>
          </c:dPt>
          <c:cat>
            <c:numRef>
              <c:f>'[examining the WINBUGS results.xlsx]Model solutions'!$K$31:$K$35</c:f>
              <c:numCache>
                <c:formatCode>General</c:formatCode>
                <c:ptCount val="5"/>
                <c:pt idx="0">
                  <c:v>1984</c:v>
                </c:pt>
                <c:pt idx="1">
                  <c:v>1983</c:v>
                </c:pt>
                <c:pt idx="2">
                  <c:v>1982</c:v>
                </c:pt>
                <c:pt idx="3">
                  <c:v>1981</c:v>
                </c:pt>
                <c:pt idx="4">
                  <c:v>1980</c:v>
                </c:pt>
              </c:numCache>
            </c:numRef>
          </c:cat>
          <c:val>
            <c:numRef>
              <c:f>'[examining the WINBUGS results.xlsx]Model solutions'!$Q$31:$Q$35</c:f>
              <c:numCache>
                <c:formatCode>General</c:formatCode>
                <c:ptCount val="5"/>
                <c:pt idx="0">
                  <c:v>106.44650000000006</c:v>
                </c:pt>
                <c:pt idx="1">
                  <c:v>116.6429</c:v>
                </c:pt>
                <c:pt idx="2">
                  <c:v>120.50409999999999</c:v>
                </c:pt>
                <c:pt idx="3">
                  <c:v>167.14479999999998</c:v>
                </c:pt>
                <c:pt idx="4">
                  <c:v>365.2294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16224768"/>
        <c:axId val="202736192"/>
      </c:lineChart>
      <c:catAx>
        <c:axId val="216224768"/>
        <c:scaling>
          <c:orientation val="maxMin"/>
        </c:scaling>
        <c:delete val="0"/>
        <c:axPos val="b"/>
        <c:numFmt formatCode="General" sourceLinked="1"/>
        <c:majorTickMark val="none"/>
        <c:minorTickMark val="none"/>
        <c:tickLblPos val="none"/>
        <c:crossAx val="202736192"/>
        <c:crosses val="autoZero"/>
        <c:auto val="1"/>
        <c:lblAlgn val="ctr"/>
        <c:lblOffset val="100"/>
        <c:noMultiLvlLbl val="0"/>
      </c:catAx>
      <c:valAx>
        <c:axId val="202736192"/>
        <c:scaling>
          <c:orientation val="minMax"/>
          <c:max val="200"/>
        </c:scaling>
        <c:delete val="0"/>
        <c:axPos val="r"/>
        <c:majorGridlines/>
        <c:numFmt formatCode="General" sourceLinked="1"/>
        <c:majorTickMark val="out"/>
        <c:minorTickMark val="none"/>
        <c:tickLblPos val="low"/>
        <c:crossAx val="216224768"/>
        <c:crossesAt val="1980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1" i="0" u="none" strike="noStrike" kern="1200" baseline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pPr>
            <a:r>
              <a:rPr lang="en-US" sz="1800" b="1" i="0" baseline="0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√SS</a:t>
            </a:r>
            <a:endParaRPr lang="en-US" dirty="0" smtClean="0">
              <a:effectLst/>
            </a:endParaRPr>
          </a:p>
        </c:rich>
      </c:tx>
      <c:layout>
        <c:manualLayout>
          <c:xMode val="edge"/>
          <c:yMode val="edge"/>
          <c:x val="0.36604142491055031"/>
          <c:y val="6.7905602301304824E-2"/>
        </c:manualLayout>
      </c:layout>
      <c:overlay val="1"/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'[examining the WINBUGS results.xlsx]Model solutions'!$C$57</c:f>
              <c:strCache>
                <c:ptCount val="1"/>
                <c:pt idx="0">
                  <c:v>Contagion</c:v>
                </c:pt>
              </c:strCache>
            </c:strRef>
          </c:tx>
          <c:spPr>
            <a:ln>
              <a:solidFill>
                <a:schemeClr val="tx1"/>
              </a:solidFill>
            </a:ln>
          </c:spPr>
          <c:marker>
            <c:symbol val="circle"/>
            <c:size val="7"/>
            <c:spPr>
              <a:solidFill>
                <a:schemeClr val="bg1"/>
              </a:solidFill>
              <a:ln w="6350">
                <a:solidFill>
                  <a:schemeClr val="dk1"/>
                </a:solidFill>
              </a:ln>
            </c:spPr>
          </c:marker>
          <c:cat>
            <c:numRef>
              <c:f>'[examining the WINBUGS results.xlsx]Model solutions'!$D$56:$H$56</c:f>
              <c:numCache>
                <c:formatCode>General</c:formatCode>
                <c:ptCount val="5"/>
                <c:pt idx="0">
                  <c:v>1980</c:v>
                </c:pt>
                <c:pt idx="1">
                  <c:v>1981</c:v>
                </c:pt>
                <c:pt idx="2">
                  <c:v>1982</c:v>
                </c:pt>
                <c:pt idx="3">
                  <c:v>1983</c:v>
                </c:pt>
                <c:pt idx="4">
                  <c:v>1984</c:v>
                </c:pt>
              </c:numCache>
            </c:numRef>
          </c:cat>
          <c:val>
            <c:numRef>
              <c:f>'[examining the WINBUGS results.xlsx]Model solutions'!$D$57:$H$57</c:f>
              <c:numCache>
                <c:formatCode>General</c:formatCode>
                <c:ptCount val="5"/>
                <c:pt idx="0">
                  <c:v>6.860955449616403E-2</c:v>
                </c:pt>
                <c:pt idx="1">
                  <c:v>7.024843062556807E-2</c:v>
                </c:pt>
                <c:pt idx="2">
                  <c:v>9.8836497663416623E-2</c:v>
                </c:pt>
                <c:pt idx="3">
                  <c:v>9.8739678731051578E-2</c:v>
                </c:pt>
                <c:pt idx="4">
                  <c:v>0.11883451454266102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'[examining the WINBUGS results.xlsx]Model solutions'!$C$58</c:f>
              <c:strCache>
                <c:ptCount val="1"/>
                <c:pt idx="0">
                  <c:v>Diffusion</c:v>
                </c:pt>
              </c:strCache>
            </c:strRef>
          </c:tx>
          <c:spPr>
            <a:ln>
              <a:solidFill>
                <a:schemeClr val="accent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marker>
            <c:symbol val="circle"/>
            <c:size val="7"/>
            <c:spPr>
              <a:solidFill>
                <a:schemeClr val="bg1"/>
              </a:solidFill>
              <a:ln w="6350">
                <a:solidFill>
                  <a:schemeClr val="accent2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</c:marker>
          <c:cat>
            <c:numRef>
              <c:f>'[examining the WINBUGS results.xlsx]Model solutions'!$D$56:$H$56</c:f>
              <c:numCache>
                <c:formatCode>General</c:formatCode>
                <c:ptCount val="5"/>
                <c:pt idx="0">
                  <c:v>1980</c:v>
                </c:pt>
                <c:pt idx="1">
                  <c:v>1981</c:v>
                </c:pt>
                <c:pt idx="2">
                  <c:v>1982</c:v>
                </c:pt>
                <c:pt idx="3">
                  <c:v>1983</c:v>
                </c:pt>
                <c:pt idx="4">
                  <c:v>1984</c:v>
                </c:pt>
              </c:numCache>
            </c:numRef>
          </c:cat>
          <c:val>
            <c:numRef>
              <c:f>'[examining the WINBUGS results.xlsx]Model solutions'!$D$58:$H$58</c:f>
              <c:numCache>
                <c:formatCode>General</c:formatCode>
                <c:ptCount val="5"/>
                <c:pt idx="0">
                  <c:v>5.1650973035423493E-2</c:v>
                </c:pt>
                <c:pt idx="1">
                  <c:v>5.3314833092973822E-2</c:v>
                </c:pt>
                <c:pt idx="2">
                  <c:v>7.7596985952528938E-2</c:v>
                </c:pt>
                <c:pt idx="3">
                  <c:v>5.8824009798792681E-2</c:v>
                </c:pt>
                <c:pt idx="4">
                  <c:v>8.6241215102815239E-2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'[examining the WINBUGS results.xlsx]Model solutions'!$C$59</c:f>
              <c:strCache>
                <c:ptCount val="1"/>
                <c:pt idx="0">
                  <c:v>Hybrid</c:v>
                </c:pt>
              </c:strCache>
            </c:strRef>
          </c:tx>
          <c:spPr>
            <a:ln>
              <a:solidFill>
                <a:srgbClr val="00B0F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marker>
            <c:symbol val="circle"/>
            <c:size val="7"/>
            <c:spPr>
              <a:solidFill>
                <a:schemeClr val="bg1"/>
              </a:solidFill>
              <a:ln w="6350">
                <a:solidFill>
                  <a:srgbClr val="0070C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</c:marker>
          <c:cat>
            <c:numRef>
              <c:f>'[examining the WINBUGS results.xlsx]Model solutions'!$D$56:$H$56</c:f>
              <c:numCache>
                <c:formatCode>General</c:formatCode>
                <c:ptCount val="5"/>
                <c:pt idx="0">
                  <c:v>1980</c:v>
                </c:pt>
                <c:pt idx="1">
                  <c:v>1981</c:v>
                </c:pt>
                <c:pt idx="2">
                  <c:v>1982</c:v>
                </c:pt>
                <c:pt idx="3">
                  <c:v>1983</c:v>
                </c:pt>
                <c:pt idx="4">
                  <c:v>1984</c:v>
                </c:pt>
              </c:numCache>
            </c:numRef>
          </c:cat>
          <c:val>
            <c:numRef>
              <c:f>'[examining the WINBUGS results.xlsx]Model solutions'!$D$59:$H$59</c:f>
              <c:numCache>
                <c:formatCode>General</c:formatCode>
                <c:ptCount val="5"/>
                <c:pt idx="0">
                  <c:v>0.15766285052810641</c:v>
                </c:pt>
                <c:pt idx="1">
                  <c:v>0.13726486810485797</c:v>
                </c:pt>
                <c:pt idx="2">
                  <c:v>0.14415757969817916</c:v>
                </c:pt>
                <c:pt idx="3">
                  <c:v>0.14876090483704799</c:v>
                </c:pt>
                <c:pt idx="4">
                  <c:v>0.15398878034496488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16225792"/>
        <c:axId val="202738496"/>
      </c:lineChart>
      <c:catAx>
        <c:axId val="216225792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one"/>
        <c:crossAx val="202738496"/>
        <c:crosses val="autoZero"/>
        <c:auto val="1"/>
        <c:lblAlgn val="ctr"/>
        <c:lblOffset val="100"/>
        <c:noMultiLvlLbl val="0"/>
      </c:catAx>
      <c:valAx>
        <c:axId val="202738496"/>
        <c:scaling>
          <c:orientation val="minMax"/>
          <c:max val="0.2"/>
          <c:min val="0"/>
        </c:scaling>
        <c:delete val="0"/>
        <c:axPos val="l"/>
        <c:majorGridlines/>
        <c:numFmt formatCode="General" sourceLinked="1"/>
        <c:majorTickMark val="out"/>
        <c:minorTickMark val="none"/>
        <c:tickLblPos val="high"/>
        <c:crossAx val="216225792"/>
        <c:crosses val="autoZero"/>
        <c:crossBetween val="between"/>
        <c:majorUnit val="5.0000000000000024E-2"/>
        <c:minorUnit val="2.0000000000000011E-2"/>
      </c:valAx>
    </c:plotArea>
    <c:plotVisOnly val="1"/>
    <c:dispBlanksAs val="gap"/>
    <c:showDLblsOverMax val="0"/>
  </c:chart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√SS</a:t>
            </a:r>
            <a:endParaRPr lang="en-US" dirty="0"/>
          </a:p>
        </c:rich>
      </c:tx>
      <c:layout>
        <c:manualLayout>
          <c:xMode val="edge"/>
          <c:yMode val="edge"/>
          <c:x val="0.3462398199003171"/>
          <c:y val="3.6229754841521924E-2"/>
        </c:manualLayout>
      </c:layout>
      <c:overlay val="1"/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'[examining the WINBUGS results.xlsx]Model solutions'!$K$57</c:f>
              <c:strCache>
                <c:ptCount val="1"/>
                <c:pt idx="0">
                  <c:v>Contagion</c:v>
                </c:pt>
              </c:strCache>
            </c:strRef>
          </c:tx>
          <c:spPr>
            <a:ln>
              <a:solidFill>
                <a:schemeClr val="dk1"/>
              </a:solidFill>
            </a:ln>
          </c:spPr>
          <c:marker>
            <c:symbol val="circle"/>
            <c:size val="7"/>
            <c:spPr>
              <a:solidFill>
                <a:schemeClr val="bg1"/>
              </a:solidFill>
              <a:ln w="6350">
                <a:solidFill>
                  <a:schemeClr val="dk1"/>
                </a:solidFill>
              </a:ln>
            </c:spPr>
          </c:marker>
          <c:cat>
            <c:numRef>
              <c:f>'[examining the WINBUGS results.xlsx]Model solutions'!$L$56:$P$56</c:f>
              <c:numCache>
                <c:formatCode>General</c:formatCode>
                <c:ptCount val="5"/>
                <c:pt idx="0">
                  <c:v>1980</c:v>
                </c:pt>
                <c:pt idx="1">
                  <c:v>1981</c:v>
                </c:pt>
                <c:pt idx="2">
                  <c:v>1982</c:v>
                </c:pt>
                <c:pt idx="3">
                  <c:v>1983</c:v>
                </c:pt>
                <c:pt idx="4">
                  <c:v>1984</c:v>
                </c:pt>
              </c:numCache>
            </c:numRef>
          </c:cat>
          <c:val>
            <c:numRef>
              <c:f>'[examining the WINBUGS results.xlsx]Model solutions'!$L$57:$P$57</c:f>
              <c:numCache>
                <c:formatCode>General</c:formatCode>
                <c:ptCount val="5"/>
                <c:pt idx="0">
                  <c:v>7.7871603236078932E-2</c:v>
                </c:pt>
                <c:pt idx="1">
                  <c:v>9.8685661581968162E-2</c:v>
                </c:pt>
                <c:pt idx="2">
                  <c:v>0.1488618053746821</c:v>
                </c:pt>
                <c:pt idx="3">
                  <c:v>0.19617681743548002</c:v>
                </c:pt>
                <c:pt idx="4">
                  <c:v>0.26877611372452581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'[examining the WINBUGS results.xlsx]Model solutions'!$K$58</c:f>
              <c:strCache>
                <c:ptCount val="1"/>
                <c:pt idx="0">
                  <c:v>Diffusion</c:v>
                </c:pt>
              </c:strCache>
            </c:strRef>
          </c:tx>
          <c:spPr>
            <a:ln>
              <a:solidFill>
                <a:schemeClr val="accent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marker>
            <c:symbol val="circle"/>
            <c:size val="7"/>
            <c:spPr>
              <a:solidFill>
                <a:schemeClr val="bg1"/>
              </a:solidFill>
              <a:ln w="6350">
                <a:solidFill>
                  <a:schemeClr val="accent2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</c:marker>
          <c:cat>
            <c:numRef>
              <c:f>'[examining the WINBUGS results.xlsx]Model solutions'!$L$56:$P$56</c:f>
              <c:numCache>
                <c:formatCode>General</c:formatCode>
                <c:ptCount val="5"/>
                <c:pt idx="0">
                  <c:v>1980</c:v>
                </c:pt>
                <c:pt idx="1">
                  <c:v>1981</c:v>
                </c:pt>
                <c:pt idx="2">
                  <c:v>1982</c:v>
                </c:pt>
                <c:pt idx="3">
                  <c:v>1983</c:v>
                </c:pt>
                <c:pt idx="4">
                  <c:v>1984</c:v>
                </c:pt>
              </c:numCache>
            </c:numRef>
          </c:cat>
          <c:val>
            <c:numRef>
              <c:f>'[examining the WINBUGS results.xlsx]Model solutions'!$L$58:$P$58</c:f>
              <c:numCache>
                <c:formatCode>General</c:formatCode>
                <c:ptCount val="5"/>
                <c:pt idx="0">
                  <c:v>5.4367148551773714E-2</c:v>
                </c:pt>
                <c:pt idx="1">
                  <c:v>4.8597536569906723E-2</c:v>
                </c:pt>
                <c:pt idx="2">
                  <c:v>6.5478756155485582E-2</c:v>
                </c:pt>
                <c:pt idx="3">
                  <c:v>5.2825486313804793E-2</c:v>
                </c:pt>
                <c:pt idx="4">
                  <c:v>8.2391337812442164E-2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'[examining the WINBUGS results.xlsx]Model solutions'!$K$59</c:f>
              <c:strCache>
                <c:ptCount val="1"/>
                <c:pt idx="0">
                  <c:v>Hybrid</c:v>
                </c:pt>
              </c:strCache>
            </c:strRef>
          </c:tx>
          <c:spPr>
            <a:ln>
              <a:solidFill>
                <a:srgbClr val="00B0F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marker>
            <c:symbol val="circle"/>
            <c:size val="7"/>
            <c:spPr>
              <a:solidFill>
                <a:schemeClr val="bg1"/>
              </a:solidFill>
              <a:ln w="6350">
                <a:solidFill>
                  <a:schemeClr val="accen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</c:marker>
          <c:cat>
            <c:numRef>
              <c:f>'[examining the WINBUGS results.xlsx]Model solutions'!$L$56:$P$56</c:f>
              <c:numCache>
                <c:formatCode>General</c:formatCode>
                <c:ptCount val="5"/>
                <c:pt idx="0">
                  <c:v>1980</c:v>
                </c:pt>
                <c:pt idx="1">
                  <c:v>1981</c:v>
                </c:pt>
                <c:pt idx="2">
                  <c:v>1982</c:v>
                </c:pt>
                <c:pt idx="3">
                  <c:v>1983</c:v>
                </c:pt>
                <c:pt idx="4">
                  <c:v>1984</c:v>
                </c:pt>
              </c:numCache>
            </c:numRef>
          </c:cat>
          <c:val>
            <c:numRef>
              <c:f>'[examining the WINBUGS results.xlsx]Model solutions'!$L$59:$P$59</c:f>
              <c:numCache>
                <c:formatCode>General</c:formatCode>
                <c:ptCount val="5"/>
                <c:pt idx="0">
                  <c:v>0.30171398703581093</c:v>
                </c:pt>
                <c:pt idx="1">
                  <c:v>0.26719743343321728</c:v>
                </c:pt>
                <c:pt idx="2">
                  <c:v>0.28556214657051066</c:v>
                </c:pt>
                <c:pt idx="3">
                  <c:v>0.29280751721639992</c:v>
                </c:pt>
                <c:pt idx="4">
                  <c:v>0.30632604422317483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16226304"/>
        <c:axId val="202740224"/>
      </c:lineChart>
      <c:catAx>
        <c:axId val="216226304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one"/>
        <c:crossAx val="202740224"/>
        <c:crosses val="autoZero"/>
        <c:auto val="1"/>
        <c:lblAlgn val="ctr"/>
        <c:lblOffset val="100"/>
        <c:noMultiLvlLbl val="0"/>
      </c:catAx>
      <c:valAx>
        <c:axId val="202740224"/>
        <c:scaling>
          <c:orientation val="minMax"/>
          <c:max val="0.2"/>
          <c:min val="5.0000000000000024E-2"/>
        </c:scaling>
        <c:delete val="0"/>
        <c:axPos val="l"/>
        <c:majorGridlines/>
        <c:numFmt formatCode="General" sourceLinked="1"/>
        <c:majorTickMark val="out"/>
        <c:minorTickMark val="none"/>
        <c:tickLblPos val="high"/>
        <c:crossAx val="216226304"/>
        <c:crosses val="autoZero"/>
        <c:crossBetween val="between"/>
        <c:majorUnit val="5.0000000000000024E-2"/>
        <c:minorUnit val="2.0000000000000011E-2"/>
      </c:valAx>
    </c:plotArea>
    <c:plotVisOnly val="1"/>
    <c:dispBlanksAs val="gap"/>
    <c:showDLblsOverMax val="0"/>
  </c:chart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√SS</a:t>
            </a:r>
            <a:endParaRPr lang="en-US" dirty="0"/>
          </a:p>
        </c:rich>
      </c:tx>
      <c:layout>
        <c:manualLayout>
          <c:xMode val="edge"/>
          <c:yMode val="edge"/>
          <c:x val="0.25954271660982881"/>
          <c:y val="2.1737852904913191E-2"/>
        </c:manualLayout>
      </c:layout>
      <c:overlay val="1"/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'Model solutions'!$K$28</c:f>
              <c:strCache>
                <c:ptCount val="1"/>
                <c:pt idx="0">
                  <c:v>Contagion</c:v>
                </c:pt>
              </c:strCache>
            </c:strRef>
          </c:tx>
          <c:spPr>
            <a:ln>
              <a:solidFill>
                <a:schemeClr val="dk1"/>
              </a:solidFill>
            </a:ln>
          </c:spPr>
          <c:marker>
            <c:symbol val="circle"/>
            <c:size val="7"/>
            <c:spPr>
              <a:solidFill>
                <a:schemeClr val="bg1"/>
              </a:solidFill>
              <a:ln w="6350">
                <a:solidFill>
                  <a:schemeClr val="dk1"/>
                </a:solidFill>
              </a:ln>
            </c:spPr>
          </c:marker>
          <c:cat>
            <c:numRef>
              <c:f>'Model solutions'!$L$27:$P$27</c:f>
              <c:numCache>
                <c:formatCode>General</c:formatCode>
                <c:ptCount val="5"/>
                <c:pt idx="0">
                  <c:v>1980</c:v>
                </c:pt>
                <c:pt idx="1">
                  <c:v>1981</c:v>
                </c:pt>
                <c:pt idx="2">
                  <c:v>1982</c:v>
                </c:pt>
                <c:pt idx="3">
                  <c:v>1983</c:v>
                </c:pt>
                <c:pt idx="4">
                  <c:v>1984</c:v>
                </c:pt>
              </c:numCache>
            </c:numRef>
          </c:cat>
          <c:val>
            <c:numRef>
              <c:f>'Model solutions'!$L$28:$P$28</c:f>
              <c:numCache>
                <c:formatCode>General</c:formatCode>
                <c:ptCount val="5"/>
                <c:pt idx="0">
                  <c:v>1.2883041789275365</c:v>
                </c:pt>
                <c:pt idx="1">
                  <c:v>0.96647297687257261</c:v>
                </c:pt>
                <c:pt idx="2">
                  <c:v>2.2565646288140697</c:v>
                </c:pt>
                <c:pt idx="3">
                  <c:v>1.0945924670333882</c:v>
                </c:pt>
                <c:pt idx="4">
                  <c:v>1.3219603722195532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'Model solutions'!$K$29</c:f>
              <c:strCache>
                <c:ptCount val="1"/>
                <c:pt idx="0">
                  <c:v>Diffusion</c:v>
                </c:pt>
              </c:strCache>
            </c:strRef>
          </c:tx>
          <c:spPr>
            <a:ln>
              <a:solidFill>
                <a:schemeClr val="accent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marker>
            <c:symbol val="circle"/>
            <c:size val="7"/>
            <c:spPr>
              <a:solidFill>
                <a:schemeClr val="bg1"/>
              </a:solidFill>
              <a:ln w="6350">
                <a:solidFill>
                  <a:schemeClr val="accent2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</c:marker>
          <c:cat>
            <c:numRef>
              <c:f>'Model solutions'!$L$27:$P$27</c:f>
              <c:numCache>
                <c:formatCode>General</c:formatCode>
                <c:ptCount val="5"/>
                <c:pt idx="0">
                  <c:v>1980</c:v>
                </c:pt>
                <c:pt idx="1">
                  <c:v>1981</c:v>
                </c:pt>
                <c:pt idx="2">
                  <c:v>1982</c:v>
                </c:pt>
                <c:pt idx="3">
                  <c:v>1983</c:v>
                </c:pt>
                <c:pt idx="4">
                  <c:v>1984</c:v>
                </c:pt>
              </c:numCache>
            </c:numRef>
          </c:cat>
          <c:val>
            <c:numRef>
              <c:f>'Model solutions'!$L$29:$P$29</c:f>
              <c:numCache>
                <c:formatCode>General</c:formatCode>
                <c:ptCount val="5"/>
                <c:pt idx="0">
                  <c:v>5.6946547267194093E-2</c:v>
                </c:pt>
                <c:pt idx="1">
                  <c:v>5.3793238534249346E-2</c:v>
                </c:pt>
                <c:pt idx="2">
                  <c:v>7.2384264513211768E-2</c:v>
                </c:pt>
                <c:pt idx="3">
                  <c:v>5.8130192443304037E-2</c:v>
                </c:pt>
                <c:pt idx="4">
                  <c:v>9.2619121314672231E-2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'Model solutions'!$K$30</c:f>
              <c:strCache>
                <c:ptCount val="1"/>
                <c:pt idx="0">
                  <c:v>Hybrid</c:v>
                </c:pt>
              </c:strCache>
            </c:strRef>
          </c:tx>
          <c:spPr>
            <a:ln>
              <a:solidFill>
                <a:srgbClr val="00B0F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marker>
            <c:symbol val="circle"/>
            <c:size val="7"/>
            <c:spPr>
              <a:solidFill>
                <a:schemeClr val="bg1"/>
              </a:solidFill>
              <a:ln w="6350">
                <a:solidFill>
                  <a:schemeClr val="accen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</c:marker>
          <c:cat>
            <c:numRef>
              <c:f>'Model solutions'!$L$27:$P$27</c:f>
              <c:numCache>
                <c:formatCode>General</c:formatCode>
                <c:ptCount val="5"/>
                <c:pt idx="0">
                  <c:v>1980</c:v>
                </c:pt>
                <c:pt idx="1">
                  <c:v>1981</c:v>
                </c:pt>
                <c:pt idx="2">
                  <c:v>1982</c:v>
                </c:pt>
                <c:pt idx="3">
                  <c:v>1983</c:v>
                </c:pt>
                <c:pt idx="4">
                  <c:v>1984</c:v>
                </c:pt>
              </c:numCache>
            </c:numRef>
          </c:cat>
          <c:val>
            <c:numRef>
              <c:f>'Model solutions'!$L$30:$P$30</c:f>
              <c:numCache>
                <c:formatCode>General</c:formatCode>
                <c:ptCount val="5"/>
                <c:pt idx="0">
                  <c:v>4.5103426506826277E-2</c:v>
                </c:pt>
                <c:pt idx="1">
                  <c:v>4.5334210423704994E-2</c:v>
                </c:pt>
                <c:pt idx="2">
                  <c:v>5.4066461305266038E-2</c:v>
                </c:pt>
                <c:pt idx="3">
                  <c:v>7.6207301263463478E-2</c:v>
                </c:pt>
                <c:pt idx="4">
                  <c:v>8.1550795962931938E-2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16227328"/>
        <c:axId val="202742528"/>
      </c:lineChart>
      <c:catAx>
        <c:axId val="216227328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one"/>
        <c:crossAx val="202742528"/>
        <c:crosses val="autoZero"/>
        <c:auto val="1"/>
        <c:lblAlgn val="ctr"/>
        <c:lblOffset val="100"/>
        <c:noMultiLvlLbl val="0"/>
      </c:catAx>
      <c:valAx>
        <c:axId val="202742528"/>
        <c:scaling>
          <c:orientation val="minMax"/>
          <c:max val="0.1"/>
          <c:min val="0"/>
        </c:scaling>
        <c:delete val="0"/>
        <c:axPos val="l"/>
        <c:majorGridlines/>
        <c:numFmt formatCode="General" sourceLinked="1"/>
        <c:majorTickMark val="out"/>
        <c:minorTickMark val="none"/>
        <c:tickLblPos val="high"/>
        <c:crossAx val="216227328"/>
        <c:crosses val="autoZero"/>
        <c:crossBetween val="between"/>
        <c:majorUnit val="5.0000000000000024E-2"/>
        <c:minorUnit val="2.0000000000000011E-2"/>
      </c:valAx>
    </c:plotArea>
    <c:plotVisOnly val="1"/>
    <c:dispBlanksAs val="gap"/>
    <c:showDLblsOverMax val="0"/>
  </c:chart>
  <c:externalData r:id="rId1">
    <c:autoUpdate val="0"/>
  </c:externalData>
</c:chartSpace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9.wmf"/><Relationship Id="rId2" Type="http://schemas.openxmlformats.org/officeDocument/2006/relationships/image" Target="../media/image18.wmf"/><Relationship Id="rId1" Type="http://schemas.openxmlformats.org/officeDocument/2006/relationships/image" Target="../media/image17.wmf"/><Relationship Id="rId5" Type="http://schemas.openxmlformats.org/officeDocument/2006/relationships/image" Target="../media/image21.wmf"/><Relationship Id="rId4" Type="http://schemas.openxmlformats.org/officeDocument/2006/relationships/image" Target="../media/image20.w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33.wmf"/><Relationship Id="rId2" Type="http://schemas.openxmlformats.org/officeDocument/2006/relationships/image" Target="../media/image57.wmf"/><Relationship Id="rId1" Type="http://schemas.openxmlformats.org/officeDocument/2006/relationships/image" Target="../media/image31.wmf"/><Relationship Id="rId5" Type="http://schemas.openxmlformats.org/officeDocument/2006/relationships/image" Target="../media/image35.wmf"/><Relationship Id="rId4" Type="http://schemas.openxmlformats.org/officeDocument/2006/relationships/image" Target="../media/image58.w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33.wmf"/><Relationship Id="rId7" Type="http://schemas.openxmlformats.org/officeDocument/2006/relationships/image" Target="../media/image34.wmf"/><Relationship Id="rId2" Type="http://schemas.openxmlformats.org/officeDocument/2006/relationships/image" Target="../media/image61.wmf"/><Relationship Id="rId1" Type="http://schemas.openxmlformats.org/officeDocument/2006/relationships/image" Target="../media/image31.wmf"/><Relationship Id="rId6" Type="http://schemas.openxmlformats.org/officeDocument/2006/relationships/image" Target="../media/image32.wmf"/><Relationship Id="rId5" Type="http://schemas.openxmlformats.org/officeDocument/2006/relationships/image" Target="../media/image35.wmf"/><Relationship Id="rId4" Type="http://schemas.openxmlformats.org/officeDocument/2006/relationships/image" Target="../media/image62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33.wmf"/><Relationship Id="rId2" Type="http://schemas.openxmlformats.org/officeDocument/2006/relationships/image" Target="../media/image32.wmf"/><Relationship Id="rId1" Type="http://schemas.openxmlformats.org/officeDocument/2006/relationships/image" Target="../media/image31.wmf"/><Relationship Id="rId5" Type="http://schemas.openxmlformats.org/officeDocument/2006/relationships/image" Target="../media/image35.wmf"/><Relationship Id="rId4" Type="http://schemas.openxmlformats.org/officeDocument/2006/relationships/image" Target="../media/image34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33.wmf"/><Relationship Id="rId2" Type="http://schemas.openxmlformats.org/officeDocument/2006/relationships/image" Target="../media/image42.wmf"/><Relationship Id="rId1" Type="http://schemas.openxmlformats.org/officeDocument/2006/relationships/image" Target="../media/image31.wmf"/><Relationship Id="rId5" Type="http://schemas.openxmlformats.org/officeDocument/2006/relationships/image" Target="../media/image35.wmf"/><Relationship Id="rId4" Type="http://schemas.openxmlformats.org/officeDocument/2006/relationships/image" Target="../media/image43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33.wmf"/><Relationship Id="rId2" Type="http://schemas.openxmlformats.org/officeDocument/2006/relationships/image" Target="../media/image46.wmf"/><Relationship Id="rId1" Type="http://schemas.openxmlformats.org/officeDocument/2006/relationships/image" Target="../media/image31.wmf"/><Relationship Id="rId5" Type="http://schemas.openxmlformats.org/officeDocument/2006/relationships/image" Target="../media/image35.wmf"/><Relationship Id="rId4" Type="http://schemas.openxmlformats.org/officeDocument/2006/relationships/image" Target="../media/image47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33.wmf"/><Relationship Id="rId2" Type="http://schemas.openxmlformats.org/officeDocument/2006/relationships/image" Target="../media/image32.wmf"/><Relationship Id="rId1" Type="http://schemas.openxmlformats.org/officeDocument/2006/relationships/image" Target="../media/image31.wmf"/><Relationship Id="rId5" Type="http://schemas.openxmlformats.org/officeDocument/2006/relationships/image" Target="../media/image35.wmf"/><Relationship Id="rId4" Type="http://schemas.openxmlformats.org/officeDocument/2006/relationships/image" Target="../media/image34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33.wmf"/><Relationship Id="rId2" Type="http://schemas.openxmlformats.org/officeDocument/2006/relationships/image" Target="../media/image53.wmf"/><Relationship Id="rId1" Type="http://schemas.openxmlformats.org/officeDocument/2006/relationships/image" Target="../media/image31.wmf"/><Relationship Id="rId5" Type="http://schemas.openxmlformats.org/officeDocument/2006/relationships/image" Target="../media/image35.wmf"/><Relationship Id="rId4" Type="http://schemas.openxmlformats.org/officeDocument/2006/relationships/image" Target="../media/image54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33.wmf"/><Relationship Id="rId2" Type="http://schemas.openxmlformats.org/officeDocument/2006/relationships/image" Target="../media/image57.wmf"/><Relationship Id="rId1" Type="http://schemas.openxmlformats.org/officeDocument/2006/relationships/image" Target="../media/image31.wmf"/><Relationship Id="rId5" Type="http://schemas.openxmlformats.org/officeDocument/2006/relationships/image" Target="../media/image35.wmf"/><Relationship Id="rId4" Type="http://schemas.openxmlformats.org/officeDocument/2006/relationships/image" Target="../media/image58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33.wmf"/><Relationship Id="rId2" Type="http://schemas.openxmlformats.org/officeDocument/2006/relationships/image" Target="../media/image61.wmf"/><Relationship Id="rId1" Type="http://schemas.openxmlformats.org/officeDocument/2006/relationships/image" Target="../media/image31.wmf"/><Relationship Id="rId5" Type="http://schemas.openxmlformats.org/officeDocument/2006/relationships/image" Target="../media/image35.wmf"/><Relationship Id="rId4" Type="http://schemas.openxmlformats.org/officeDocument/2006/relationships/image" Target="../media/image62.w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33.wmf"/><Relationship Id="rId2" Type="http://schemas.openxmlformats.org/officeDocument/2006/relationships/image" Target="../media/image65.wmf"/><Relationship Id="rId1" Type="http://schemas.openxmlformats.org/officeDocument/2006/relationships/image" Target="../media/image31.wmf"/><Relationship Id="rId5" Type="http://schemas.openxmlformats.org/officeDocument/2006/relationships/image" Target="../media/image35.wmf"/><Relationship Id="rId4" Type="http://schemas.openxmlformats.org/officeDocument/2006/relationships/image" Target="../media/image66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006A38-D205-42E3-91C9-7BB0AA653B66}" type="datetimeFigureOut">
              <a:rPr lang="en-US" smtClean="0"/>
              <a:pPr/>
              <a:t>3/3/2013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C663A7-EA1C-455B-8A04-B736A60979F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7787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file is linked to the “examining the WinBugs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results”and</a:t>
            </a:r>
            <a:r>
              <a:rPr lang="en-US" baseline="0" dirty="0" smtClean="0"/>
              <a:t> “examining the MatLab results.xlsx” files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C663A7-EA1C-455B-8A04-B736A60979F8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0710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file is linked to the “examining the WinBugs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results”and</a:t>
            </a:r>
            <a:r>
              <a:rPr lang="en-US" baseline="0" dirty="0" smtClean="0"/>
              <a:t> “examining the MatLab results.xlsx” files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C663A7-EA1C-455B-8A04-B736A60979F8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0710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form the file “examining the new WINBUGS</a:t>
            </a:r>
            <a:r>
              <a:rPr lang="en-US" baseline="0" dirty="0" smtClean="0"/>
              <a:t> results.xlsx”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C663A7-EA1C-455B-8A04-B736A60979F8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4110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D5113-26F6-47B7-B8A9-95E1BD777690}" type="datetimeFigureOut">
              <a:rPr lang="en-US" smtClean="0"/>
              <a:pPr/>
              <a:t>3/3/2013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65EE2-348C-43D5-9210-10F6CB560DC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871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D5113-26F6-47B7-B8A9-95E1BD777690}" type="datetimeFigureOut">
              <a:rPr lang="en-US" smtClean="0"/>
              <a:pPr/>
              <a:t>3/3/2013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65EE2-348C-43D5-9210-10F6CB560DC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197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D5113-26F6-47B7-B8A9-95E1BD777690}" type="datetimeFigureOut">
              <a:rPr lang="en-US" smtClean="0"/>
              <a:pPr/>
              <a:t>3/3/2013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65EE2-348C-43D5-9210-10F6CB560DC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158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D5113-26F6-47B7-B8A9-95E1BD777690}" type="datetimeFigureOut">
              <a:rPr lang="en-US" smtClean="0"/>
              <a:pPr/>
              <a:t>3/3/2013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65EE2-348C-43D5-9210-10F6CB560DC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455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D5113-26F6-47B7-B8A9-95E1BD777690}" type="datetimeFigureOut">
              <a:rPr lang="en-US" smtClean="0"/>
              <a:pPr/>
              <a:t>3/3/2013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65EE2-348C-43D5-9210-10F6CB560DC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53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D5113-26F6-47B7-B8A9-95E1BD777690}" type="datetimeFigureOut">
              <a:rPr lang="en-US" smtClean="0"/>
              <a:pPr/>
              <a:t>3/3/2013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65EE2-348C-43D5-9210-10F6CB560DC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09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D5113-26F6-47B7-B8A9-95E1BD777690}" type="datetimeFigureOut">
              <a:rPr lang="en-US" smtClean="0"/>
              <a:pPr/>
              <a:t>3/3/2013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65EE2-348C-43D5-9210-10F6CB560DC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799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D5113-26F6-47B7-B8A9-95E1BD777690}" type="datetimeFigureOut">
              <a:rPr lang="en-US" smtClean="0"/>
              <a:pPr/>
              <a:t>3/3/2013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65EE2-348C-43D5-9210-10F6CB560DC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565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D5113-26F6-47B7-B8A9-95E1BD777690}" type="datetimeFigureOut">
              <a:rPr lang="en-US" smtClean="0"/>
              <a:pPr/>
              <a:t>3/3/2013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65EE2-348C-43D5-9210-10F6CB560DC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453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D5113-26F6-47B7-B8A9-95E1BD777690}" type="datetimeFigureOut">
              <a:rPr lang="en-US" smtClean="0"/>
              <a:pPr/>
              <a:t>3/3/2013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65EE2-348C-43D5-9210-10F6CB560DC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63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D5113-26F6-47B7-B8A9-95E1BD777690}" type="datetimeFigureOut">
              <a:rPr lang="en-US" smtClean="0"/>
              <a:pPr/>
              <a:t>3/3/2013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65EE2-348C-43D5-9210-10F6CB560DC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408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2D5113-26F6-47B7-B8A9-95E1BD777690}" type="datetimeFigureOut">
              <a:rPr lang="en-US" smtClean="0"/>
              <a:pPr/>
              <a:t>3/3/2013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D65EE2-348C-43D5-9210-10F6CB560DC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4033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slide" Target="slide8.xml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" Target="slide14.xml"/><Relationship Id="rId13" Type="http://schemas.openxmlformats.org/officeDocument/2006/relationships/oleObject" Target="../embeddings/oleObject17.bin"/><Relationship Id="rId18" Type="http://schemas.openxmlformats.org/officeDocument/2006/relationships/image" Target="../media/image47.wmf"/><Relationship Id="rId26" Type="http://schemas.openxmlformats.org/officeDocument/2006/relationships/slide" Target="slide12.xml"/><Relationship Id="rId3" Type="http://schemas.openxmlformats.org/officeDocument/2006/relationships/image" Target="../media/image36.png"/><Relationship Id="rId21" Type="http://schemas.openxmlformats.org/officeDocument/2006/relationships/slide" Target="slide8.xml"/><Relationship Id="rId7" Type="http://schemas.openxmlformats.org/officeDocument/2006/relationships/image" Target="../media/image39.png"/><Relationship Id="rId12" Type="http://schemas.openxmlformats.org/officeDocument/2006/relationships/image" Target="../media/image31.wmf"/><Relationship Id="rId17" Type="http://schemas.openxmlformats.org/officeDocument/2006/relationships/oleObject" Target="../embeddings/oleObject19.bin"/><Relationship Id="rId25" Type="http://schemas.openxmlformats.org/officeDocument/2006/relationships/slide" Target="slide13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3.wmf"/><Relationship Id="rId20" Type="http://schemas.openxmlformats.org/officeDocument/2006/relationships/image" Target="../media/image35.wmf"/><Relationship Id="rId29" Type="http://schemas.openxmlformats.org/officeDocument/2006/relationships/slide" Target="slide17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38.png"/><Relationship Id="rId11" Type="http://schemas.openxmlformats.org/officeDocument/2006/relationships/oleObject" Target="../embeddings/oleObject16.bin"/><Relationship Id="rId24" Type="http://schemas.openxmlformats.org/officeDocument/2006/relationships/slide" Target="slide11.xml"/><Relationship Id="rId5" Type="http://schemas.openxmlformats.org/officeDocument/2006/relationships/image" Target="../media/image49.png"/><Relationship Id="rId15" Type="http://schemas.openxmlformats.org/officeDocument/2006/relationships/oleObject" Target="../embeddings/oleObject18.bin"/><Relationship Id="rId23" Type="http://schemas.openxmlformats.org/officeDocument/2006/relationships/slide" Target="slide9.xml"/><Relationship Id="rId28" Type="http://schemas.openxmlformats.org/officeDocument/2006/relationships/slide" Target="slide15.xml"/><Relationship Id="rId10" Type="http://schemas.openxmlformats.org/officeDocument/2006/relationships/slide" Target="slide4.xml"/><Relationship Id="rId19" Type="http://schemas.openxmlformats.org/officeDocument/2006/relationships/oleObject" Target="../embeddings/oleObject20.bin"/><Relationship Id="rId4" Type="http://schemas.openxmlformats.org/officeDocument/2006/relationships/image" Target="../media/image48.png"/><Relationship Id="rId9" Type="http://schemas.openxmlformats.org/officeDocument/2006/relationships/image" Target="../media/image41.png"/><Relationship Id="rId14" Type="http://schemas.openxmlformats.org/officeDocument/2006/relationships/image" Target="../media/image46.wmf"/><Relationship Id="rId22" Type="http://schemas.openxmlformats.org/officeDocument/2006/relationships/slide" Target="slide10.xml"/><Relationship Id="rId27" Type="http://schemas.openxmlformats.org/officeDocument/2006/relationships/slide" Target="slide16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" Target="slide14.xml"/><Relationship Id="rId13" Type="http://schemas.openxmlformats.org/officeDocument/2006/relationships/oleObject" Target="../embeddings/oleObject22.bin"/><Relationship Id="rId18" Type="http://schemas.openxmlformats.org/officeDocument/2006/relationships/image" Target="../media/image34.wmf"/><Relationship Id="rId26" Type="http://schemas.openxmlformats.org/officeDocument/2006/relationships/slide" Target="slide12.xml"/><Relationship Id="rId3" Type="http://schemas.openxmlformats.org/officeDocument/2006/relationships/image" Target="../media/image50.png"/><Relationship Id="rId21" Type="http://schemas.openxmlformats.org/officeDocument/2006/relationships/slide" Target="slide8.xml"/><Relationship Id="rId7" Type="http://schemas.openxmlformats.org/officeDocument/2006/relationships/image" Target="../media/image39.png"/><Relationship Id="rId12" Type="http://schemas.openxmlformats.org/officeDocument/2006/relationships/image" Target="../media/image31.wmf"/><Relationship Id="rId17" Type="http://schemas.openxmlformats.org/officeDocument/2006/relationships/oleObject" Target="../embeddings/oleObject24.bin"/><Relationship Id="rId25" Type="http://schemas.openxmlformats.org/officeDocument/2006/relationships/slide" Target="slide13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3.wmf"/><Relationship Id="rId20" Type="http://schemas.openxmlformats.org/officeDocument/2006/relationships/image" Target="../media/image35.wmf"/><Relationship Id="rId29" Type="http://schemas.openxmlformats.org/officeDocument/2006/relationships/slide" Target="slide17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38.png"/><Relationship Id="rId11" Type="http://schemas.openxmlformats.org/officeDocument/2006/relationships/oleObject" Target="../embeddings/oleObject21.bin"/><Relationship Id="rId24" Type="http://schemas.openxmlformats.org/officeDocument/2006/relationships/slide" Target="slide11.xml"/><Relationship Id="rId5" Type="http://schemas.openxmlformats.org/officeDocument/2006/relationships/image" Target="../media/image52.png"/><Relationship Id="rId15" Type="http://schemas.openxmlformats.org/officeDocument/2006/relationships/oleObject" Target="../embeddings/oleObject23.bin"/><Relationship Id="rId23" Type="http://schemas.openxmlformats.org/officeDocument/2006/relationships/slide" Target="slide9.xml"/><Relationship Id="rId28" Type="http://schemas.openxmlformats.org/officeDocument/2006/relationships/slide" Target="slide15.xml"/><Relationship Id="rId10" Type="http://schemas.openxmlformats.org/officeDocument/2006/relationships/slide" Target="slide4.xml"/><Relationship Id="rId19" Type="http://schemas.openxmlformats.org/officeDocument/2006/relationships/oleObject" Target="../embeddings/oleObject25.bin"/><Relationship Id="rId4" Type="http://schemas.openxmlformats.org/officeDocument/2006/relationships/image" Target="../media/image51.png"/><Relationship Id="rId9" Type="http://schemas.openxmlformats.org/officeDocument/2006/relationships/image" Target="../media/image41.png"/><Relationship Id="rId14" Type="http://schemas.openxmlformats.org/officeDocument/2006/relationships/image" Target="../media/image32.wmf"/><Relationship Id="rId22" Type="http://schemas.openxmlformats.org/officeDocument/2006/relationships/slide" Target="slide10.xml"/><Relationship Id="rId27" Type="http://schemas.openxmlformats.org/officeDocument/2006/relationships/slide" Target="slide16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" Target="slide14.xml"/><Relationship Id="rId13" Type="http://schemas.openxmlformats.org/officeDocument/2006/relationships/oleObject" Target="../embeddings/oleObject27.bin"/><Relationship Id="rId18" Type="http://schemas.openxmlformats.org/officeDocument/2006/relationships/image" Target="../media/image54.wmf"/><Relationship Id="rId26" Type="http://schemas.openxmlformats.org/officeDocument/2006/relationships/slide" Target="slide12.xml"/><Relationship Id="rId3" Type="http://schemas.openxmlformats.org/officeDocument/2006/relationships/image" Target="../media/image55.png"/><Relationship Id="rId21" Type="http://schemas.openxmlformats.org/officeDocument/2006/relationships/slide" Target="slide8.xml"/><Relationship Id="rId7" Type="http://schemas.openxmlformats.org/officeDocument/2006/relationships/image" Target="../media/image52.png"/><Relationship Id="rId12" Type="http://schemas.openxmlformats.org/officeDocument/2006/relationships/image" Target="../media/image31.wmf"/><Relationship Id="rId17" Type="http://schemas.openxmlformats.org/officeDocument/2006/relationships/oleObject" Target="../embeddings/oleObject29.bin"/><Relationship Id="rId25" Type="http://schemas.openxmlformats.org/officeDocument/2006/relationships/slide" Target="slide13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3.wmf"/><Relationship Id="rId20" Type="http://schemas.openxmlformats.org/officeDocument/2006/relationships/image" Target="../media/image35.wmf"/><Relationship Id="rId29" Type="http://schemas.openxmlformats.org/officeDocument/2006/relationships/slide" Target="slide17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39.png"/><Relationship Id="rId11" Type="http://schemas.openxmlformats.org/officeDocument/2006/relationships/oleObject" Target="../embeddings/oleObject26.bin"/><Relationship Id="rId24" Type="http://schemas.openxmlformats.org/officeDocument/2006/relationships/slide" Target="slide11.xml"/><Relationship Id="rId5" Type="http://schemas.openxmlformats.org/officeDocument/2006/relationships/image" Target="../media/image38.png"/><Relationship Id="rId15" Type="http://schemas.openxmlformats.org/officeDocument/2006/relationships/oleObject" Target="../embeddings/oleObject28.bin"/><Relationship Id="rId23" Type="http://schemas.openxmlformats.org/officeDocument/2006/relationships/slide" Target="slide9.xml"/><Relationship Id="rId28" Type="http://schemas.openxmlformats.org/officeDocument/2006/relationships/slide" Target="slide15.xml"/><Relationship Id="rId10" Type="http://schemas.openxmlformats.org/officeDocument/2006/relationships/slide" Target="slide4.xml"/><Relationship Id="rId19" Type="http://schemas.openxmlformats.org/officeDocument/2006/relationships/oleObject" Target="../embeddings/oleObject30.bin"/><Relationship Id="rId4" Type="http://schemas.openxmlformats.org/officeDocument/2006/relationships/image" Target="../media/image56.png"/><Relationship Id="rId9" Type="http://schemas.openxmlformats.org/officeDocument/2006/relationships/image" Target="../media/image41.png"/><Relationship Id="rId14" Type="http://schemas.openxmlformats.org/officeDocument/2006/relationships/image" Target="../media/image53.wmf"/><Relationship Id="rId22" Type="http://schemas.openxmlformats.org/officeDocument/2006/relationships/slide" Target="slide10.xml"/><Relationship Id="rId27" Type="http://schemas.openxmlformats.org/officeDocument/2006/relationships/slide" Target="slide16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" Target="slide14.xml"/><Relationship Id="rId13" Type="http://schemas.openxmlformats.org/officeDocument/2006/relationships/oleObject" Target="../embeddings/oleObject32.bin"/><Relationship Id="rId18" Type="http://schemas.openxmlformats.org/officeDocument/2006/relationships/image" Target="../media/image58.wmf"/><Relationship Id="rId26" Type="http://schemas.openxmlformats.org/officeDocument/2006/relationships/slide" Target="slide12.xml"/><Relationship Id="rId3" Type="http://schemas.openxmlformats.org/officeDocument/2006/relationships/image" Target="../media/image59.png"/><Relationship Id="rId21" Type="http://schemas.openxmlformats.org/officeDocument/2006/relationships/slide" Target="slide8.xml"/><Relationship Id="rId7" Type="http://schemas.openxmlformats.org/officeDocument/2006/relationships/image" Target="../media/image52.png"/><Relationship Id="rId12" Type="http://schemas.openxmlformats.org/officeDocument/2006/relationships/image" Target="../media/image31.wmf"/><Relationship Id="rId17" Type="http://schemas.openxmlformats.org/officeDocument/2006/relationships/oleObject" Target="../embeddings/oleObject34.bin"/><Relationship Id="rId25" Type="http://schemas.openxmlformats.org/officeDocument/2006/relationships/slide" Target="slide13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3.wmf"/><Relationship Id="rId20" Type="http://schemas.openxmlformats.org/officeDocument/2006/relationships/image" Target="../media/image35.wmf"/><Relationship Id="rId29" Type="http://schemas.openxmlformats.org/officeDocument/2006/relationships/slide" Target="slide17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39.png"/><Relationship Id="rId11" Type="http://schemas.openxmlformats.org/officeDocument/2006/relationships/oleObject" Target="../embeddings/oleObject31.bin"/><Relationship Id="rId24" Type="http://schemas.openxmlformats.org/officeDocument/2006/relationships/slide" Target="slide11.xml"/><Relationship Id="rId5" Type="http://schemas.openxmlformats.org/officeDocument/2006/relationships/image" Target="../media/image38.png"/><Relationship Id="rId15" Type="http://schemas.openxmlformats.org/officeDocument/2006/relationships/oleObject" Target="../embeddings/oleObject33.bin"/><Relationship Id="rId23" Type="http://schemas.openxmlformats.org/officeDocument/2006/relationships/slide" Target="slide9.xml"/><Relationship Id="rId28" Type="http://schemas.openxmlformats.org/officeDocument/2006/relationships/slide" Target="slide15.xml"/><Relationship Id="rId10" Type="http://schemas.openxmlformats.org/officeDocument/2006/relationships/slide" Target="slide4.xml"/><Relationship Id="rId19" Type="http://schemas.openxmlformats.org/officeDocument/2006/relationships/oleObject" Target="../embeddings/oleObject35.bin"/><Relationship Id="rId4" Type="http://schemas.openxmlformats.org/officeDocument/2006/relationships/image" Target="../media/image60.png"/><Relationship Id="rId9" Type="http://schemas.openxmlformats.org/officeDocument/2006/relationships/image" Target="../media/image41.png"/><Relationship Id="rId14" Type="http://schemas.openxmlformats.org/officeDocument/2006/relationships/image" Target="../media/image57.wmf"/><Relationship Id="rId22" Type="http://schemas.openxmlformats.org/officeDocument/2006/relationships/slide" Target="slide10.xml"/><Relationship Id="rId27" Type="http://schemas.openxmlformats.org/officeDocument/2006/relationships/slide" Target="slide16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" Target="slide14.xml"/><Relationship Id="rId13" Type="http://schemas.openxmlformats.org/officeDocument/2006/relationships/oleObject" Target="../embeddings/oleObject37.bin"/><Relationship Id="rId18" Type="http://schemas.openxmlformats.org/officeDocument/2006/relationships/image" Target="../media/image62.wmf"/><Relationship Id="rId26" Type="http://schemas.openxmlformats.org/officeDocument/2006/relationships/slide" Target="slide12.xml"/><Relationship Id="rId3" Type="http://schemas.openxmlformats.org/officeDocument/2006/relationships/image" Target="../media/image28.png"/><Relationship Id="rId21" Type="http://schemas.openxmlformats.org/officeDocument/2006/relationships/slide" Target="slide8.xml"/><Relationship Id="rId7" Type="http://schemas.openxmlformats.org/officeDocument/2006/relationships/image" Target="../media/image39.png"/><Relationship Id="rId12" Type="http://schemas.openxmlformats.org/officeDocument/2006/relationships/image" Target="../media/image31.wmf"/><Relationship Id="rId17" Type="http://schemas.openxmlformats.org/officeDocument/2006/relationships/oleObject" Target="../embeddings/oleObject39.bin"/><Relationship Id="rId25" Type="http://schemas.openxmlformats.org/officeDocument/2006/relationships/slide" Target="slide13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3.wmf"/><Relationship Id="rId20" Type="http://schemas.openxmlformats.org/officeDocument/2006/relationships/image" Target="../media/image35.wmf"/><Relationship Id="rId29" Type="http://schemas.openxmlformats.org/officeDocument/2006/relationships/slide" Target="slide17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38.png"/><Relationship Id="rId11" Type="http://schemas.openxmlformats.org/officeDocument/2006/relationships/oleObject" Target="../embeddings/oleObject36.bin"/><Relationship Id="rId24" Type="http://schemas.openxmlformats.org/officeDocument/2006/relationships/slide" Target="slide11.xml"/><Relationship Id="rId5" Type="http://schemas.openxmlformats.org/officeDocument/2006/relationships/image" Target="../media/image64.png"/><Relationship Id="rId15" Type="http://schemas.openxmlformats.org/officeDocument/2006/relationships/oleObject" Target="../embeddings/oleObject38.bin"/><Relationship Id="rId23" Type="http://schemas.openxmlformats.org/officeDocument/2006/relationships/slide" Target="slide9.xml"/><Relationship Id="rId28" Type="http://schemas.openxmlformats.org/officeDocument/2006/relationships/slide" Target="slide15.xml"/><Relationship Id="rId10" Type="http://schemas.openxmlformats.org/officeDocument/2006/relationships/slide" Target="slide4.xml"/><Relationship Id="rId19" Type="http://schemas.openxmlformats.org/officeDocument/2006/relationships/oleObject" Target="../embeddings/oleObject40.bin"/><Relationship Id="rId4" Type="http://schemas.openxmlformats.org/officeDocument/2006/relationships/image" Target="../media/image63.png"/><Relationship Id="rId9" Type="http://schemas.openxmlformats.org/officeDocument/2006/relationships/image" Target="../media/image41.png"/><Relationship Id="rId14" Type="http://schemas.openxmlformats.org/officeDocument/2006/relationships/image" Target="../media/image61.wmf"/><Relationship Id="rId22" Type="http://schemas.openxmlformats.org/officeDocument/2006/relationships/slide" Target="slide10.xml"/><Relationship Id="rId27" Type="http://schemas.openxmlformats.org/officeDocument/2006/relationships/slide" Target="slide16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slide" Target="slide14.xml"/><Relationship Id="rId13" Type="http://schemas.openxmlformats.org/officeDocument/2006/relationships/oleObject" Target="../embeddings/oleObject42.bin"/><Relationship Id="rId18" Type="http://schemas.openxmlformats.org/officeDocument/2006/relationships/image" Target="../media/image66.wmf"/><Relationship Id="rId26" Type="http://schemas.openxmlformats.org/officeDocument/2006/relationships/slide" Target="slide12.xml"/><Relationship Id="rId3" Type="http://schemas.openxmlformats.org/officeDocument/2006/relationships/image" Target="../media/image29.png"/><Relationship Id="rId21" Type="http://schemas.openxmlformats.org/officeDocument/2006/relationships/slide" Target="slide8.xml"/><Relationship Id="rId7" Type="http://schemas.openxmlformats.org/officeDocument/2006/relationships/image" Target="../media/image64.png"/><Relationship Id="rId12" Type="http://schemas.openxmlformats.org/officeDocument/2006/relationships/image" Target="../media/image31.wmf"/><Relationship Id="rId17" Type="http://schemas.openxmlformats.org/officeDocument/2006/relationships/oleObject" Target="../embeddings/oleObject44.bin"/><Relationship Id="rId25" Type="http://schemas.openxmlformats.org/officeDocument/2006/relationships/slide" Target="slide13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3.wmf"/><Relationship Id="rId20" Type="http://schemas.openxmlformats.org/officeDocument/2006/relationships/image" Target="../media/image35.wmf"/><Relationship Id="rId29" Type="http://schemas.openxmlformats.org/officeDocument/2006/relationships/slide" Target="slide17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39.png"/><Relationship Id="rId11" Type="http://schemas.openxmlformats.org/officeDocument/2006/relationships/oleObject" Target="../embeddings/oleObject41.bin"/><Relationship Id="rId24" Type="http://schemas.openxmlformats.org/officeDocument/2006/relationships/slide" Target="slide11.xml"/><Relationship Id="rId5" Type="http://schemas.openxmlformats.org/officeDocument/2006/relationships/image" Target="../media/image38.png"/><Relationship Id="rId15" Type="http://schemas.openxmlformats.org/officeDocument/2006/relationships/oleObject" Target="../embeddings/oleObject43.bin"/><Relationship Id="rId23" Type="http://schemas.openxmlformats.org/officeDocument/2006/relationships/slide" Target="slide9.xml"/><Relationship Id="rId28" Type="http://schemas.openxmlformats.org/officeDocument/2006/relationships/slide" Target="slide15.xml"/><Relationship Id="rId10" Type="http://schemas.openxmlformats.org/officeDocument/2006/relationships/slide" Target="slide4.xml"/><Relationship Id="rId19" Type="http://schemas.openxmlformats.org/officeDocument/2006/relationships/oleObject" Target="../embeddings/oleObject45.bin"/><Relationship Id="rId4" Type="http://schemas.openxmlformats.org/officeDocument/2006/relationships/image" Target="../media/image67.png"/><Relationship Id="rId9" Type="http://schemas.openxmlformats.org/officeDocument/2006/relationships/image" Target="../media/image41.png"/><Relationship Id="rId14" Type="http://schemas.openxmlformats.org/officeDocument/2006/relationships/image" Target="../media/image65.wmf"/><Relationship Id="rId22" Type="http://schemas.openxmlformats.org/officeDocument/2006/relationships/slide" Target="slide10.xml"/><Relationship Id="rId27" Type="http://schemas.openxmlformats.org/officeDocument/2006/relationships/slide" Target="slide16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slide" Target="slide4.xml"/><Relationship Id="rId13" Type="http://schemas.openxmlformats.org/officeDocument/2006/relationships/image" Target="../media/image57.wmf"/><Relationship Id="rId18" Type="http://schemas.openxmlformats.org/officeDocument/2006/relationships/oleObject" Target="../embeddings/oleObject50.bin"/><Relationship Id="rId26" Type="http://schemas.openxmlformats.org/officeDocument/2006/relationships/slide" Target="slide14.xml"/><Relationship Id="rId3" Type="http://schemas.openxmlformats.org/officeDocument/2006/relationships/image" Target="../media/image30.png"/><Relationship Id="rId21" Type="http://schemas.openxmlformats.org/officeDocument/2006/relationships/slide" Target="slide10.xml"/><Relationship Id="rId7" Type="http://schemas.openxmlformats.org/officeDocument/2006/relationships/image" Target="../media/image64.png"/><Relationship Id="rId12" Type="http://schemas.openxmlformats.org/officeDocument/2006/relationships/oleObject" Target="../embeddings/oleObject47.bin"/><Relationship Id="rId17" Type="http://schemas.openxmlformats.org/officeDocument/2006/relationships/image" Target="../media/image58.wmf"/><Relationship Id="rId25" Type="http://schemas.openxmlformats.org/officeDocument/2006/relationships/slide" Target="slide12.xml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49.bin"/><Relationship Id="rId20" Type="http://schemas.openxmlformats.org/officeDocument/2006/relationships/slide" Target="slide8.xml"/><Relationship Id="rId29" Type="http://schemas.openxmlformats.org/officeDocument/2006/relationships/slide" Target="slide17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39.png"/><Relationship Id="rId11" Type="http://schemas.openxmlformats.org/officeDocument/2006/relationships/image" Target="../media/image31.wmf"/><Relationship Id="rId24" Type="http://schemas.openxmlformats.org/officeDocument/2006/relationships/slide" Target="slide13.xml"/><Relationship Id="rId5" Type="http://schemas.openxmlformats.org/officeDocument/2006/relationships/image" Target="../media/image38.png"/><Relationship Id="rId15" Type="http://schemas.openxmlformats.org/officeDocument/2006/relationships/image" Target="../media/image33.wmf"/><Relationship Id="rId23" Type="http://schemas.openxmlformats.org/officeDocument/2006/relationships/slide" Target="slide11.xml"/><Relationship Id="rId28" Type="http://schemas.openxmlformats.org/officeDocument/2006/relationships/slide" Target="slide15.xml"/><Relationship Id="rId10" Type="http://schemas.openxmlformats.org/officeDocument/2006/relationships/oleObject" Target="../embeddings/oleObject46.bin"/><Relationship Id="rId19" Type="http://schemas.openxmlformats.org/officeDocument/2006/relationships/image" Target="../media/image35.wmf"/><Relationship Id="rId4" Type="http://schemas.openxmlformats.org/officeDocument/2006/relationships/image" Target="../media/image68.png"/><Relationship Id="rId9" Type="http://schemas.openxmlformats.org/officeDocument/2006/relationships/image" Target="../media/image41.png"/><Relationship Id="rId14" Type="http://schemas.openxmlformats.org/officeDocument/2006/relationships/oleObject" Target="../embeddings/oleObject48.bin"/><Relationship Id="rId22" Type="http://schemas.openxmlformats.org/officeDocument/2006/relationships/slide" Target="slide9.xml"/><Relationship Id="rId27" Type="http://schemas.openxmlformats.org/officeDocument/2006/relationships/slide" Target="slide16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slide" Target="slide11.xml"/><Relationship Id="rId13" Type="http://schemas.openxmlformats.org/officeDocument/2006/relationships/slide" Target="slide15.xml"/><Relationship Id="rId3" Type="http://schemas.openxmlformats.org/officeDocument/2006/relationships/image" Target="../media/image38.png"/><Relationship Id="rId7" Type="http://schemas.openxmlformats.org/officeDocument/2006/relationships/slide" Target="slide9.xml"/><Relationship Id="rId12" Type="http://schemas.openxmlformats.org/officeDocument/2006/relationships/slide" Target="slide16.xml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11" Type="http://schemas.openxmlformats.org/officeDocument/2006/relationships/slide" Target="slide14.xml"/><Relationship Id="rId5" Type="http://schemas.openxmlformats.org/officeDocument/2006/relationships/slide" Target="slide8.xml"/><Relationship Id="rId10" Type="http://schemas.openxmlformats.org/officeDocument/2006/relationships/slide" Target="slide12.xml"/><Relationship Id="rId4" Type="http://schemas.openxmlformats.org/officeDocument/2006/relationships/image" Target="../media/image39.png"/><Relationship Id="rId9" Type="http://schemas.openxmlformats.org/officeDocument/2006/relationships/slide" Target="slide13.xml"/><Relationship Id="rId14" Type="http://schemas.openxmlformats.org/officeDocument/2006/relationships/slide" Target="slide1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chart" Target="../charts/chart4.xml"/><Relationship Id="rId13" Type="http://schemas.openxmlformats.org/officeDocument/2006/relationships/slide" Target="slide11.xml"/><Relationship Id="rId18" Type="http://schemas.openxmlformats.org/officeDocument/2006/relationships/slide" Target="slide8.xml"/><Relationship Id="rId3" Type="http://schemas.openxmlformats.org/officeDocument/2006/relationships/image" Target="../media/image38.png"/><Relationship Id="rId21" Type="http://schemas.openxmlformats.org/officeDocument/2006/relationships/chart" Target="../charts/chart11.xml"/><Relationship Id="rId7" Type="http://schemas.openxmlformats.org/officeDocument/2006/relationships/chart" Target="../charts/chart3.xml"/><Relationship Id="rId12" Type="http://schemas.openxmlformats.org/officeDocument/2006/relationships/chart" Target="../charts/chart8.xml"/><Relationship Id="rId17" Type="http://schemas.openxmlformats.org/officeDocument/2006/relationships/slide" Target="slide9.xml"/><Relationship Id="rId2" Type="http://schemas.openxmlformats.org/officeDocument/2006/relationships/notesSlide" Target="../notesSlides/notesSlide1.xml"/><Relationship Id="rId16" Type="http://schemas.openxmlformats.org/officeDocument/2006/relationships/slide" Target="slide10.xml"/><Relationship Id="rId20" Type="http://schemas.openxmlformats.org/officeDocument/2006/relationships/chart" Target="../charts/chart10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2.xml"/><Relationship Id="rId11" Type="http://schemas.openxmlformats.org/officeDocument/2006/relationships/chart" Target="../charts/chart7.xml"/><Relationship Id="rId5" Type="http://schemas.openxmlformats.org/officeDocument/2006/relationships/chart" Target="../charts/chart1.xml"/><Relationship Id="rId15" Type="http://schemas.openxmlformats.org/officeDocument/2006/relationships/slide" Target="slide12.xml"/><Relationship Id="rId10" Type="http://schemas.openxmlformats.org/officeDocument/2006/relationships/chart" Target="../charts/chart6.xml"/><Relationship Id="rId19" Type="http://schemas.openxmlformats.org/officeDocument/2006/relationships/chart" Target="../charts/chart9.xml"/><Relationship Id="rId4" Type="http://schemas.openxmlformats.org/officeDocument/2006/relationships/image" Target="../media/image39.png"/><Relationship Id="rId9" Type="http://schemas.openxmlformats.org/officeDocument/2006/relationships/chart" Target="../charts/chart5.xml"/><Relationship Id="rId14" Type="http://schemas.openxmlformats.org/officeDocument/2006/relationships/slide" Target="slide13.xml"/><Relationship Id="rId22" Type="http://schemas.openxmlformats.org/officeDocument/2006/relationships/chart" Target="../charts/chart1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chart" Target="../charts/chart16.xml"/><Relationship Id="rId13" Type="http://schemas.openxmlformats.org/officeDocument/2006/relationships/slide" Target="slide10.xml"/><Relationship Id="rId18" Type="http://schemas.openxmlformats.org/officeDocument/2006/relationships/chart" Target="../charts/chart23.xml"/><Relationship Id="rId3" Type="http://schemas.openxmlformats.org/officeDocument/2006/relationships/image" Target="../media/image38.png"/><Relationship Id="rId7" Type="http://schemas.openxmlformats.org/officeDocument/2006/relationships/chart" Target="../charts/chart15.xml"/><Relationship Id="rId12" Type="http://schemas.openxmlformats.org/officeDocument/2006/relationships/chart" Target="../charts/chart20.xml"/><Relationship Id="rId17" Type="http://schemas.openxmlformats.org/officeDocument/2006/relationships/chart" Target="../charts/chart22.xml"/><Relationship Id="rId2" Type="http://schemas.openxmlformats.org/officeDocument/2006/relationships/notesSlide" Target="../notesSlides/notesSlide2.xml"/><Relationship Id="rId16" Type="http://schemas.openxmlformats.org/officeDocument/2006/relationships/chart" Target="../charts/chart21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14.xml"/><Relationship Id="rId11" Type="http://schemas.openxmlformats.org/officeDocument/2006/relationships/chart" Target="../charts/chart19.xml"/><Relationship Id="rId5" Type="http://schemas.openxmlformats.org/officeDocument/2006/relationships/chart" Target="../charts/chart13.xml"/><Relationship Id="rId15" Type="http://schemas.openxmlformats.org/officeDocument/2006/relationships/slide" Target="slide8.xml"/><Relationship Id="rId10" Type="http://schemas.openxmlformats.org/officeDocument/2006/relationships/chart" Target="../charts/chart18.xml"/><Relationship Id="rId19" Type="http://schemas.openxmlformats.org/officeDocument/2006/relationships/chart" Target="../charts/chart24.xml"/><Relationship Id="rId4" Type="http://schemas.openxmlformats.org/officeDocument/2006/relationships/image" Target="../media/image39.png"/><Relationship Id="rId9" Type="http://schemas.openxmlformats.org/officeDocument/2006/relationships/chart" Target="../charts/chart17.xml"/><Relationship Id="rId14" Type="http://schemas.openxmlformats.org/officeDocument/2006/relationships/slide" Target="slide9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w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12" Type="http://schemas.openxmlformats.org/officeDocument/2006/relationships/image" Target="../media/image21.w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8.wmf"/><Relationship Id="rId11" Type="http://schemas.openxmlformats.org/officeDocument/2006/relationships/oleObject" Target="../embeddings/oleObject5.bin"/><Relationship Id="rId5" Type="http://schemas.openxmlformats.org/officeDocument/2006/relationships/oleObject" Target="../embeddings/oleObject2.bin"/><Relationship Id="rId10" Type="http://schemas.openxmlformats.org/officeDocument/2006/relationships/image" Target="../media/image20.wmf"/><Relationship Id="rId4" Type="http://schemas.openxmlformats.org/officeDocument/2006/relationships/image" Target="../media/image17.wmf"/><Relationship Id="rId9" Type="http://schemas.openxmlformats.org/officeDocument/2006/relationships/oleObject" Target="../embeddings/oleObject4.bin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wmf"/><Relationship Id="rId13" Type="http://schemas.openxmlformats.org/officeDocument/2006/relationships/oleObject" Target="../embeddings/oleObject55.bin"/><Relationship Id="rId18" Type="http://schemas.openxmlformats.org/officeDocument/2006/relationships/oleObject" Target="../embeddings/oleObject58.bin"/><Relationship Id="rId3" Type="http://schemas.openxmlformats.org/officeDocument/2006/relationships/notesSlide" Target="../notesSlides/notesSlide3.xml"/><Relationship Id="rId21" Type="http://schemas.openxmlformats.org/officeDocument/2006/relationships/oleObject" Target="../embeddings/oleObject60.bin"/><Relationship Id="rId7" Type="http://schemas.openxmlformats.org/officeDocument/2006/relationships/oleObject" Target="../embeddings/oleObject52.bin"/><Relationship Id="rId12" Type="http://schemas.openxmlformats.org/officeDocument/2006/relationships/image" Target="../media/image62.wmf"/><Relationship Id="rId17" Type="http://schemas.openxmlformats.org/officeDocument/2006/relationships/image" Target="../media/image32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57.bin"/><Relationship Id="rId20" Type="http://schemas.openxmlformats.org/officeDocument/2006/relationships/image" Target="../media/image34.wmf"/><Relationship Id="rId1" Type="http://schemas.openxmlformats.org/officeDocument/2006/relationships/vmlDrawing" Target="../drawings/vmlDrawing11.vml"/><Relationship Id="rId6" Type="http://schemas.openxmlformats.org/officeDocument/2006/relationships/image" Target="../media/image31.wmf"/><Relationship Id="rId11" Type="http://schemas.openxmlformats.org/officeDocument/2006/relationships/oleObject" Target="../embeddings/oleObject54.bin"/><Relationship Id="rId5" Type="http://schemas.openxmlformats.org/officeDocument/2006/relationships/oleObject" Target="../embeddings/oleObject51.bin"/><Relationship Id="rId15" Type="http://schemas.openxmlformats.org/officeDocument/2006/relationships/oleObject" Target="../embeddings/oleObject56.bin"/><Relationship Id="rId10" Type="http://schemas.openxmlformats.org/officeDocument/2006/relationships/image" Target="../media/image33.wmf"/><Relationship Id="rId19" Type="http://schemas.openxmlformats.org/officeDocument/2006/relationships/oleObject" Target="../embeddings/oleObject59.bin"/><Relationship Id="rId4" Type="http://schemas.openxmlformats.org/officeDocument/2006/relationships/chart" Target="../charts/chart25.xml"/><Relationship Id="rId9" Type="http://schemas.openxmlformats.org/officeDocument/2006/relationships/oleObject" Target="../embeddings/oleObject53.bin"/><Relationship Id="rId14" Type="http://schemas.openxmlformats.org/officeDocument/2006/relationships/image" Target="../media/image35.wmf"/><Relationship Id="rId22" Type="http://schemas.openxmlformats.org/officeDocument/2006/relationships/chart" Target="../charts/chart2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" Target="slide14.xml"/><Relationship Id="rId13" Type="http://schemas.openxmlformats.org/officeDocument/2006/relationships/oleObject" Target="../embeddings/oleObject7.bin"/><Relationship Id="rId18" Type="http://schemas.openxmlformats.org/officeDocument/2006/relationships/image" Target="../media/image34.wmf"/><Relationship Id="rId26" Type="http://schemas.openxmlformats.org/officeDocument/2006/relationships/slide" Target="slide12.xml"/><Relationship Id="rId3" Type="http://schemas.openxmlformats.org/officeDocument/2006/relationships/image" Target="../media/image36.png"/><Relationship Id="rId21" Type="http://schemas.openxmlformats.org/officeDocument/2006/relationships/slide" Target="slide8.xml"/><Relationship Id="rId7" Type="http://schemas.openxmlformats.org/officeDocument/2006/relationships/image" Target="../media/image40.png"/><Relationship Id="rId12" Type="http://schemas.openxmlformats.org/officeDocument/2006/relationships/image" Target="../media/image31.wmf"/><Relationship Id="rId17" Type="http://schemas.openxmlformats.org/officeDocument/2006/relationships/oleObject" Target="../embeddings/oleObject9.bin"/><Relationship Id="rId25" Type="http://schemas.openxmlformats.org/officeDocument/2006/relationships/slide" Target="slide13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3.wmf"/><Relationship Id="rId20" Type="http://schemas.openxmlformats.org/officeDocument/2006/relationships/image" Target="../media/image35.wmf"/><Relationship Id="rId29" Type="http://schemas.openxmlformats.org/officeDocument/2006/relationships/slide" Target="slide17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39.png"/><Relationship Id="rId11" Type="http://schemas.openxmlformats.org/officeDocument/2006/relationships/oleObject" Target="../embeddings/oleObject6.bin"/><Relationship Id="rId24" Type="http://schemas.openxmlformats.org/officeDocument/2006/relationships/slide" Target="slide11.xml"/><Relationship Id="rId5" Type="http://schemas.openxmlformats.org/officeDocument/2006/relationships/image" Target="../media/image38.png"/><Relationship Id="rId15" Type="http://schemas.openxmlformats.org/officeDocument/2006/relationships/oleObject" Target="../embeddings/oleObject8.bin"/><Relationship Id="rId23" Type="http://schemas.openxmlformats.org/officeDocument/2006/relationships/slide" Target="slide9.xml"/><Relationship Id="rId28" Type="http://schemas.openxmlformats.org/officeDocument/2006/relationships/slide" Target="slide15.xml"/><Relationship Id="rId10" Type="http://schemas.openxmlformats.org/officeDocument/2006/relationships/slide" Target="slide4.xml"/><Relationship Id="rId19" Type="http://schemas.openxmlformats.org/officeDocument/2006/relationships/oleObject" Target="../embeddings/oleObject10.bin"/><Relationship Id="rId4" Type="http://schemas.openxmlformats.org/officeDocument/2006/relationships/image" Target="../media/image37.png"/><Relationship Id="rId9" Type="http://schemas.openxmlformats.org/officeDocument/2006/relationships/image" Target="../media/image41.png"/><Relationship Id="rId14" Type="http://schemas.openxmlformats.org/officeDocument/2006/relationships/image" Target="../media/image32.wmf"/><Relationship Id="rId22" Type="http://schemas.openxmlformats.org/officeDocument/2006/relationships/slide" Target="slide10.xml"/><Relationship Id="rId27" Type="http://schemas.openxmlformats.org/officeDocument/2006/relationships/slide" Target="slide16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oleObject" Target="../embeddings/oleObject12.bin"/><Relationship Id="rId18" Type="http://schemas.openxmlformats.org/officeDocument/2006/relationships/image" Target="../media/image43.wmf"/><Relationship Id="rId26" Type="http://schemas.openxmlformats.org/officeDocument/2006/relationships/slide" Target="slide12.xml"/><Relationship Id="rId3" Type="http://schemas.openxmlformats.org/officeDocument/2006/relationships/image" Target="../media/image36.png"/><Relationship Id="rId21" Type="http://schemas.openxmlformats.org/officeDocument/2006/relationships/slide" Target="slide8.xml"/><Relationship Id="rId7" Type="http://schemas.openxmlformats.org/officeDocument/2006/relationships/slide" Target="slide14.xml"/><Relationship Id="rId12" Type="http://schemas.openxmlformats.org/officeDocument/2006/relationships/image" Target="../media/image31.wmf"/><Relationship Id="rId17" Type="http://schemas.openxmlformats.org/officeDocument/2006/relationships/oleObject" Target="../embeddings/oleObject14.bin"/><Relationship Id="rId25" Type="http://schemas.openxmlformats.org/officeDocument/2006/relationships/slide" Target="slide13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3.wmf"/><Relationship Id="rId20" Type="http://schemas.openxmlformats.org/officeDocument/2006/relationships/image" Target="../media/image35.wmf"/><Relationship Id="rId29" Type="http://schemas.openxmlformats.org/officeDocument/2006/relationships/slide" Target="slide17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39.png"/><Relationship Id="rId11" Type="http://schemas.openxmlformats.org/officeDocument/2006/relationships/oleObject" Target="../embeddings/oleObject11.bin"/><Relationship Id="rId24" Type="http://schemas.openxmlformats.org/officeDocument/2006/relationships/slide" Target="slide11.xml"/><Relationship Id="rId5" Type="http://schemas.openxmlformats.org/officeDocument/2006/relationships/image" Target="../media/image38.png"/><Relationship Id="rId15" Type="http://schemas.openxmlformats.org/officeDocument/2006/relationships/oleObject" Target="../embeddings/oleObject13.bin"/><Relationship Id="rId23" Type="http://schemas.openxmlformats.org/officeDocument/2006/relationships/slide" Target="slide9.xml"/><Relationship Id="rId28" Type="http://schemas.openxmlformats.org/officeDocument/2006/relationships/slide" Target="slide15.xml"/><Relationship Id="rId10" Type="http://schemas.openxmlformats.org/officeDocument/2006/relationships/image" Target="../media/image45.png"/><Relationship Id="rId19" Type="http://schemas.openxmlformats.org/officeDocument/2006/relationships/oleObject" Target="../embeddings/oleObject15.bin"/><Relationship Id="rId4" Type="http://schemas.openxmlformats.org/officeDocument/2006/relationships/image" Target="../media/image44.png"/><Relationship Id="rId9" Type="http://schemas.openxmlformats.org/officeDocument/2006/relationships/slide" Target="slide4.xml"/><Relationship Id="rId14" Type="http://schemas.openxmlformats.org/officeDocument/2006/relationships/image" Target="../media/image42.wmf"/><Relationship Id="rId22" Type="http://schemas.openxmlformats.org/officeDocument/2006/relationships/slide" Target="slide10.xml"/><Relationship Id="rId27" Type="http://schemas.openxmlformats.org/officeDocument/2006/relationships/slide" Target="slide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723151" y="161511"/>
            <a:ext cx="1054532" cy="113122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0441" y="1562102"/>
            <a:ext cx="3621390" cy="337184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461062" y="639180"/>
            <a:ext cx="16666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WinBugs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706965" y="155922"/>
            <a:ext cx="1016186" cy="112164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653529" y="169713"/>
            <a:ext cx="1035360" cy="113122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626089" y="184387"/>
            <a:ext cx="997014" cy="112164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609260" y="178752"/>
            <a:ext cx="968253" cy="1140812"/>
          </a:xfrm>
          <a:prstGeom prst="rect">
            <a:avLst/>
          </a:prstGeom>
        </p:spPr>
      </p:pic>
      <p:cxnSp>
        <p:nvCxnSpPr>
          <p:cNvPr id="19" name="Straight Arrow Connector 18"/>
          <p:cNvCxnSpPr>
            <a:endCxn id="17" idx="2"/>
          </p:cNvCxnSpPr>
          <p:nvPr/>
        </p:nvCxnSpPr>
        <p:spPr>
          <a:xfrm flipH="1" flipV="1">
            <a:off x="5093387" y="1319564"/>
            <a:ext cx="1466358" cy="11283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endCxn id="16" idx="2"/>
          </p:cNvCxnSpPr>
          <p:nvPr/>
        </p:nvCxnSpPr>
        <p:spPr>
          <a:xfrm flipH="1" flipV="1">
            <a:off x="6124596" y="1306027"/>
            <a:ext cx="609840" cy="11418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endCxn id="15" idx="2"/>
          </p:cNvCxnSpPr>
          <p:nvPr/>
        </p:nvCxnSpPr>
        <p:spPr>
          <a:xfrm flipV="1">
            <a:off x="6923748" y="1300939"/>
            <a:ext cx="247461" cy="10753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endCxn id="4" idx="2"/>
          </p:cNvCxnSpPr>
          <p:nvPr/>
        </p:nvCxnSpPr>
        <p:spPr>
          <a:xfrm flipV="1">
            <a:off x="7121610" y="1277562"/>
            <a:ext cx="1093448" cy="10387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endCxn id="3" idx="2"/>
          </p:cNvCxnSpPr>
          <p:nvPr/>
        </p:nvCxnSpPr>
        <p:spPr>
          <a:xfrm flipV="1">
            <a:off x="7280477" y="1292736"/>
            <a:ext cx="1969940" cy="9869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3" name="Picture 32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64524" y="5425207"/>
            <a:ext cx="1004572" cy="1150868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62170" y="5416005"/>
            <a:ext cx="1033832" cy="1160623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461062" y="5406545"/>
            <a:ext cx="1072844" cy="1150868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533568" y="5406545"/>
            <a:ext cx="1033832" cy="1141116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609260" y="5411130"/>
            <a:ext cx="1072844" cy="1170375"/>
          </a:xfrm>
          <a:prstGeom prst="rect">
            <a:avLst/>
          </a:prstGeom>
        </p:spPr>
      </p:pic>
      <p:cxnSp>
        <p:nvCxnSpPr>
          <p:cNvPr id="39" name="Straight Arrow Connector 38"/>
          <p:cNvCxnSpPr>
            <a:endCxn id="33" idx="0"/>
          </p:cNvCxnSpPr>
          <p:nvPr/>
        </p:nvCxnSpPr>
        <p:spPr>
          <a:xfrm flipH="1">
            <a:off x="866810" y="4203219"/>
            <a:ext cx="3584540" cy="12219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endCxn id="34" idx="0"/>
          </p:cNvCxnSpPr>
          <p:nvPr/>
        </p:nvCxnSpPr>
        <p:spPr>
          <a:xfrm flipH="1">
            <a:off x="1879086" y="4287774"/>
            <a:ext cx="2770382" cy="11282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endCxn id="35" idx="0"/>
          </p:cNvCxnSpPr>
          <p:nvPr/>
        </p:nvCxnSpPr>
        <p:spPr>
          <a:xfrm flipH="1">
            <a:off x="2997484" y="4304412"/>
            <a:ext cx="1807294" cy="11021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endCxn id="37" idx="0"/>
          </p:cNvCxnSpPr>
          <p:nvPr/>
        </p:nvCxnSpPr>
        <p:spPr>
          <a:xfrm flipH="1">
            <a:off x="5145682" y="4399888"/>
            <a:ext cx="73498" cy="10112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endCxn id="36" idx="0"/>
          </p:cNvCxnSpPr>
          <p:nvPr/>
        </p:nvCxnSpPr>
        <p:spPr>
          <a:xfrm flipH="1">
            <a:off x="4050484" y="4304412"/>
            <a:ext cx="946292" cy="11021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4" name="Picture 53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734436" y="5426005"/>
            <a:ext cx="918007" cy="1072523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775416" y="5426005"/>
            <a:ext cx="954364" cy="1072523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8823203" y="5416917"/>
            <a:ext cx="963453" cy="1081612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9900231" y="5425207"/>
            <a:ext cx="972542" cy="1063434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0959810" y="5416917"/>
            <a:ext cx="990720" cy="1081612"/>
          </a:xfrm>
          <a:prstGeom prst="rect">
            <a:avLst/>
          </a:prstGeom>
        </p:spPr>
      </p:pic>
      <p:cxnSp>
        <p:nvCxnSpPr>
          <p:cNvPr id="60" name="Straight Arrow Connector 59"/>
          <p:cNvCxnSpPr>
            <a:endCxn id="54" idx="0"/>
          </p:cNvCxnSpPr>
          <p:nvPr/>
        </p:nvCxnSpPr>
        <p:spPr>
          <a:xfrm>
            <a:off x="6560354" y="3410103"/>
            <a:ext cx="633086" cy="20159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>
            <a:endCxn id="55" idx="0"/>
          </p:cNvCxnSpPr>
          <p:nvPr/>
        </p:nvCxnSpPr>
        <p:spPr>
          <a:xfrm>
            <a:off x="6734436" y="3474720"/>
            <a:ext cx="1518162" cy="19512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>
            <a:endCxn id="56" idx="0"/>
          </p:cNvCxnSpPr>
          <p:nvPr/>
        </p:nvCxnSpPr>
        <p:spPr>
          <a:xfrm>
            <a:off x="6923748" y="3410103"/>
            <a:ext cx="2381182" cy="20068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endCxn id="57" idx="0"/>
          </p:cNvCxnSpPr>
          <p:nvPr/>
        </p:nvCxnSpPr>
        <p:spPr>
          <a:xfrm>
            <a:off x="7087011" y="3425277"/>
            <a:ext cx="3299491" cy="19999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endCxn id="58" idx="0"/>
          </p:cNvCxnSpPr>
          <p:nvPr/>
        </p:nvCxnSpPr>
        <p:spPr>
          <a:xfrm>
            <a:off x="7280477" y="3401015"/>
            <a:ext cx="4174693" cy="20159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4" name="Rectangle 93"/>
          <p:cNvSpPr/>
          <p:nvPr/>
        </p:nvSpPr>
        <p:spPr>
          <a:xfrm>
            <a:off x="8093381" y="2178378"/>
            <a:ext cx="3941848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Point estimates are the descriptors </a:t>
            </a:r>
          </a:p>
          <a:p>
            <a:r>
              <a:rPr lang="en-US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of a posterior distribution. We used </a:t>
            </a:r>
          </a:p>
          <a:p>
            <a:r>
              <a:rPr lang="en-US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means,  but could have used</a:t>
            </a:r>
          </a:p>
          <a:p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</a:t>
            </a:r>
            <a:r>
              <a:rPr lang="en-US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edians or MLEs</a:t>
            </a:r>
            <a:endParaRPr lang="en-US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3" name="Rounded Rectangle 52">
            <a:hlinkClick r:id="rId18" action="ppaction://hlinksldjump"/>
          </p:cNvPr>
          <p:cNvSpPr/>
          <p:nvPr/>
        </p:nvSpPr>
        <p:spPr>
          <a:xfrm>
            <a:off x="4312146" y="1651114"/>
            <a:ext cx="1014984" cy="237744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500" dirty="0" smtClean="0"/>
              <a:t>Hybrid</a:t>
            </a:r>
            <a:endParaRPr lang="en-US" sz="1500" dirty="0"/>
          </a:p>
        </p:txBody>
      </p:sp>
      <p:grpSp>
        <p:nvGrpSpPr>
          <p:cNvPr id="59" name="Group 58"/>
          <p:cNvGrpSpPr/>
          <p:nvPr/>
        </p:nvGrpSpPr>
        <p:grpSpPr>
          <a:xfrm>
            <a:off x="7047478" y="6421338"/>
            <a:ext cx="4737007" cy="382260"/>
            <a:chOff x="-2448342" y="5722348"/>
            <a:chExt cx="4737007" cy="382260"/>
          </a:xfrm>
        </p:grpSpPr>
        <p:sp>
          <p:nvSpPr>
            <p:cNvPr id="61" name="Rectangle 60"/>
            <p:cNvSpPr/>
            <p:nvPr/>
          </p:nvSpPr>
          <p:spPr>
            <a:xfrm>
              <a:off x="1844312" y="5722348"/>
              <a:ext cx="444353" cy="338554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‘</a:t>
              </a:r>
              <a:r>
                <a:rPr lang="en-US" sz="16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80</a:t>
              </a:r>
            </a:p>
          </p:txBody>
        </p:sp>
        <p:sp>
          <p:nvSpPr>
            <p:cNvPr id="63" name="Rectangle 62"/>
            <p:cNvSpPr/>
            <p:nvPr/>
          </p:nvSpPr>
          <p:spPr>
            <a:xfrm>
              <a:off x="701913" y="5734635"/>
              <a:ext cx="444353" cy="338554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‘</a:t>
              </a:r>
              <a:r>
                <a:rPr lang="en-US" sz="16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81</a:t>
              </a:r>
            </a:p>
          </p:txBody>
        </p:sp>
        <p:sp>
          <p:nvSpPr>
            <p:cNvPr id="65" name="Rectangle 64"/>
            <p:cNvSpPr/>
            <p:nvPr/>
          </p:nvSpPr>
          <p:spPr>
            <a:xfrm>
              <a:off x="-387096" y="5766054"/>
              <a:ext cx="490840" cy="338554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‘</a:t>
              </a:r>
              <a:r>
                <a:rPr lang="en-US" sz="16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82</a:t>
              </a:r>
            </a:p>
          </p:txBody>
        </p:sp>
        <p:sp>
          <p:nvSpPr>
            <p:cNvPr id="67" name="Rectangle 66"/>
            <p:cNvSpPr/>
            <p:nvPr/>
          </p:nvSpPr>
          <p:spPr>
            <a:xfrm>
              <a:off x="-1381481" y="5734635"/>
              <a:ext cx="444353" cy="338554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‘</a:t>
              </a:r>
              <a:r>
                <a:rPr lang="en-US" sz="16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83</a:t>
              </a:r>
            </a:p>
          </p:txBody>
        </p:sp>
        <p:sp>
          <p:nvSpPr>
            <p:cNvPr id="69" name="Rectangle 68"/>
            <p:cNvSpPr/>
            <p:nvPr/>
          </p:nvSpPr>
          <p:spPr>
            <a:xfrm>
              <a:off x="-2448342" y="5735249"/>
              <a:ext cx="444353" cy="338554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‘84</a:t>
              </a:r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709662" y="6468906"/>
            <a:ext cx="4737007" cy="382260"/>
            <a:chOff x="-2448342" y="5722348"/>
            <a:chExt cx="4737007" cy="382260"/>
          </a:xfrm>
        </p:grpSpPr>
        <p:sp>
          <p:nvSpPr>
            <p:cNvPr id="71" name="Rectangle 70"/>
            <p:cNvSpPr/>
            <p:nvPr/>
          </p:nvSpPr>
          <p:spPr>
            <a:xfrm>
              <a:off x="1844312" y="5722348"/>
              <a:ext cx="444353" cy="338554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‘</a:t>
              </a:r>
              <a:r>
                <a:rPr lang="en-US" sz="16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80</a:t>
              </a:r>
            </a:p>
          </p:txBody>
        </p:sp>
        <p:sp>
          <p:nvSpPr>
            <p:cNvPr id="72" name="Rectangle 71"/>
            <p:cNvSpPr/>
            <p:nvPr/>
          </p:nvSpPr>
          <p:spPr>
            <a:xfrm>
              <a:off x="701913" y="5734635"/>
              <a:ext cx="444353" cy="338554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‘</a:t>
              </a:r>
              <a:r>
                <a:rPr lang="en-US" sz="16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81</a:t>
              </a:r>
            </a:p>
          </p:txBody>
        </p:sp>
        <p:sp>
          <p:nvSpPr>
            <p:cNvPr id="73" name="Rectangle 72"/>
            <p:cNvSpPr/>
            <p:nvPr/>
          </p:nvSpPr>
          <p:spPr>
            <a:xfrm>
              <a:off x="-387096" y="5766054"/>
              <a:ext cx="490840" cy="338554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‘</a:t>
              </a:r>
              <a:r>
                <a:rPr lang="en-US" sz="16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82</a:t>
              </a:r>
            </a:p>
          </p:txBody>
        </p:sp>
        <p:sp>
          <p:nvSpPr>
            <p:cNvPr id="74" name="Rectangle 73"/>
            <p:cNvSpPr/>
            <p:nvPr/>
          </p:nvSpPr>
          <p:spPr>
            <a:xfrm>
              <a:off x="-1381481" y="5734635"/>
              <a:ext cx="444353" cy="338554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‘</a:t>
              </a:r>
              <a:r>
                <a:rPr lang="en-US" sz="16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83</a:t>
              </a: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-2448342" y="5735249"/>
              <a:ext cx="444353" cy="338554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‘84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19602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Picture 25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0348" y="7653"/>
            <a:ext cx="2658086" cy="6672586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31" y="3290554"/>
            <a:ext cx="8358492" cy="3467766"/>
          </a:xfrm>
          <a:prstGeom prst="rect">
            <a:avLst/>
          </a:prstGeom>
        </p:spPr>
      </p:pic>
      <p:pic>
        <p:nvPicPr>
          <p:cNvPr id="256" name="Picture 25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5985" y="-116215"/>
            <a:ext cx="3835761" cy="3571448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5314" y="5106777"/>
            <a:ext cx="1033342" cy="1405189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0327" y="3455234"/>
            <a:ext cx="943316" cy="1405189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9049" y="1679848"/>
            <a:ext cx="1033342" cy="1405189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9049" y="133800"/>
            <a:ext cx="943316" cy="1405189"/>
          </a:xfrm>
          <a:prstGeom prst="rect">
            <a:avLst/>
          </a:prstGeom>
        </p:spPr>
      </p:pic>
      <p:grpSp>
        <p:nvGrpSpPr>
          <p:cNvPr id="58" name="Group 57"/>
          <p:cNvGrpSpPr/>
          <p:nvPr/>
        </p:nvGrpSpPr>
        <p:grpSpPr>
          <a:xfrm>
            <a:off x="8367006" y="3084323"/>
            <a:ext cx="3258844" cy="369332"/>
            <a:chOff x="8367006" y="3084323"/>
            <a:chExt cx="3258844" cy="369332"/>
          </a:xfrm>
        </p:grpSpPr>
        <p:sp>
          <p:nvSpPr>
            <p:cNvPr id="59" name="Rectangle 58"/>
            <p:cNvSpPr/>
            <p:nvPr/>
          </p:nvSpPr>
          <p:spPr>
            <a:xfrm>
              <a:off x="8367006" y="3084323"/>
              <a:ext cx="972317" cy="3693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dirty="0" smtClean="0">
                  <a:ln w="0"/>
                  <a:solidFill>
                    <a:srgbClr val="FF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Forecast</a:t>
              </a:r>
              <a:endParaRPr lang="en-US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grpSp>
          <p:nvGrpSpPr>
            <p:cNvPr id="60" name="Group 59"/>
            <p:cNvGrpSpPr/>
            <p:nvPr/>
          </p:nvGrpSpPr>
          <p:grpSpPr>
            <a:xfrm>
              <a:off x="9514754" y="3099712"/>
              <a:ext cx="2111096" cy="338554"/>
              <a:chOff x="9514754" y="3097277"/>
              <a:chExt cx="2111096" cy="338554"/>
            </a:xfrm>
          </p:grpSpPr>
          <p:sp>
            <p:nvSpPr>
              <p:cNvPr id="61" name="Rectangle 60"/>
              <p:cNvSpPr/>
              <p:nvPr/>
            </p:nvSpPr>
            <p:spPr>
              <a:xfrm>
                <a:off x="9514754" y="3097277"/>
                <a:ext cx="444353" cy="338554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600" dirty="0" smtClean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‘</a:t>
                </a:r>
                <a:r>
                  <a:rPr lang="en-US" sz="1600" b="0" cap="none" spc="0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80</a:t>
                </a:r>
                <a:endParaRPr lang="en-US" sz="16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9919818" y="3097277"/>
                <a:ext cx="444353" cy="338554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600" dirty="0" smtClean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‘</a:t>
                </a:r>
                <a:r>
                  <a:rPr lang="en-US" sz="1600" b="0" cap="none" spc="0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81</a:t>
                </a:r>
                <a:endParaRPr lang="en-US" sz="16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10324882" y="3097277"/>
                <a:ext cx="490840" cy="338554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6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</a:t>
                </a:r>
                <a:r>
                  <a:rPr lang="en-US" sz="1600" dirty="0" smtClean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‘</a:t>
                </a:r>
                <a:r>
                  <a:rPr lang="en-US" sz="1600" b="0" cap="none" spc="0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82</a:t>
                </a:r>
                <a:endParaRPr lang="en-US" sz="16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10776433" y="3097277"/>
                <a:ext cx="444353" cy="338554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600" dirty="0" smtClean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‘</a:t>
                </a:r>
                <a:r>
                  <a:rPr lang="en-US" sz="1600" b="0" cap="none" spc="0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83</a:t>
                </a:r>
                <a:endParaRPr lang="en-US" sz="16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11181497" y="3097277"/>
                <a:ext cx="444353" cy="338554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600" b="0" cap="none" spc="0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‘84</a:t>
                </a:r>
                <a:endParaRPr lang="en-US" sz="16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p:grpSp>
      </p:grpSp>
      <p:pic>
        <p:nvPicPr>
          <p:cNvPr id="74" name="Picture 73">
            <a:hlinkClick r:id="rId8" action="ppaction://hlinksldjump"/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0161" y="3084323"/>
            <a:ext cx="464583" cy="464583"/>
          </a:xfrm>
          <a:prstGeom prst="rect">
            <a:avLst/>
          </a:prstGeom>
        </p:spPr>
      </p:pic>
      <p:pic>
        <p:nvPicPr>
          <p:cNvPr id="76" name="Picture 75">
            <a:hlinkClick r:id="rId10" action="ppaction://hlinksldjump"/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1899" y="-26304"/>
            <a:ext cx="464583" cy="464583"/>
          </a:xfrm>
          <a:prstGeom prst="rect">
            <a:avLst/>
          </a:prstGeom>
        </p:spPr>
      </p:pic>
      <p:grpSp>
        <p:nvGrpSpPr>
          <p:cNvPr id="77" name="Group 76"/>
          <p:cNvGrpSpPr/>
          <p:nvPr/>
        </p:nvGrpSpPr>
        <p:grpSpPr>
          <a:xfrm>
            <a:off x="-53543" y="-11442"/>
            <a:ext cx="8433870" cy="6938969"/>
            <a:chOff x="-53543" y="-11442"/>
            <a:chExt cx="8433870" cy="6938969"/>
          </a:xfrm>
        </p:grpSpPr>
        <p:sp>
          <p:nvSpPr>
            <p:cNvPr id="78" name="Rectangle 77"/>
            <p:cNvSpPr/>
            <p:nvPr/>
          </p:nvSpPr>
          <p:spPr>
            <a:xfrm>
              <a:off x="-53543" y="6665917"/>
              <a:ext cx="370614" cy="261610"/>
            </a:xfrm>
            <a:prstGeom prst="rect">
              <a:avLst/>
            </a:prstGeom>
            <a:noFill/>
          </p:spPr>
          <p:txBody>
            <a:bodyPr wrap="none" lIns="91440" tIns="45720" rIns="91440" bIns="45720" anchor="b">
              <a:spAutoFit/>
            </a:bodyPr>
            <a:lstStyle/>
            <a:p>
              <a:pPr algn="ctr"/>
              <a:r>
                <a:rPr lang="en-US" sz="1100" b="0" cap="none" spc="0" dirty="0" smtClean="0">
                  <a:ln w="0"/>
                  <a:latin typeface="Angsana New" panose="02020603050405020304" pitchFamily="18" charset="-34"/>
                  <a:cs typeface="Angsana New" panose="02020603050405020304" pitchFamily="18" charset="-34"/>
                </a:rPr>
                <a:t>2000</a:t>
              </a:r>
              <a:endParaRPr lang="en-US" sz="1100" b="0" cap="none" spc="0" dirty="0">
                <a:ln w="0"/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  <p:sp>
          <p:nvSpPr>
            <p:cNvPr id="79" name="Rectangle 78"/>
            <p:cNvSpPr/>
            <p:nvPr/>
          </p:nvSpPr>
          <p:spPr>
            <a:xfrm>
              <a:off x="357428" y="6573734"/>
              <a:ext cx="231153" cy="2616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100" b="0" cap="none" spc="0" dirty="0" smtClean="0">
                  <a:ln w="0"/>
                  <a:latin typeface="Angsana New" panose="02020603050405020304" pitchFamily="18" charset="-34"/>
                  <a:cs typeface="Angsana New" panose="02020603050405020304" pitchFamily="18" charset="-34"/>
                </a:rPr>
                <a:t>2</a:t>
              </a:r>
              <a:endParaRPr lang="en-US" sz="1100" b="0" cap="none" spc="0" dirty="0">
                <a:ln w="0"/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  <p:sp>
          <p:nvSpPr>
            <p:cNvPr id="80" name="Rectangle 79"/>
            <p:cNvSpPr/>
            <p:nvPr/>
          </p:nvSpPr>
          <p:spPr>
            <a:xfrm>
              <a:off x="689342" y="6573734"/>
              <a:ext cx="231153" cy="2616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100" b="0" cap="none" spc="0" dirty="0" smtClean="0">
                  <a:ln w="0"/>
                  <a:latin typeface="Angsana New" panose="02020603050405020304" pitchFamily="18" charset="-34"/>
                  <a:cs typeface="Angsana New" panose="02020603050405020304" pitchFamily="18" charset="-34"/>
                </a:rPr>
                <a:t>4</a:t>
              </a:r>
              <a:endParaRPr lang="en-US" sz="1100" b="0" cap="none" spc="0" dirty="0">
                <a:ln w="0"/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  <p:sp>
          <p:nvSpPr>
            <p:cNvPr id="81" name="Rectangle 80"/>
            <p:cNvSpPr/>
            <p:nvPr/>
          </p:nvSpPr>
          <p:spPr>
            <a:xfrm>
              <a:off x="862930" y="6573734"/>
              <a:ext cx="231154" cy="2616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100" dirty="0">
                  <a:ln w="0"/>
                  <a:latin typeface="Angsana New" panose="02020603050405020304" pitchFamily="18" charset="-34"/>
                  <a:cs typeface="Angsana New" panose="02020603050405020304" pitchFamily="18" charset="-34"/>
                </a:rPr>
                <a:t>5</a:t>
              </a:r>
              <a:endParaRPr lang="en-US" sz="1100" b="0" cap="none" spc="0" dirty="0">
                <a:ln w="0"/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  <p:sp>
          <p:nvSpPr>
            <p:cNvPr id="82" name="Rectangle 81"/>
            <p:cNvSpPr/>
            <p:nvPr/>
          </p:nvSpPr>
          <p:spPr>
            <a:xfrm>
              <a:off x="1030967" y="6573734"/>
              <a:ext cx="231154" cy="2616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100" b="0" cap="none" spc="0" dirty="0" smtClean="0">
                  <a:ln w="0"/>
                  <a:latin typeface="Angsana New" panose="02020603050405020304" pitchFamily="18" charset="-34"/>
                  <a:cs typeface="Angsana New" panose="02020603050405020304" pitchFamily="18" charset="-34"/>
                </a:rPr>
                <a:t>6</a:t>
              </a:r>
              <a:endParaRPr lang="en-US" sz="1100" b="0" cap="none" spc="0" dirty="0">
                <a:ln w="0"/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  <p:sp>
          <p:nvSpPr>
            <p:cNvPr id="83" name="Rectangle 82"/>
            <p:cNvSpPr/>
            <p:nvPr/>
          </p:nvSpPr>
          <p:spPr>
            <a:xfrm>
              <a:off x="1195031" y="6573734"/>
              <a:ext cx="231154" cy="2616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100" b="0" cap="none" spc="0" dirty="0" smtClean="0">
                  <a:ln w="0"/>
                  <a:latin typeface="Angsana New" panose="02020603050405020304" pitchFamily="18" charset="-34"/>
                  <a:cs typeface="Angsana New" panose="02020603050405020304" pitchFamily="18" charset="-34"/>
                </a:rPr>
                <a:t>7</a:t>
              </a:r>
              <a:endParaRPr lang="en-US" sz="1100" b="0" cap="none" spc="0" dirty="0">
                <a:ln w="0"/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  <p:sp>
          <p:nvSpPr>
            <p:cNvPr id="84" name="Rectangle 83"/>
            <p:cNvSpPr/>
            <p:nvPr/>
          </p:nvSpPr>
          <p:spPr>
            <a:xfrm>
              <a:off x="1371632" y="6573734"/>
              <a:ext cx="231154" cy="2616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100" b="0" cap="none" spc="0" dirty="0" smtClean="0">
                  <a:ln w="0"/>
                  <a:latin typeface="Angsana New" panose="02020603050405020304" pitchFamily="18" charset="-34"/>
                  <a:cs typeface="Angsana New" panose="02020603050405020304" pitchFamily="18" charset="-34"/>
                </a:rPr>
                <a:t>8</a:t>
              </a:r>
              <a:endParaRPr lang="en-US" sz="1100" b="0" cap="none" spc="0" dirty="0">
                <a:ln w="0"/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  <p:sp>
          <p:nvSpPr>
            <p:cNvPr id="85" name="Rectangle 84"/>
            <p:cNvSpPr/>
            <p:nvPr/>
          </p:nvSpPr>
          <p:spPr>
            <a:xfrm>
              <a:off x="527182" y="6573734"/>
              <a:ext cx="231154" cy="2616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100" b="0" cap="none" spc="0" dirty="0" smtClean="0">
                  <a:ln w="0"/>
                  <a:latin typeface="Angsana New" panose="02020603050405020304" pitchFamily="18" charset="-34"/>
                  <a:cs typeface="Angsana New" panose="02020603050405020304" pitchFamily="18" charset="-34"/>
                </a:rPr>
                <a:t>3</a:t>
              </a:r>
              <a:endParaRPr lang="en-US" sz="1100" b="0" cap="none" spc="0" dirty="0">
                <a:ln w="0"/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  <p:sp>
          <p:nvSpPr>
            <p:cNvPr id="86" name="Rectangle 85"/>
            <p:cNvSpPr/>
            <p:nvPr/>
          </p:nvSpPr>
          <p:spPr>
            <a:xfrm>
              <a:off x="187000" y="6573734"/>
              <a:ext cx="231154" cy="2616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100" b="0" cap="none" spc="0" dirty="0" smtClean="0">
                  <a:ln w="0"/>
                  <a:latin typeface="Angsana New" panose="02020603050405020304" pitchFamily="18" charset="-34"/>
                  <a:cs typeface="Angsana New" panose="02020603050405020304" pitchFamily="18" charset="-34"/>
                </a:rPr>
                <a:t>1</a:t>
              </a:r>
              <a:endParaRPr lang="en-US" sz="1100" b="0" cap="none" spc="0" dirty="0">
                <a:ln w="0"/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  <p:sp>
          <p:nvSpPr>
            <p:cNvPr id="87" name="Rectangle 86"/>
            <p:cNvSpPr/>
            <p:nvPr/>
          </p:nvSpPr>
          <p:spPr>
            <a:xfrm>
              <a:off x="-41068" y="6569020"/>
              <a:ext cx="344967" cy="2616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100" dirty="0" smtClean="0">
                  <a:ln w="0"/>
                  <a:latin typeface="Angsana New" panose="02020603050405020304" pitchFamily="18" charset="-34"/>
                  <a:cs typeface="Angsana New" panose="02020603050405020304" pitchFamily="18" charset="-34"/>
                </a:rPr>
                <a:t>year</a:t>
              </a:r>
              <a:endParaRPr lang="en-US" sz="1100" b="0" cap="none" spc="0" dirty="0">
                <a:ln w="0"/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  <p:grpSp>
          <p:nvGrpSpPr>
            <p:cNvPr id="88" name="Group 87"/>
            <p:cNvGrpSpPr/>
            <p:nvPr/>
          </p:nvGrpSpPr>
          <p:grpSpPr>
            <a:xfrm>
              <a:off x="1710356" y="6583211"/>
              <a:ext cx="1588381" cy="261610"/>
              <a:chOff x="1710356" y="6583211"/>
              <a:chExt cx="1588381" cy="261610"/>
            </a:xfrm>
          </p:grpSpPr>
          <p:grpSp>
            <p:nvGrpSpPr>
              <p:cNvPr id="150" name="Group 149"/>
              <p:cNvGrpSpPr/>
              <p:nvPr/>
            </p:nvGrpSpPr>
            <p:grpSpPr>
              <a:xfrm>
                <a:off x="1882951" y="6583211"/>
                <a:ext cx="1415786" cy="261610"/>
                <a:chOff x="1882951" y="6583211"/>
                <a:chExt cx="1415786" cy="261610"/>
              </a:xfrm>
            </p:grpSpPr>
            <p:sp>
              <p:nvSpPr>
                <p:cNvPr id="152" name="Rectangle 151"/>
                <p:cNvSpPr/>
                <p:nvPr/>
              </p:nvSpPr>
              <p:spPr>
                <a:xfrm>
                  <a:off x="2053379" y="6583211"/>
                  <a:ext cx="231153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2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53" name="Rectangle 152"/>
                <p:cNvSpPr/>
                <p:nvPr/>
              </p:nvSpPr>
              <p:spPr>
                <a:xfrm>
                  <a:off x="2385293" y="6583211"/>
                  <a:ext cx="231153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4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54" name="Rectangle 153"/>
                <p:cNvSpPr/>
                <p:nvPr/>
              </p:nvSpPr>
              <p:spPr>
                <a:xfrm>
                  <a:off x="2558881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dirty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5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55" name="Rectangle 154"/>
                <p:cNvSpPr/>
                <p:nvPr/>
              </p:nvSpPr>
              <p:spPr>
                <a:xfrm>
                  <a:off x="2726918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6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56" name="Rectangle 155"/>
                <p:cNvSpPr/>
                <p:nvPr/>
              </p:nvSpPr>
              <p:spPr>
                <a:xfrm>
                  <a:off x="2890982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7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57" name="Rectangle 156"/>
                <p:cNvSpPr/>
                <p:nvPr/>
              </p:nvSpPr>
              <p:spPr>
                <a:xfrm>
                  <a:off x="3067583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8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58" name="Rectangle 157"/>
                <p:cNvSpPr/>
                <p:nvPr/>
              </p:nvSpPr>
              <p:spPr>
                <a:xfrm>
                  <a:off x="2223133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3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59" name="Rectangle 158"/>
                <p:cNvSpPr/>
                <p:nvPr/>
              </p:nvSpPr>
              <p:spPr>
                <a:xfrm>
                  <a:off x="1882951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1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</p:grpSp>
          <p:sp>
            <p:nvSpPr>
              <p:cNvPr id="151" name="Rectangle 150"/>
              <p:cNvSpPr/>
              <p:nvPr/>
            </p:nvSpPr>
            <p:spPr>
              <a:xfrm>
                <a:off x="1710356" y="6583211"/>
                <a:ext cx="231154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1" cap="none" spc="0" dirty="0" smtClean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rPr>
                  <a:t>0</a:t>
                </a:r>
                <a:endParaRPr lang="en-US" sz="1100" b="1" cap="none" spc="0" dirty="0">
                  <a:ln w="0"/>
                  <a:latin typeface="Angsana New" panose="02020603050405020304" pitchFamily="18" charset="-34"/>
                  <a:cs typeface="Angsana New" panose="02020603050405020304" pitchFamily="18" charset="-34"/>
                </a:endParaRPr>
              </a:p>
            </p:txBody>
          </p:sp>
        </p:grpSp>
        <p:grpSp>
          <p:nvGrpSpPr>
            <p:cNvPr id="89" name="Group 88"/>
            <p:cNvGrpSpPr/>
            <p:nvPr/>
          </p:nvGrpSpPr>
          <p:grpSpPr>
            <a:xfrm>
              <a:off x="3401286" y="6583211"/>
              <a:ext cx="1588381" cy="261610"/>
              <a:chOff x="1710356" y="6583211"/>
              <a:chExt cx="1588381" cy="261610"/>
            </a:xfrm>
          </p:grpSpPr>
          <p:grpSp>
            <p:nvGrpSpPr>
              <p:cNvPr id="140" name="Group 139"/>
              <p:cNvGrpSpPr/>
              <p:nvPr/>
            </p:nvGrpSpPr>
            <p:grpSpPr>
              <a:xfrm>
                <a:off x="1882951" y="6583211"/>
                <a:ext cx="1415786" cy="261610"/>
                <a:chOff x="1882951" y="6583211"/>
                <a:chExt cx="1415786" cy="261610"/>
              </a:xfrm>
            </p:grpSpPr>
            <p:sp>
              <p:nvSpPr>
                <p:cNvPr id="142" name="Rectangle 141"/>
                <p:cNvSpPr/>
                <p:nvPr/>
              </p:nvSpPr>
              <p:spPr>
                <a:xfrm>
                  <a:off x="2053379" y="6583211"/>
                  <a:ext cx="231153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2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43" name="Rectangle 142"/>
                <p:cNvSpPr/>
                <p:nvPr/>
              </p:nvSpPr>
              <p:spPr>
                <a:xfrm>
                  <a:off x="2385293" y="6583211"/>
                  <a:ext cx="231153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4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44" name="Rectangle 143"/>
                <p:cNvSpPr/>
                <p:nvPr/>
              </p:nvSpPr>
              <p:spPr>
                <a:xfrm>
                  <a:off x="2558881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dirty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5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45" name="Rectangle 144"/>
                <p:cNvSpPr/>
                <p:nvPr/>
              </p:nvSpPr>
              <p:spPr>
                <a:xfrm>
                  <a:off x="2726918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6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46" name="Rectangle 145"/>
                <p:cNvSpPr/>
                <p:nvPr/>
              </p:nvSpPr>
              <p:spPr>
                <a:xfrm>
                  <a:off x="2890982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7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47" name="Rectangle 146"/>
                <p:cNvSpPr/>
                <p:nvPr/>
              </p:nvSpPr>
              <p:spPr>
                <a:xfrm>
                  <a:off x="3067583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8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48" name="Rectangle 147"/>
                <p:cNvSpPr/>
                <p:nvPr/>
              </p:nvSpPr>
              <p:spPr>
                <a:xfrm>
                  <a:off x="2223133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3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49" name="Rectangle 148"/>
                <p:cNvSpPr/>
                <p:nvPr/>
              </p:nvSpPr>
              <p:spPr>
                <a:xfrm>
                  <a:off x="1882951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1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</p:grpSp>
          <p:sp>
            <p:nvSpPr>
              <p:cNvPr id="141" name="Rectangle 140"/>
              <p:cNvSpPr/>
              <p:nvPr/>
            </p:nvSpPr>
            <p:spPr>
              <a:xfrm>
                <a:off x="1710356" y="6583211"/>
                <a:ext cx="231154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1" cap="none" spc="0" dirty="0" smtClean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rPr>
                  <a:t>0</a:t>
                </a:r>
                <a:endParaRPr lang="en-US" sz="1100" b="1" cap="none" spc="0" dirty="0">
                  <a:ln w="0"/>
                  <a:latin typeface="Angsana New" panose="02020603050405020304" pitchFamily="18" charset="-34"/>
                  <a:cs typeface="Angsana New" panose="02020603050405020304" pitchFamily="18" charset="-34"/>
                </a:endParaRPr>
              </a:p>
            </p:txBody>
          </p:sp>
        </p:grpSp>
        <p:grpSp>
          <p:nvGrpSpPr>
            <p:cNvPr id="90" name="Group 89"/>
            <p:cNvGrpSpPr/>
            <p:nvPr/>
          </p:nvGrpSpPr>
          <p:grpSpPr>
            <a:xfrm>
              <a:off x="5080059" y="6583211"/>
              <a:ext cx="1588381" cy="261610"/>
              <a:chOff x="1710356" y="6583211"/>
              <a:chExt cx="1588381" cy="261610"/>
            </a:xfrm>
          </p:grpSpPr>
          <p:grpSp>
            <p:nvGrpSpPr>
              <p:cNvPr id="130" name="Group 129"/>
              <p:cNvGrpSpPr/>
              <p:nvPr/>
            </p:nvGrpSpPr>
            <p:grpSpPr>
              <a:xfrm>
                <a:off x="1882951" y="6583211"/>
                <a:ext cx="1415786" cy="261610"/>
                <a:chOff x="1882951" y="6583211"/>
                <a:chExt cx="1415786" cy="261610"/>
              </a:xfrm>
            </p:grpSpPr>
            <p:sp>
              <p:nvSpPr>
                <p:cNvPr id="132" name="Rectangle 131"/>
                <p:cNvSpPr/>
                <p:nvPr/>
              </p:nvSpPr>
              <p:spPr>
                <a:xfrm>
                  <a:off x="2053379" y="6583211"/>
                  <a:ext cx="231153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2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33" name="Rectangle 132"/>
                <p:cNvSpPr/>
                <p:nvPr/>
              </p:nvSpPr>
              <p:spPr>
                <a:xfrm>
                  <a:off x="2385293" y="6583211"/>
                  <a:ext cx="231153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4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34" name="Rectangle 133"/>
                <p:cNvSpPr/>
                <p:nvPr/>
              </p:nvSpPr>
              <p:spPr>
                <a:xfrm>
                  <a:off x="2558881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dirty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5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35" name="Rectangle 134"/>
                <p:cNvSpPr/>
                <p:nvPr/>
              </p:nvSpPr>
              <p:spPr>
                <a:xfrm>
                  <a:off x="2726918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6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36" name="Rectangle 135"/>
                <p:cNvSpPr/>
                <p:nvPr/>
              </p:nvSpPr>
              <p:spPr>
                <a:xfrm>
                  <a:off x="2890982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7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37" name="Rectangle 136"/>
                <p:cNvSpPr/>
                <p:nvPr/>
              </p:nvSpPr>
              <p:spPr>
                <a:xfrm>
                  <a:off x="3067583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8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38" name="Rectangle 137"/>
                <p:cNvSpPr/>
                <p:nvPr/>
              </p:nvSpPr>
              <p:spPr>
                <a:xfrm>
                  <a:off x="2223133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3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39" name="Rectangle 138"/>
                <p:cNvSpPr/>
                <p:nvPr/>
              </p:nvSpPr>
              <p:spPr>
                <a:xfrm>
                  <a:off x="1882951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1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</p:grpSp>
          <p:sp>
            <p:nvSpPr>
              <p:cNvPr id="131" name="Rectangle 130"/>
              <p:cNvSpPr/>
              <p:nvPr/>
            </p:nvSpPr>
            <p:spPr>
              <a:xfrm>
                <a:off x="1710356" y="6583211"/>
                <a:ext cx="231154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1" cap="none" spc="0" dirty="0" smtClean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rPr>
                  <a:t>0</a:t>
                </a:r>
                <a:endParaRPr lang="en-US" sz="1100" b="1" cap="none" spc="0" dirty="0">
                  <a:ln w="0"/>
                  <a:latin typeface="Angsana New" panose="02020603050405020304" pitchFamily="18" charset="-34"/>
                  <a:cs typeface="Angsana New" panose="02020603050405020304" pitchFamily="18" charset="-34"/>
                </a:endParaRPr>
              </a:p>
            </p:txBody>
          </p:sp>
        </p:grpSp>
        <p:grpSp>
          <p:nvGrpSpPr>
            <p:cNvPr id="91" name="Group 90"/>
            <p:cNvGrpSpPr/>
            <p:nvPr/>
          </p:nvGrpSpPr>
          <p:grpSpPr>
            <a:xfrm>
              <a:off x="6791946" y="6583211"/>
              <a:ext cx="1588381" cy="261610"/>
              <a:chOff x="1710356" y="6583211"/>
              <a:chExt cx="1588381" cy="261610"/>
            </a:xfrm>
          </p:grpSpPr>
          <p:grpSp>
            <p:nvGrpSpPr>
              <p:cNvPr id="120" name="Group 119"/>
              <p:cNvGrpSpPr/>
              <p:nvPr/>
            </p:nvGrpSpPr>
            <p:grpSpPr>
              <a:xfrm>
                <a:off x="1882951" y="6583211"/>
                <a:ext cx="1415786" cy="261610"/>
                <a:chOff x="1882951" y="6583211"/>
                <a:chExt cx="1415786" cy="261610"/>
              </a:xfrm>
            </p:grpSpPr>
            <p:sp>
              <p:nvSpPr>
                <p:cNvPr id="122" name="Rectangle 121"/>
                <p:cNvSpPr/>
                <p:nvPr/>
              </p:nvSpPr>
              <p:spPr>
                <a:xfrm>
                  <a:off x="2053379" y="6583211"/>
                  <a:ext cx="231153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2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23" name="Rectangle 122"/>
                <p:cNvSpPr/>
                <p:nvPr/>
              </p:nvSpPr>
              <p:spPr>
                <a:xfrm>
                  <a:off x="2385293" y="6583211"/>
                  <a:ext cx="231153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4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24" name="Rectangle 123"/>
                <p:cNvSpPr/>
                <p:nvPr/>
              </p:nvSpPr>
              <p:spPr>
                <a:xfrm>
                  <a:off x="2558881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dirty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5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25" name="Rectangle 124"/>
                <p:cNvSpPr/>
                <p:nvPr/>
              </p:nvSpPr>
              <p:spPr>
                <a:xfrm>
                  <a:off x="2726918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6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26" name="Rectangle 125"/>
                <p:cNvSpPr/>
                <p:nvPr/>
              </p:nvSpPr>
              <p:spPr>
                <a:xfrm>
                  <a:off x="2890982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7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27" name="Rectangle 126"/>
                <p:cNvSpPr/>
                <p:nvPr/>
              </p:nvSpPr>
              <p:spPr>
                <a:xfrm>
                  <a:off x="3067583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8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28" name="Rectangle 127"/>
                <p:cNvSpPr/>
                <p:nvPr/>
              </p:nvSpPr>
              <p:spPr>
                <a:xfrm>
                  <a:off x="2223133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3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29" name="Rectangle 128"/>
                <p:cNvSpPr/>
                <p:nvPr/>
              </p:nvSpPr>
              <p:spPr>
                <a:xfrm>
                  <a:off x="1882951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1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</p:grpSp>
          <p:sp>
            <p:nvSpPr>
              <p:cNvPr id="121" name="Rectangle 120"/>
              <p:cNvSpPr/>
              <p:nvPr/>
            </p:nvSpPr>
            <p:spPr>
              <a:xfrm>
                <a:off x="1710356" y="6583211"/>
                <a:ext cx="231154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1" cap="none" spc="0" dirty="0" smtClean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rPr>
                  <a:t>0</a:t>
                </a:r>
                <a:endParaRPr lang="en-US" sz="1100" b="1" cap="none" spc="0" dirty="0">
                  <a:ln w="0"/>
                  <a:latin typeface="Angsana New" panose="02020603050405020304" pitchFamily="18" charset="-34"/>
                  <a:cs typeface="Angsana New" panose="02020603050405020304" pitchFamily="18" charset="-34"/>
                </a:endParaRPr>
              </a:p>
            </p:txBody>
          </p:sp>
        </p:grpSp>
        <p:grpSp>
          <p:nvGrpSpPr>
            <p:cNvPr id="92" name="Group 91"/>
            <p:cNvGrpSpPr/>
            <p:nvPr/>
          </p:nvGrpSpPr>
          <p:grpSpPr>
            <a:xfrm>
              <a:off x="105281" y="-11442"/>
              <a:ext cx="8170871" cy="5494336"/>
              <a:chOff x="105281" y="-11442"/>
              <a:chExt cx="8170871" cy="5494336"/>
            </a:xfrm>
          </p:grpSpPr>
          <p:grpSp>
            <p:nvGrpSpPr>
              <p:cNvPr id="93" name="Group 92"/>
              <p:cNvGrpSpPr/>
              <p:nvPr/>
            </p:nvGrpSpPr>
            <p:grpSpPr>
              <a:xfrm>
                <a:off x="105281" y="4636254"/>
                <a:ext cx="1435008" cy="846640"/>
                <a:chOff x="86993" y="4650575"/>
                <a:chExt cx="1435008" cy="846640"/>
              </a:xfrm>
            </p:grpSpPr>
            <p:sp>
              <p:nvSpPr>
                <p:cNvPr id="118" name="Rectangle 117"/>
                <p:cNvSpPr/>
                <p:nvPr/>
              </p:nvSpPr>
              <p:spPr>
                <a:xfrm>
                  <a:off x="86993" y="4666218"/>
                  <a:ext cx="1435008" cy="830997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4800" b="1" cap="none" spc="0" dirty="0" smtClean="0">
                      <a:ln w="9525">
                        <a:solidFill>
                          <a:schemeClr val="bg1"/>
                        </a:solidFill>
                        <a:prstDash val="solid"/>
                      </a:ln>
                      <a:solidFill>
                        <a:schemeClr val="tx1"/>
                      </a:solidFill>
                      <a:effectLst>
                        <a:outerShdw blurRad="12700" dist="38100" dir="2700000" algn="tl" rotWithShape="0">
                          <a:schemeClr val="bg1">
                            <a:lumMod val="50000"/>
                          </a:schemeClr>
                        </a:outerShdw>
                      </a:effectLst>
                    </a:rPr>
                    <a:t>1980</a:t>
                  </a:r>
                  <a:endParaRPr lang="en-US" sz="4800" b="1" cap="none" spc="0" dirty="0">
                    <a:ln w="9525">
                      <a:solidFill>
                        <a:schemeClr val="bg1"/>
                      </a:solidFill>
                      <a:prstDash val="solid"/>
                    </a:ln>
                    <a:solidFill>
                      <a:schemeClr val="tx1"/>
                    </a:solidFill>
                    <a:effectLst>
                      <a:outerShdw blurRad="12700" dist="38100" dir="2700000" algn="tl" rotWithShape="0">
                        <a:schemeClr val="bg1">
                          <a:lumMod val="5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119" name="TextBox 118"/>
                <p:cNvSpPr txBox="1"/>
                <p:nvPr/>
              </p:nvSpPr>
              <p:spPr>
                <a:xfrm>
                  <a:off x="198332" y="4650575"/>
                  <a:ext cx="71526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latin typeface="Arabic Typesetting" panose="03020402040406030203" pitchFamily="66" charset="-78"/>
                      <a:cs typeface="Arabic Typesetting" panose="03020402040406030203" pitchFamily="66" charset="-78"/>
                    </a:rPr>
                    <a:t>b</a:t>
                  </a:r>
                  <a:r>
                    <a:rPr lang="en-US" dirty="0" smtClean="0">
                      <a:latin typeface="Arabic Typesetting" panose="03020402040406030203" pitchFamily="66" charset="-78"/>
                      <a:cs typeface="Arabic Typesetting" panose="03020402040406030203" pitchFamily="66" charset="-78"/>
                    </a:rPr>
                    <a:t>orn in </a:t>
                  </a:r>
                  <a:endParaRPr lang="en-US" dirty="0">
                    <a:latin typeface="Arabic Typesetting" panose="03020402040406030203" pitchFamily="66" charset="-78"/>
                    <a:cs typeface="Arabic Typesetting" panose="03020402040406030203" pitchFamily="66" charset="-78"/>
                  </a:endParaRPr>
                </a:p>
              </p:txBody>
            </p:sp>
          </p:grpSp>
          <p:grpSp>
            <p:nvGrpSpPr>
              <p:cNvPr id="94" name="Group 93"/>
              <p:cNvGrpSpPr/>
              <p:nvPr/>
            </p:nvGrpSpPr>
            <p:grpSpPr>
              <a:xfrm>
                <a:off x="1791533" y="4636254"/>
                <a:ext cx="1435008" cy="846640"/>
                <a:chOff x="1709705" y="4634932"/>
                <a:chExt cx="1435008" cy="846640"/>
              </a:xfrm>
            </p:grpSpPr>
            <p:sp>
              <p:nvSpPr>
                <p:cNvPr id="116" name="Rectangle 115"/>
                <p:cNvSpPr/>
                <p:nvPr/>
              </p:nvSpPr>
              <p:spPr>
                <a:xfrm>
                  <a:off x="1709705" y="4650575"/>
                  <a:ext cx="1435008" cy="830997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4800" b="1" cap="none" spc="0" dirty="0" smtClean="0">
                      <a:ln w="9525">
                        <a:solidFill>
                          <a:schemeClr val="bg1"/>
                        </a:solidFill>
                        <a:prstDash val="solid"/>
                      </a:ln>
                      <a:solidFill>
                        <a:schemeClr val="tx1"/>
                      </a:solidFill>
                      <a:effectLst>
                        <a:outerShdw blurRad="12700" dist="38100" dir="2700000" algn="tl" rotWithShape="0">
                          <a:schemeClr val="bg1">
                            <a:lumMod val="50000"/>
                          </a:schemeClr>
                        </a:outerShdw>
                      </a:effectLst>
                    </a:rPr>
                    <a:t>1981</a:t>
                  </a:r>
                  <a:endParaRPr lang="en-US" sz="4800" b="1" cap="none" spc="0" dirty="0">
                    <a:ln w="9525">
                      <a:solidFill>
                        <a:schemeClr val="bg1"/>
                      </a:solidFill>
                      <a:prstDash val="solid"/>
                    </a:ln>
                    <a:solidFill>
                      <a:schemeClr val="tx1"/>
                    </a:solidFill>
                    <a:effectLst>
                      <a:outerShdw blurRad="12700" dist="38100" dir="2700000" algn="tl" rotWithShape="0">
                        <a:schemeClr val="bg1">
                          <a:lumMod val="5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117" name="TextBox 116"/>
                <p:cNvSpPr txBox="1"/>
                <p:nvPr/>
              </p:nvSpPr>
              <p:spPr>
                <a:xfrm>
                  <a:off x="1821044" y="4634932"/>
                  <a:ext cx="71526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latin typeface="Arabic Typesetting" panose="03020402040406030203" pitchFamily="66" charset="-78"/>
                      <a:cs typeface="Arabic Typesetting" panose="03020402040406030203" pitchFamily="66" charset="-78"/>
                    </a:rPr>
                    <a:t>b</a:t>
                  </a:r>
                  <a:r>
                    <a:rPr lang="en-US" dirty="0" smtClean="0">
                      <a:latin typeface="Arabic Typesetting" panose="03020402040406030203" pitchFamily="66" charset="-78"/>
                      <a:cs typeface="Arabic Typesetting" panose="03020402040406030203" pitchFamily="66" charset="-78"/>
                    </a:rPr>
                    <a:t>orn in </a:t>
                  </a:r>
                  <a:endParaRPr lang="en-US" dirty="0">
                    <a:latin typeface="Arabic Typesetting" panose="03020402040406030203" pitchFamily="66" charset="-78"/>
                    <a:cs typeface="Arabic Typesetting" panose="03020402040406030203" pitchFamily="66" charset="-78"/>
                  </a:endParaRPr>
                </a:p>
              </p:txBody>
            </p:sp>
          </p:grpSp>
          <p:grpSp>
            <p:nvGrpSpPr>
              <p:cNvPr id="95" name="Group 94"/>
              <p:cNvGrpSpPr/>
              <p:nvPr/>
            </p:nvGrpSpPr>
            <p:grpSpPr>
              <a:xfrm>
                <a:off x="3468641" y="4636254"/>
                <a:ext cx="1435008" cy="846640"/>
                <a:chOff x="3403347" y="4619289"/>
                <a:chExt cx="1435008" cy="846640"/>
              </a:xfrm>
            </p:grpSpPr>
            <p:sp>
              <p:nvSpPr>
                <p:cNvPr id="114" name="Rectangle 113"/>
                <p:cNvSpPr/>
                <p:nvPr/>
              </p:nvSpPr>
              <p:spPr>
                <a:xfrm>
                  <a:off x="3403347" y="4634932"/>
                  <a:ext cx="1435008" cy="830997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4800" b="1" cap="none" spc="0" dirty="0" smtClean="0">
                      <a:ln w="9525">
                        <a:solidFill>
                          <a:schemeClr val="bg1"/>
                        </a:solidFill>
                        <a:prstDash val="solid"/>
                      </a:ln>
                      <a:solidFill>
                        <a:schemeClr val="tx1"/>
                      </a:solidFill>
                      <a:effectLst>
                        <a:outerShdw blurRad="12700" dist="38100" dir="2700000" algn="tl" rotWithShape="0">
                          <a:schemeClr val="bg1">
                            <a:lumMod val="50000"/>
                          </a:schemeClr>
                        </a:outerShdw>
                      </a:effectLst>
                    </a:rPr>
                    <a:t>1982</a:t>
                  </a:r>
                  <a:endParaRPr lang="en-US" sz="4800" b="1" cap="none" spc="0" dirty="0">
                    <a:ln w="9525">
                      <a:solidFill>
                        <a:schemeClr val="bg1"/>
                      </a:solidFill>
                      <a:prstDash val="solid"/>
                    </a:ln>
                    <a:solidFill>
                      <a:schemeClr val="tx1"/>
                    </a:solidFill>
                    <a:effectLst>
                      <a:outerShdw blurRad="12700" dist="38100" dir="2700000" algn="tl" rotWithShape="0">
                        <a:schemeClr val="bg1">
                          <a:lumMod val="5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115" name="TextBox 114"/>
                <p:cNvSpPr txBox="1"/>
                <p:nvPr/>
              </p:nvSpPr>
              <p:spPr>
                <a:xfrm>
                  <a:off x="3514686" y="4619289"/>
                  <a:ext cx="71526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latin typeface="Arabic Typesetting" panose="03020402040406030203" pitchFamily="66" charset="-78"/>
                      <a:cs typeface="Arabic Typesetting" panose="03020402040406030203" pitchFamily="66" charset="-78"/>
                    </a:rPr>
                    <a:t>b</a:t>
                  </a:r>
                  <a:r>
                    <a:rPr lang="en-US" dirty="0" smtClean="0">
                      <a:latin typeface="Arabic Typesetting" panose="03020402040406030203" pitchFamily="66" charset="-78"/>
                      <a:cs typeface="Arabic Typesetting" panose="03020402040406030203" pitchFamily="66" charset="-78"/>
                    </a:rPr>
                    <a:t>orn in </a:t>
                  </a:r>
                  <a:endParaRPr lang="en-US" dirty="0">
                    <a:latin typeface="Arabic Typesetting" panose="03020402040406030203" pitchFamily="66" charset="-78"/>
                    <a:cs typeface="Arabic Typesetting" panose="03020402040406030203" pitchFamily="66" charset="-78"/>
                  </a:endParaRPr>
                </a:p>
              </p:txBody>
            </p:sp>
          </p:grpSp>
          <p:grpSp>
            <p:nvGrpSpPr>
              <p:cNvPr id="96" name="Group 95"/>
              <p:cNvGrpSpPr/>
              <p:nvPr/>
            </p:nvGrpSpPr>
            <p:grpSpPr>
              <a:xfrm>
                <a:off x="5173181" y="4636254"/>
                <a:ext cx="1435008" cy="846640"/>
                <a:chOff x="5096989" y="4634932"/>
                <a:chExt cx="1435008" cy="846640"/>
              </a:xfrm>
            </p:grpSpPr>
            <p:sp>
              <p:nvSpPr>
                <p:cNvPr id="112" name="Rectangle 111"/>
                <p:cNvSpPr/>
                <p:nvPr/>
              </p:nvSpPr>
              <p:spPr>
                <a:xfrm>
                  <a:off x="5096989" y="4650575"/>
                  <a:ext cx="1435008" cy="830997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4800" b="1" cap="none" spc="0" dirty="0" smtClean="0">
                      <a:ln w="9525">
                        <a:solidFill>
                          <a:schemeClr val="bg1"/>
                        </a:solidFill>
                        <a:prstDash val="solid"/>
                      </a:ln>
                      <a:solidFill>
                        <a:schemeClr val="tx1"/>
                      </a:solidFill>
                      <a:effectLst>
                        <a:outerShdw blurRad="12700" dist="38100" dir="2700000" algn="tl" rotWithShape="0">
                          <a:schemeClr val="bg1">
                            <a:lumMod val="50000"/>
                          </a:schemeClr>
                        </a:outerShdw>
                      </a:effectLst>
                    </a:rPr>
                    <a:t>1983</a:t>
                  </a:r>
                  <a:endParaRPr lang="en-US" sz="4800" b="1" cap="none" spc="0" dirty="0">
                    <a:ln w="9525">
                      <a:solidFill>
                        <a:schemeClr val="bg1"/>
                      </a:solidFill>
                      <a:prstDash val="solid"/>
                    </a:ln>
                    <a:solidFill>
                      <a:schemeClr val="tx1"/>
                    </a:solidFill>
                    <a:effectLst>
                      <a:outerShdw blurRad="12700" dist="38100" dir="2700000" algn="tl" rotWithShape="0">
                        <a:schemeClr val="bg1">
                          <a:lumMod val="5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113" name="TextBox 112"/>
                <p:cNvSpPr txBox="1"/>
                <p:nvPr/>
              </p:nvSpPr>
              <p:spPr>
                <a:xfrm>
                  <a:off x="5208328" y="4634932"/>
                  <a:ext cx="71526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latin typeface="Arabic Typesetting" panose="03020402040406030203" pitchFamily="66" charset="-78"/>
                      <a:cs typeface="Arabic Typesetting" panose="03020402040406030203" pitchFamily="66" charset="-78"/>
                    </a:rPr>
                    <a:t>b</a:t>
                  </a:r>
                  <a:r>
                    <a:rPr lang="en-US" dirty="0" smtClean="0">
                      <a:latin typeface="Arabic Typesetting" panose="03020402040406030203" pitchFamily="66" charset="-78"/>
                      <a:cs typeface="Arabic Typesetting" panose="03020402040406030203" pitchFamily="66" charset="-78"/>
                    </a:rPr>
                    <a:t>orn in </a:t>
                  </a:r>
                  <a:endParaRPr lang="en-US" dirty="0">
                    <a:latin typeface="Arabic Typesetting" panose="03020402040406030203" pitchFamily="66" charset="-78"/>
                    <a:cs typeface="Arabic Typesetting" panose="03020402040406030203" pitchFamily="66" charset="-78"/>
                  </a:endParaRPr>
                </a:p>
              </p:txBody>
            </p:sp>
          </p:grpSp>
          <p:grpSp>
            <p:nvGrpSpPr>
              <p:cNvPr id="97" name="Group 96"/>
              <p:cNvGrpSpPr/>
              <p:nvPr/>
            </p:nvGrpSpPr>
            <p:grpSpPr>
              <a:xfrm>
                <a:off x="6841144" y="4636254"/>
                <a:ext cx="1435008" cy="846640"/>
                <a:chOff x="6832000" y="4603646"/>
                <a:chExt cx="1435008" cy="846640"/>
              </a:xfrm>
            </p:grpSpPr>
            <p:sp>
              <p:nvSpPr>
                <p:cNvPr id="110" name="Rectangle 109"/>
                <p:cNvSpPr/>
                <p:nvPr/>
              </p:nvSpPr>
              <p:spPr>
                <a:xfrm>
                  <a:off x="6832000" y="4619289"/>
                  <a:ext cx="1435008" cy="830997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4800" b="1" cap="none" spc="0" dirty="0" smtClean="0">
                      <a:ln w="9525">
                        <a:solidFill>
                          <a:schemeClr val="bg1"/>
                        </a:solidFill>
                        <a:prstDash val="solid"/>
                      </a:ln>
                      <a:solidFill>
                        <a:schemeClr val="tx1"/>
                      </a:solidFill>
                      <a:effectLst>
                        <a:outerShdw blurRad="12700" dist="38100" dir="2700000" algn="tl" rotWithShape="0">
                          <a:schemeClr val="bg1">
                            <a:lumMod val="50000"/>
                          </a:schemeClr>
                        </a:outerShdw>
                      </a:effectLst>
                    </a:rPr>
                    <a:t>1984</a:t>
                  </a:r>
                  <a:endParaRPr lang="en-US" sz="4800" b="1" cap="none" spc="0" dirty="0">
                    <a:ln w="9525">
                      <a:solidFill>
                        <a:schemeClr val="bg1"/>
                      </a:solidFill>
                      <a:prstDash val="solid"/>
                    </a:ln>
                    <a:solidFill>
                      <a:schemeClr val="tx1"/>
                    </a:solidFill>
                    <a:effectLst>
                      <a:outerShdw blurRad="12700" dist="38100" dir="2700000" algn="tl" rotWithShape="0">
                        <a:schemeClr val="bg1">
                          <a:lumMod val="5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111" name="TextBox 110"/>
                <p:cNvSpPr txBox="1"/>
                <p:nvPr/>
              </p:nvSpPr>
              <p:spPr>
                <a:xfrm>
                  <a:off x="6943339" y="4603646"/>
                  <a:ext cx="71526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latin typeface="Arabic Typesetting" panose="03020402040406030203" pitchFamily="66" charset="-78"/>
                      <a:cs typeface="Arabic Typesetting" panose="03020402040406030203" pitchFamily="66" charset="-78"/>
                    </a:rPr>
                    <a:t>b</a:t>
                  </a:r>
                  <a:r>
                    <a:rPr lang="en-US" dirty="0" smtClean="0">
                      <a:latin typeface="Arabic Typesetting" panose="03020402040406030203" pitchFamily="66" charset="-78"/>
                      <a:cs typeface="Arabic Typesetting" panose="03020402040406030203" pitchFamily="66" charset="-78"/>
                    </a:rPr>
                    <a:t>orn in </a:t>
                  </a:r>
                  <a:endParaRPr lang="en-US" dirty="0">
                    <a:latin typeface="Arabic Typesetting" panose="03020402040406030203" pitchFamily="66" charset="-78"/>
                    <a:cs typeface="Arabic Typesetting" panose="03020402040406030203" pitchFamily="66" charset="-78"/>
                  </a:endParaRPr>
                </a:p>
              </p:txBody>
            </p:sp>
          </p:grpSp>
          <p:grpSp>
            <p:nvGrpSpPr>
              <p:cNvPr id="98" name="Group 97"/>
              <p:cNvGrpSpPr/>
              <p:nvPr/>
            </p:nvGrpSpPr>
            <p:grpSpPr>
              <a:xfrm>
                <a:off x="3732763" y="-11442"/>
                <a:ext cx="3806716" cy="3395878"/>
                <a:chOff x="3732763" y="-11442"/>
                <a:chExt cx="3806716" cy="3395878"/>
              </a:xfrm>
            </p:grpSpPr>
            <p:sp>
              <p:nvSpPr>
                <p:cNvPr id="99" name="TextBox 70"/>
                <p:cNvSpPr txBox="1"/>
                <p:nvPr/>
              </p:nvSpPr>
              <p:spPr>
                <a:xfrm>
                  <a:off x="4446930" y="2773166"/>
                  <a:ext cx="616509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sz="800" dirty="0" smtClean="0"/>
                    <a:t>Predicted</a:t>
                  </a:r>
                  <a:endParaRPr lang="en-US" sz="800" dirty="0"/>
                </a:p>
              </p:txBody>
            </p:sp>
            <p:grpSp>
              <p:nvGrpSpPr>
                <p:cNvPr id="100" name="Group 99"/>
                <p:cNvGrpSpPr/>
                <p:nvPr/>
              </p:nvGrpSpPr>
              <p:grpSpPr>
                <a:xfrm>
                  <a:off x="3732763" y="3007660"/>
                  <a:ext cx="2162671" cy="376776"/>
                  <a:chOff x="2647820" y="9324201"/>
                  <a:chExt cx="2724657" cy="440910"/>
                </a:xfrm>
              </p:grpSpPr>
              <p:cxnSp>
                <p:nvCxnSpPr>
                  <p:cNvPr id="103" name="Straight Connector 102"/>
                  <p:cNvCxnSpPr/>
                  <p:nvPr/>
                </p:nvCxnSpPr>
                <p:spPr>
                  <a:xfrm>
                    <a:off x="4458381" y="9554140"/>
                    <a:ext cx="874729" cy="0"/>
                  </a:xfrm>
                  <a:prstGeom prst="line">
                    <a:avLst/>
                  </a:prstGeom>
                  <a:ln w="28575" cap="rnd">
                    <a:solidFill>
                      <a:srgbClr val="FF0000">
                        <a:alpha val="96000"/>
                      </a:srgbClr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4" name="Straight Connector 103"/>
                  <p:cNvCxnSpPr/>
                  <p:nvPr/>
                </p:nvCxnSpPr>
                <p:spPr>
                  <a:xfrm>
                    <a:off x="3544871" y="9554140"/>
                    <a:ext cx="874729" cy="0"/>
                  </a:xfrm>
                  <a:prstGeom prst="line">
                    <a:avLst/>
                  </a:prstGeom>
                  <a:ln w="28575" cap="rnd">
                    <a:solidFill>
                      <a:srgbClr val="FFC000">
                        <a:alpha val="96000"/>
                      </a:srgbClr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5" name="Straight Connector 104"/>
                  <p:cNvCxnSpPr/>
                  <p:nvPr/>
                </p:nvCxnSpPr>
                <p:spPr>
                  <a:xfrm>
                    <a:off x="2647820" y="9554140"/>
                    <a:ext cx="874729" cy="0"/>
                  </a:xfrm>
                  <a:prstGeom prst="line">
                    <a:avLst/>
                  </a:prstGeom>
                  <a:ln w="28575" cap="rnd">
                    <a:solidFill>
                      <a:srgbClr val="92D050">
                        <a:alpha val="91000"/>
                      </a:srgbClr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6" name="TextBox 71"/>
                  <p:cNvSpPr txBox="1"/>
                  <p:nvPr/>
                </p:nvSpPr>
                <p:spPr>
                  <a:xfrm>
                    <a:off x="4434839" y="9530998"/>
                    <a:ext cx="937638" cy="234110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t" anchorCtr="1">
                    <a:spAutoFit/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en-US" sz="700" i="1" dirty="0" smtClean="0"/>
                      <a:t>Absentees</a:t>
                    </a:r>
                    <a:endParaRPr lang="en-US" sz="700" i="1" dirty="0"/>
                  </a:p>
                </p:txBody>
              </p:sp>
              <p:sp>
                <p:nvSpPr>
                  <p:cNvPr id="107" name="TextBox 72"/>
                  <p:cNvSpPr txBox="1"/>
                  <p:nvPr/>
                </p:nvSpPr>
                <p:spPr>
                  <a:xfrm>
                    <a:off x="3544871" y="9530998"/>
                    <a:ext cx="937638" cy="234110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t" anchorCtr="1">
                    <a:spAutoFit/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en-US" sz="700" i="1" dirty="0" smtClean="0"/>
                      <a:t>Irregulars</a:t>
                    </a:r>
                    <a:endParaRPr lang="en-US" sz="700" i="1" dirty="0"/>
                  </a:p>
                </p:txBody>
              </p:sp>
              <p:sp>
                <p:nvSpPr>
                  <p:cNvPr id="108" name="TextBox 73"/>
                  <p:cNvSpPr txBox="1"/>
                  <p:nvPr/>
                </p:nvSpPr>
                <p:spPr>
                  <a:xfrm>
                    <a:off x="2647820" y="9531001"/>
                    <a:ext cx="937638" cy="234110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t" anchorCtr="1">
                    <a:spAutoFit/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en-US" sz="700" i="1" dirty="0" smtClean="0"/>
                      <a:t>Goers</a:t>
                    </a:r>
                    <a:endParaRPr lang="en-US" sz="700" i="1" dirty="0"/>
                  </a:p>
                </p:txBody>
              </p:sp>
              <p:sp>
                <p:nvSpPr>
                  <p:cNvPr id="109" name="TextBox 122"/>
                  <p:cNvSpPr txBox="1"/>
                  <p:nvPr/>
                </p:nvSpPr>
                <p:spPr>
                  <a:xfrm>
                    <a:off x="2953534" y="9324201"/>
                    <a:ext cx="2057400" cy="25211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en-US" sz="800" dirty="0" smtClean="0"/>
                      <a:t>O     b     s    e     r     v     e     d</a:t>
                    </a:r>
                    <a:endParaRPr lang="en-US" sz="800" dirty="0"/>
                  </a:p>
                </p:txBody>
              </p:sp>
            </p:grpSp>
            <p:sp>
              <p:nvSpPr>
                <p:cNvPr id="101" name="Rectangle 100"/>
                <p:cNvSpPr/>
                <p:nvPr/>
              </p:nvSpPr>
              <p:spPr>
                <a:xfrm>
                  <a:off x="4327638" y="-11442"/>
                  <a:ext cx="3211841" cy="52322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2800" dirty="0" smtClean="0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</a:rPr>
                    <a:t>EMOSA </a:t>
                  </a:r>
                  <a:r>
                    <a:rPr lang="en-US" sz="2800" b="0" cap="none" spc="0" dirty="0" smtClean="0">
                      <a:ln w="0"/>
                      <a:solidFill>
                        <a:schemeClr val="tx1"/>
                      </a:solidFill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</a:rPr>
                    <a:t>Specification</a:t>
                  </a:r>
                  <a:endParaRPr lang="en-US" sz="2800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</p:grpSp>
        </p:grpSp>
      </p:grpSp>
      <p:grpSp>
        <p:nvGrpSpPr>
          <p:cNvPr id="160" name="Group 159"/>
          <p:cNvGrpSpPr/>
          <p:nvPr/>
        </p:nvGrpSpPr>
        <p:grpSpPr>
          <a:xfrm>
            <a:off x="1477837" y="3452707"/>
            <a:ext cx="305388" cy="2933411"/>
            <a:chOff x="1477837" y="3453655"/>
            <a:chExt cx="305388" cy="2933411"/>
          </a:xfrm>
        </p:grpSpPr>
        <p:grpSp>
          <p:nvGrpSpPr>
            <p:cNvPr id="161" name="Group 160"/>
            <p:cNvGrpSpPr/>
            <p:nvPr/>
          </p:nvGrpSpPr>
          <p:grpSpPr>
            <a:xfrm>
              <a:off x="1477837" y="3453655"/>
              <a:ext cx="305388" cy="1010800"/>
              <a:chOff x="1486145" y="3453655"/>
              <a:chExt cx="305388" cy="1010800"/>
            </a:xfrm>
          </p:grpSpPr>
          <p:sp>
            <p:nvSpPr>
              <p:cNvPr id="166" name="Rectangle 165"/>
              <p:cNvSpPr/>
              <p:nvPr/>
            </p:nvSpPr>
            <p:spPr>
              <a:xfrm>
                <a:off x="1486146" y="3453655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.6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67" name="Rectangle 166"/>
              <p:cNvSpPr/>
              <p:nvPr/>
            </p:nvSpPr>
            <p:spPr>
              <a:xfrm>
                <a:off x="1486145" y="3831942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.4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68" name="Rectangle 167"/>
              <p:cNvSpPr/>
              <p:nvPr/>
            </p:nvSpPr>
            <p:spPr>
              <a:xfrm>
                <a:off x="1499466" y="4202845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.2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162" name="Group 161"/>
            <p:cNvGrpSpPr/>
            <p:nvPr/>
          </p:nvGrpSpPr>
          <p:grpSpPr>
            <a:xfrm>
              <a:off x="1477837" y="5376266"/>
              <a:ext cx="305388" cy="1010800"/>
              <a:chOff x="1469530" y="5376266"/>
              <a:chExt cx="305388" cy="1010800"/>
            </a:xfrm>
          </p:grpSpPr>
          <p:sp>
            <p:nvSpPr>
              <p:cNvPr id="163" name="Rectangle 162"/>
              <p:cNvSpPr/>
              <p:nvPr/>
            </p:nvSpPr>
            <p:spPr>
              <a:xfrm>
                <a:off x="1469531" y="5376266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.6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64" name="Rectangle 163"/>
              <p:cNvSpPr/>
              <p:nvPr/>
            </p:nvSpPr>
            <p:spPr>
              <a:xfrm>
                <a:off x="1469530" y="5754553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.4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65" name="Rectangle 164"/>
              <p:cNvSpPr/>
              <p:nvPr/>
            </p:nvSpPr>
            <p:spPr>
              <a:xfrm>
                <a:off x="1482851" y="6125456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.2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</p:grpSp>
      <p:grpSp>
        <p:nvGrpSpPr>
          <p:cNvPr id="169" name="Group 168"/>
          <p:cNvGrpSpPr/>
          <p:nvPr/>
        </p:nvGrpSpPr>
        <p:grpSpPr>
          <a:xfrm>
            <a:off x="3206669" y="3452707"/>
            <a:ext cx="305388" cy="2933411"/>
            <a:chOff x="1477837" y="3453655"/>
            <a:chExt cx="305388" cy="2933411"/>
          </a:xfrm>
        </p:grpSpPr>
        <p:grpSp>
          <p:nvGrpSpPr>
            <p:cNvPr id="170" name="Group 169"/>
            <p:cNvGrpSpPr/>
            <p:nvPr/>
          </p:nvGrpSpPr>
          <p:grpSpPr>
            <a:xfrm>
              <a:off x="1477837" y="3453655"/>
              <a:ext cx="305388" cy="1010800"/>
              <a:chOff x="1486145" y="3453655"/>
              <a:chExt cx="305388" cy="1010800"/>
            </a:xfrm>
          </p:grpSpPr>
          <p:sp>
            <p:nvSpPr>
              <p:cNvPr id="175" name="Rectangle 174"/>
              <p:cNvSpPr/>
              <p:nvPr/>
            </p:nvSpPr>
            <p:spPr>
              <a:xfrm>
                <a:off x="1486146" y="3453655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.6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76" name="Rectangle 175"/>
              <p:cNvSpPr/>
              <p:nvPr/>
            </p:nvSpPr>
            <p:spPr>
              <a:xfrm>
                <a:off x="1486145" y="3831942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.4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77" name="Rectangle 176"/>
              <p:cNvSpPr/>
              <p:nvPr/>
            </p:nvSpPr>
            <p:spPr>
              <a:xfrm>
                <a:off x="1499466" y="4202845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.2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171" name="Group 170"/>
            <p:cNvGrpSpPr/>
            <p:nvPr/>
          </p:nvGrpSpPr>
          <p:grpSpPr>
            <a:xfrm>
              <a:off x="1477837" y="5376266"/>
              <a:ext cx="305388" cy="1010800"/>
              <a:chOff x="1469530" y="5376266"/>
              <a:chExt cx="305388" cy="1010800"/>
            </a:xfrm>
          </p:grpSpPr>
          <p:sp>
            <p:nvSpPr>
              <p:cNvPr id="172" name="Rectangle 171"/>
              <p:cNvSpPr/>
              <p:nvPr/>
            </p:nvSpPr>
            <p:spPr>
              <a:xfrm>
                <a:off x="1469531" y="5376266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.6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73" name="Rectangle 172"/>
              <p:cNvSpPr/>
              <p:nvPr/>
            </p:nvSpPr>
            <p:spPr>
              <a:xfrm>
                <a:off x="1469530" y="5754553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.4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74" name="Rectangle 173"/>
              <p:cNvSpPr/>
              <p:nvPr/>
            </p:nvSpPr>
            <p:spPr>
              <a:xfrm>
                <a:off x="1482851" y="6125456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.2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</p:grpSp>
      <p:grpSp>
        <p:nvGrpSpPr>
          <p:cNvPr id="178" name="Group 177"/>
          <p:cNvGrpSpPr/>
          <p:nvPr/>
        </p:nvGrpSpPr>
        <p:grpSpPr>
          <a:xfrm>
            <a:off x="4854315" y="3452707"/>
            <a:ext cx="305388" cy="2933411"/>
            <a:chOff x="1477837" y="3453655"/>
            <a:chExt cx="305388" cy="2933411"/>
          </a:xfrm>
        </p:grpSpPr>
        <p:grpSp>
          <p:nvGrpSpPr>
            <p:cNvPr id="179" name="Group 178"/>
            <p:cNvGrpSpPr/>
            <p:nvPr/>
          </p:nvGrpSpPr>
          <p:grpSpPr>
            <a:xfrm>
              <a:off x="1477837" y="3453655"/>
              <a:ext cx="305388" cy="1010800"/>
              <a:chOff x="1486145" y="3453655"/>
              <a:chExt cx="305388" cy="1010800"/>
            </a:xfrm>
          </p:grpSpPr>
          <p:sp>
            <p:nvSpPr>
              <p:cNvPr id="184" name="Rectangle 183"/>
              <p:cNvSpPr/>
              <p:nvPr/>
            </p:nvSpPr>
            <p:spPr>
              <a:xfrm>
                <a:off x="1486146" y="3453655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.6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85" name="Rectangle 184"/>
              <p:cNvSpPr/>
              <p:nvPr/>
            </p:nvSpPr>
            <p:spPr>
              <a:xfrm>
                <a:off x="1486145" y="3831942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.4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86" name="Rectangle 185"/>
              <p:cNvSpPr/>
              <p:nvPr/>
            </p:nvSpPr>
            <p:spPr>
              <a:xfrm>
                <a:off x="1499466" y="4202845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.2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180" name="Group 179"/>
            <p:cNvGrpSpPr/>
            <p:nvPr/>
          </p:nvGrpSpPr>
          <p:grpSpPr>
            <a:xfrm>
              <a:off x="1477837" y="5376266"/>
              <a:ext cx="305388" cy="1010800"/>
              <a:chOff x="1469530" y="5376266"/>
              <a:chExt cx="305388" cy="1010800"/>
            </a:xfrm>
          </p:grpSpPr>
          <p:sp>
            <p:nvSpPr>
              <p:cNvPr id="181" name="Rectangle 180"/>
              <p:cNvSpPr/>
              <p:nvPr/>
            </p:nvSpPr>
            <p:spPr>
              <a:xfrm>
                <a:off x="1469531" y="5376266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.6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82" name="Rectangle 181"/>
              <p:cNvSpPr/>
              <p:nvPr/>
            </p:nvSpPr>
            <p:spPr>
              <a:xfrm>
                <a:off x="1469530" y="5754553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.4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83" name="Rectangle 182"/>
              <p:cNvSpPr/>
              <p:nvPr/>
            </p:nvSpPr>
            <p:spPr>
              <a:xfrm>
                <a:off x="1482851" y="6125456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.2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</p:grpSp>
      <p:grpSp>
        <p:nvGrpSpPr>
          <p:cNvPr id="187" name="Group 186"/>
          <p:cNvGrpSpPr/>
          <p:nvPr/>
        </p:nvGrpSpPr>
        <p:grpSpPr>
          <a:xfrm>
            <a:off x="6594527" y="3452707"/>
            <a:ext cx="305388" cy="2933411"/>
            <a:chOff x="1477837" y="3453655"/>
            <a:chExt cx="305388" cy="2933411"/>
          </a:xfrm>
        </p:grpSpPr>
        <p:grpSp>
          <p:nvGrpSpPr>
            <p:cNvPr id="188" name="Group 187"/>
            <p:cNvGrpSpPr/>
            <p:nvPr/>
          </p:nvGrpSpPr>
          <p:grpSpPr>
            <a:xfrm>
              <a:off x="1477837" y="3453655"/>
              <a:ext cx="305388" cy="1010800"/>
              <a:chOff x="1486145" y="3453655"/>
              <a:chExt cx="305388" cy="1010800"/>
            </a:xfrm>
          </p:grpSpPr>
          <p:sp>
            <p:nvSpPr>
              <p:cNvPr id="193" name="Rectangle 192"/>
              <p:cNvSpPr/>
              <p:nvPr/>
            </p:nvSpPr>
            <p:spPr>
              <a:xfrm>
                <a:off x="1486146" y="3453655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.6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94" name="Rectangle 193"/>
              <p:cNvSpPr/>
              <p:nvPr/>
            </p:nvSpPr>
            <p:spPr>
              <a:xfrm>
                <a:off x="1486145" y="3831942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.4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95" name="Rectangle 194"/>
              <p:cNvSpPr/>
              <p:nvPr/>
            </p:nvSpPr>
            <p:spPr>
              <a:xfrm>
                <a:off x="1499466" y="4202845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.2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189" name="Group 188"/>
            <p:cNvGrpSpPr/>
            <p:nvPr/>
          </p:nvGrpSpPr>
          <p:grpSpPr>
            <a:xfrm>
              <a:off x="1477837" y="5376266"/>
              <a:ext cx="305388" cy="1010800"/>
              <a:chOff x="1469530" y="5376266"/>
              <a:chExt cx="305388" cy="1010800"/>
            </a:xfrm>
          </p:grpSpPr>
          <p:sp>
            <p:nvSpPr>
              <p:cNvPr id="190" name="Rectangle 189"/>
              <p:cNvSpPr/>
              <p:nvPr/>
            </p:nvSpPr>
            <p:spPr>
              <a:xfrm>
                <a:off x="1469531" y="5376266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.6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91" name="Rectangle 190"/>
              <p:cNvSpPr/>
              <p:nvPr/>
            </p:nvSpPr>
            <p:spPr>
              <a:xfrm>
                <a:off x="1469530" y="5754553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.4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92" name="Rectangle 191"/>
              <p:cNvSpPr/>
              <p:nvPr/>
            </p:nvSpPr>
            <p:spPr>
              <a:xfrm>
                <a:off x="1482851" y="6125456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.2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</p:grpSp>
      <p:cxnSp>
        <p:nvCxnSpPr>
          <p:cNvPr id="196" name="Straight Connector 195"/>
          <p:cNvCxnSpPr/>
          <p:nvPr/>
        </p:nvCxnSpPr>
        <p:spPr>
          <a:xfrm>
            <a:off x="4417550" y="2969656"/>
            <a:ext cx="694694" cy="0"/>
          </a:xfrm>
          <a:prstGeom prst="line">
            <a:avLst/>
          </a:prstGeom>
          <a:ln w="25400" cap="rnd">
            <a:solidFill>
              <a:schemeClr val="tx1">
                <a:alpha val="7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7" name="Group 196"/>
          <p:cNvGrpSpPr/>
          <p:nvPr/>
        </p:nvGrpSpPr>
        <p:grpSpPr>
          <a:xfrm>
            <a:off x="3919743" y="498331"/>
            <a:ext cx="4394200" cy="1828800"/>
            <a:chOff x="1320800" y="1752600"/>
            <a:chExt cx="3581400" cy="1371600"/>
          </a:xfrm>
        </p:grpSpPr>
        <p:graphicFrame>
          <p:nvGraphicFramePr>
            <p:cNvPr id="198" name="Object 19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417404720"/>
                </p:ext>
              </p:extLst>
            </p:nvPr>
          </p:nvGraphicFramePr>
          <p:xfrm>
            <a:off x="1371600" y="2895600"/>
            <a:ext cx="1549400" cy="2286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34" name="Equation" r:id="rId11" imgW="1549080" imgH="228600" progId="Equation.DSMT4">
                    <p:embed/>
                  </p:oleObj>
                </mc:Choice>
                <mc:Fallback>
                  <p:oleObj name="Equation" r:id="rId11" imgW="1549080" imgH="228600" progId="Equation.DSMT4">
                    <p:embed/>
                    <p:pic>
                      <p:nvPicPr>
                        <p:cNvPr id="0" name="Picture 4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71600" y="2895600"/>
                          <a:ext cx="1549400" cy="2286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199" name="Group 198"/>
            <p:cNvGrpSpPr/>
            <p:nvPr/>
          </p:nvGrpSpPr>
          <p:grpSpPr>
            <a:xfrm>
              <a:off x="1371600" y="2330053"/>
              <a:ext cx="3327466" cy="559593"/>
              <a:chOff x="1371600" y="2330053"/>
              <a:chExt cx="3327466" cy="559593"/>
            </a:xfrm>
          </p:grpSpPr>
          <p:graphicFrame>
            <p:nvGraphicFramePr>
              <p:cNvPr id="203" name="Object 202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26045723"/>
                  </p:ext>
                </p:extLst>
              </p:nvPr>
            </p:nvGraphicFramePr>
            <p:xfrm>
              <a:off x="2286019" y="2330053"/>
              <a:ext cx="2413047" cy="55959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135" name="Equation" r:id="rId13" imgW="2412720" imgH="558720" progId="Equation.DSMT4">
                      <p:embed/>
                    </p:oleObj>
                  </mc:Choice>
                  <mc:Fallback>
                    <p:oleObj name="Equation" r:id="rId13" imgW="2412720" imgH="558720" progId="Equation.DSMT4">
                      <p:embed/>
                      <p:pic>
                        <p:nvPicPr>
                          <p:cNvPr id="0" name="Picture 43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286019" y="2330053"/>
                            <a:ext cx="2413047" cy="559593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04" name="Object 203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84840241"/>
                  </p:ext>
                </p:extLst>
              </p:nvPr>
            </p:nvGraphicFramePr>
            <p:xfrm>
              <a:off x="1371600" y="2362200"/>
              <a:ext cx="889000" cy="2286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136" name="Equation" r:id="rId15" imgW="888840" imgH="228600" progId="Equation.DSMT4">
                      <p:embed/>
                    </p:oleObj>
                  </mc:Choice>
                  <mc:Fallback>
                    <p:oleObj name="Equation" r:id="rId15" imgW="888840" imgH="228600" progId="Equation.DSMT4">
                      <p:embed/>
                      <p:pic>
                        <p:nvPicPr>
                          <p:cNvPr id="0" name="Picture 44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371600" y="2362200"/>
                            <a:ext cx="889000" cy="2286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200" name="Group 199"/>
            <p:cNvGrpSpPr/>
            <p:nvPr/>
          </p:nvGrpSpPr>
          <p:grpSpPr>
            <a:xfrm>
              <a:off x="1320800" y="1752600"/>
              <a:ext cx="3581400" cy="558800"/>
              <a:chOff x="1320800" y="1492250"/>
              <a:chExt cx="3581400" cy="558800"/>
            </a:xfrm>
          </p:grpSpPr>
          <p:graphicFrame>
            <p:nvGraphicFramePr>
              <p:cNvPr id="201" name="Object 200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84570103"/>
                  </p:ext>
                </p:extLst>
              </p:nvPr>
            </p:nvGraphicFramePr>
            <p:xfrm>
              <a:off x="2286000" y="1492250"/>
              <a:ext cx="2616200" cy="5588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137" name="Equation" r:id="rId17" imgW="2616120" imgH="558720" progId="Equation.DSMT4">
                      <p:embed/>
                    </p:oleObj>
                  </mc:Choice>
                  <mc:Fallback>
                    <p:oleObj name="Equation" r:id="rId17" imgW="2616120" imgH="558720" progId="Equation.DSMT4">
                      <p:embed/>
                      <p:pic>
                        <p:nvPicPr>
                          <p:cNvPr id="0" name="Picture 45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286000" y="1492250"/>
                            <a:ext cx="2616200" cy="5588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02" name="Object 201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44829329"/>
                  </p:ext>
                </p:extLst>
              </p:nvPr>
            </p:nvGraphicFramePr>
            <p:xfrm>
              <a:off x="1320800" y="1524000"/>
              <a:ext cx="965200" cy="2286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138" name="Equation" r:id="rId19" imgW="965160" imgH="228600" progId="Equation.DSMT4">
                      <p:embed/>
                    </p:oleObj>
                  </mc:Choice>
                  <mc:Fallback>
                    <p:oleObj name="Equation" r:id="rId19" imgW="965160" imgH="228600" progId="Equation.DSMT4">
                      <p:embed/>
                      <p:pic>
                        <p:nvPicPr>
                          <p:cNvPr id="0" name="Picture 4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320800" y="1524000"/>
                            <a:ext cx="965200" cy="2286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grpSp>
        <p:nvGrpSpPr>
          <p:cNvPr id="205" name="Group 204"/>
          <p:cNvGrpSpPr/>
          <p:nvPr/>
        </p:nvGrpSpPr>
        <p:grpSpPr>
          <a:xfrm>
            <a:off x="6204601" y="1878686"/>
            <a:ext cx="2006800" cy="1476701"/>
            <a:chOff x="6204601" y="1878686"/>
            <a:chExt cx="2006800" cy="1476701"/>
          </a:xfrm>
        </p:grpSpPr>
        <p:sp>
          <p:nvSpPr>
            <p:cNvPr id="206" name="Rounded Rectangle 205">
              <a:hlinkClick r:id="rId21" action="ppaction://hlinksldjump"/>
            </p:cNvPr>
            <p:cNvSpPr/>
            <p:nvPr/>
          </p:nvSpPr>
          <p:spPr>
            <a:xfrm>
              <a:off x="7558741" y="2268538"/>
              <a:ext cx="652660" cy="351981"/>
            </a:xfrm>
            <a:prstGeom prst="roundRect">
              <a:avLst/>
            </a:prstGeom>
            <a:solidFill>
              <a:srgbClr val="00B0F0"/>
            </a:solidFill>
            <a:ln w="25400">
              <a:noFill/>
            </a:ln>
            <a:effectLst/>
            <a:scene3d>
              <a:camera prst="orthographicFront"/>
              <a:lightRig rig="threePt" dir="t"/>
            </a:scene3d>
            <a:sp3d prstMaterial="softEdge"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500" dirty="0" smtClean="0"/>
                <a:t>Hyb</a:t>
              </a:r>
              <a:endParaRPr lang="en-US" sz="1500" dirty="0"/>
            </a:p>
          </p:txBody>
        </p:sp>
        <p:sp>
          <p:nvSpPr>
            <p:cNvPr id="207" name="Rounded Rectangle 206">
              <a:hlinkClick r:id="rId22" action="ppaction://hlinksldjump"/>
            </p:cNvPr>
            <p:cNvSpPr/>
            <p:nvPr/>
          </p:nvSpPr>
          <p:spPr>
            <a:xfrm>
              <a:off x="7558741" y="3003406"/>
              <a:ext cx="652660" cy="351981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500" dirty="0" smtClean="0"/>
                <a:t>Dif</a:t>
              </a:r>
              <a:endParaRPr lang="en-US" sz="1500" dirty="0"/>
            </a:p>
          </p:txBody>
        </p:sp>
        <p:sp>
          <p:nvSpPr>
            <p:cNvPr id="208" name="Rounded Rectangle 207">
              <a:hlinkClick r:id="rId23" action="ppaction://hlinksldjump"/>
            </p:cNvPr>
            <p:cNvSpPr/>
            <p:nvPr/>
          </p:nvSpPr>
          <p:spPr>
            <a:xfrm>
              <a:off x="7558741" y="2635972"/>
              <a:ext cx="652660" cy="351981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500" dirty="0" smtClean="0"/>
                <a:t>Con</a:t>
              </a:r>
              <a:endParaRPr lang="en-US" sz="1500" dirty="0"/>
            </a:p>
          </p:txBody>
        </p:sp>
        <p:sp>
          <p:nvSpPr>
            <p:cNvPr id="209" name="Rectangle 208"/>
            <p:cNvSpPr/>
            <p:nvPr/>
          </p:nvSpPr>
          <p:spPr>
            <a:xfrm>
              <a:off x="7568852" y="1878686"/>
              <a:ext cx="577402" cy="46166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r>
                <a:rPr lang="en-US" sz="240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ML</a:t>
              </a:r>
              <a:endPara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10" name="Rectangle 209"/>
            <p:cNvSpPr/>
            <p:nvPr/>
          </p:nvSpPr>
          <p:spPr>
            <a:xfrm>
              <a:off x="6882464" y="1915813"/>
              <a:ext cx="686406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r"/>
              <a:r>
                <a:rPr lang="en-US" sz="200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WBo</a:t>
              </a:r>
              <a:endParaRPr 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11" name="Rounded Rectangle 210">
              <a:hlinkClick r:id="rId24" action="ppaction://hlinksldjump"/>
            </p:cNvPr>
            <p:cNvSpPr/>
            <p:nvPr/>
          </p:nvSpPr>
          <p:spPr>
            <a:xfrm>
              <a:off x="6881761" y="2268538"/>
              <a:ext cx="652660" cy="351981"/>
            </a:xfrm>
            <a:prstGeom prst="round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500" dirty="0" smtClean="0"/>
                <a:t>Hyb</a:t>
              </a:r>
              <a:endParaRPr lang="en-US" sz="1500" dirty="0"/>
            </a:p>
          </p:txBody>
        </p:sp>
        <p:sp>
          <p:nvSpPr>
            <p:cNvPr id="212" name="Rounded Rectangle 211">
              <a:hlinkClick r:id="rId25" action="ppaction://hlinksldjump"/>
            </p:cNvPr>
            <p:cNvSpPr/>
            <p:nvPr/>
          </p:nvSpPr>
          <p:spPr>
            <a:xfrm>
              <a:off x="6881761" y="3003406"/>
              <a:ext cx="652660" cy="351981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500" dirty="0" smtClean="0"/>
                <a:t>Dif</a:t>
              </a:r>
              <a:endParaRPr lang="en-US" sz="1500" dirty="0"/>
            </a:p>
          </p:txBody>
        </p:sp>
        <p:sp>
          <p:nvSpPr>
            <p:cNvPr id="213" name="Rounded Rectangle 212">
              <a:hlinkClick r:id="rId26" action="ppaction://hlinksldjump"/>
            </p:cNvPr>
            <p:cNvSpPr/>
            <p:nvPr/>
          </p:nvSpPr>
          <p:spPr>
            <a:xfrm>
              <a:off x="6881761" y="2635972"/>
              <a:ext cx="652660" cy="351981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500" dirty="0" smtClean="0"/>
                <a:t>Con</a:t>
              </a:r>
              <a:endParaRPr lang="en-US" sz="1500" dirty="0"/>
            </a:p>
          </p:txBody>
        </p:sp>
        <p:sp>
          <p:nvSpPr>
            <p:cNvPr id="214" name="Rounded Rectangle 213">
              <a:hlinkClick r:id="rId8" action="ppaction://hlinksldjump"/>
            </p:cNvPr>
            <p:cNvSpPr/>
            <p:nvPr/>
          </p:nvSpPr>
          <p:spPr>
            <a:xfrm>
              <a:off x="6204780" y="2268538"/>
              <a:ext cx="652660" cy="351981"/>
            </a:xfrm>
            <a:prstGeom prst="round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500" dirty="0" smtClean="0"/>
                <a:t>Hyb</a:t>
              </a:r>
              <a:endParaRPr lang="en-US" sz="1500" dirty="0"/>
            </a:p>
          </p:txBody>
        </p:sp>
        <p:sp>
          <p:nvSpPr>
            <p:cNvPr id="215" name="Rounded Rectangle 214">
              <a:hlinkClick r:id="rId27" action="ppaction://hlinksldjump"/>
            </p:cNvPr>
            <p:cNvSpPr/>
            <p:nvPr/>
          </p:nvSpPr>
          <p:spPr>
            <a:xfrm>
              <a:off x="6204780" y="3003406"/>
              <a:ext cx="652660" cy="351981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500" dirty="0" smtClean="0"/>
                <a:t>Dif</a:t>
              </a:r>
              <a:endParaRPr lang="en-US" sz="1500" dirty="0"/>
            </a:p>
          </p:txBody>
        </p:sp>
        <p:sp>
          <p:nvSpPr>
            <p:cNvPr id="216" name="Rounded Rectangle 215">
              <a:hlinkClick r:id="rId28" action="ppaction://hlinksldjump"/>
            </p:cNvPr>
            <p:cNvSpPr/>
            <p:nvPr/>
          </p:nvSpPr>
          <p:spPr>
            <a:xfrm>
              <a:off x="6204780" y="2635972"/>
              <a:ext cx="652660" cy="351981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500" dirty="0" smtClean="0"/>
                <a:t>Con</a:t>
              </a:r>
              <a:endParaRPr lang="en-US" sz="1500" dirty="0"/>
            </a:p>
          </p:txBody>
        </p:sp>
        <p:sp>
          <p:nvSpPr>
            <p:cNvPr id="217" name="Rectangle 216"/>
            <p:cNvSpPr/>
            <p:nvPr/>
          </p:nvSpPr>
          <p:spPr>
            <a:xfrm>
              <a:off x="6204601" y="1915813"/>
              <a:ext cx="686406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r"/>
              <a:r>
                <a:rPr lang="en-US" sz="200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WBn</a:t>
              </a:r>
              <a:endParaRPr 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222" name="Group 221"/>
          <p:cNvGrpSpPr/>
          <p:nvPr/>
        </p:nvGrpSpPr>
        <p:grpSpPr>
          <a:xfrm>
            <a:off x="6255544" y="3264933"/>
            <a:ext cx="1862533" cy="261610"/>
            <a:chOff x="6255544" y="3264933"/>
            <a:chExt cx="1862533" cy="261610"/>
          </a:xfrm>
        </p:grpSpPr>
        <p:sp>
          <p:nvSpPr>
            <p:cNvPr id="223" name="TextBox 222"/>
            <p:cNvSpPr txBox="1"/>
            <p:nvPr/>
          </p:nvSpPr>
          <p:spPr>
            <a:xfrm>
              <a:off x="6255544" y="3264933"/>
              <a:ext cx="50045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/>
                <a:t>gauss</a:t>
              </a:r>
              <a:endParaRPr lang="en-US" sz="1100" dirty="0"/>
            </a:p>
          </p:txBody>
        </p:sp>
        <p:sp>
          <p:nvSpPr>
            <p:cNvPr id="224" name="TextBox 223"/>
            <p:cNvSpPr txBox="1"/>
            <p:nvPr/>
          </p:nvSpPr>
          <p:spPr>
            <a:xfrm>
              <a:off x="6981825" y="3264933"/>
              <a:ext cx="44275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/>
                <a:t>beta</a:t>
              </a:r>
              <a:endParaRPr lang="en-US" sz="1100" dirty="0"/>
            </a:p>
          </p:txBody>
        </p:sp>
        <p:sp>
          <p:nvSpPr>
            <p:cNvPr id="225" name="TextBox 224"/>
            <p:cNvSpPr txBox="1"/>
            <p:nvPr/>
          </p:nvSpPr>
          <p:spPr>
            <a:xfrm>
              <a:off x="7617619" y="3264933"/>
              <a:ext cx="50045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/>
                <a:t>gauss</a:t>
              </a:r>
              <a:endParaRPr lang="en-US" sz="1100" dirty="0"/>
            </a:p>
          </p:txBody>
        </p:sp>
      </p:grpSp>
      <p:sp>
        <p:nvSpPr>
          <p:cNvPr id="218" name="Rounded Rectangle 217">
            <a:hlinkClick r:id="rId29" action="ppaction://hlinksldjump"/>
          </p:cNvPr>
          <p:cNvSpPr/>
          <p:nvPr/>
        </p:nvSpPr>
        <p:spPr>
          <a:xfrm>
            <a:off x="5499930" y="2639782"/>
            <a:ext cx="652660" cy="351981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500" dirty="0" smtClean="0"/>
              <a:t>Null</a:t>
            </a: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3587829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5985" y="-116215"/>
            <a:ext cx="3835761" cy="3571447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49" y="3290554"/>
            <a:ext cx="8268857" cy="3467766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9472" y="4612"/>
            <a:ext cx="2639837" cy="6678668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5314" y="5106777"/>
            <a:ext cx="1033342" cy="1405189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0327" y="3455234"/>
            <a:ext cx="943316" cy="1405189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9049" y="1679848"/>
            <a:ext cx="1033342" cy="1405189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9049" y="133800"/>
            <a:ext cx="943316" cy="1405189"/>
          </a:xfrm>
          <a:prstGeom prst="rect">
            <a:avLst/>
          </a:prstGeom>
        </p:spPr>
      </p:pic>
      <p:grpSp>
        <p:nvGrpSpPr>
          <p:cNvPr id="29" name="Group 28"/>
          <p:cNvGrpSpPr/>
          <p:nvPr/>
        </p:nvGrpSpPr>
        <p:grpSpPr>
          <a:xfrm>
            <a:off x="8367006" y="3084323"/>
            <a:ext cx="3258844" cy="369332"/>
            <a:chOff x="8367006" y="3084323"/>
            <a:chExt cx="3258844" cy="369332"/>
          </a:xfrm>
        </p:grpSpPr>
        <p:sp>
          <p:nvSpPr>
            <p:cNvPr id="30" name="Rectangle 29"/>
            <p:cNvSpPr/>
            <p:nvPr/>
          </p:nvSpPr>
          <p:spPr>
            <a:xfrm>
              <a:off x="8367006" y="3084323"/>
              <a:ext cx="972317" cy="3693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dirty="0" smtClean="0">
                  <a:ln w="0"/>
                  <a:solidFill>
                    <a:srgbClr val="FF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Forecast</a:t>
              </a:r>
              <a:endParaRPr lang="en-US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grpSp>
          <p:nvGrpSpPr>
            <p:cNvPr id="31" name="Group 30"/>
            <p:cNvGrpSpPr/>
            <p:nvPr/>
          </p:nvGrpSpPr>
          <p:grpSpPr>
            <a:xfrm>
              <a:off x="9514754" y="3099712"/>
              <a:ext cx="2111096" cy="338554"/>
              <a:chOff x="9514754" y="3097277"/>
              <a:chExt cx="2111096" cy="338554"/>
            </a:xfrm>
          </p:grpSpPr>
          <p:sp>
            <p:nvSpPr>
              <p:cNvPr id="32" name="Rectangle 31"/>
              <p:cNvSpPr/>
              <p:nvPr/>
            </p:nvSpPr>
            <p:spPr>
              <a:xfrm>
                <a:off x="9514754" y="3097277"/>
                <a:ext cx="444353" cy="338554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600" dirty="0" smtClean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‘</a:t>
                </a:r>
                <a:r>
                  <a:rPr lang="en-US" sz="1600" b="0" cap="none" spc="0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80</a:t>
                </a:r>
                <a:endParaRPr lang="en-US" sz="16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9919818" y="3097277"/>
                <a:ext cx="444353" cy="338554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600" dirty="0" smtClean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‘</a:t>
                </a:r>
                <a:r>
                  <a:rPr lang="en-US" sz="1600" b="0" cap="none" spc="0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81</a:t>
                </a:r>
                <a:endParaRPr lang="en-US" sz="16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10324882" y="3097277"/>
                <a:ext cx="490840" cy="338554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6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</a:t>
                </a:r>
                <a:r>
                  <a:rPr lang="en-US" sz="1600" dirty="0" smtClean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‘</a:t>
                </a:r>
                <a:r>
                  <a:rPr lang="en-US" sz="1600" b="0" cap="none" spc="0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82</a:t>
                </a:r>
                <a:endParaRPr lang="en-US" sz="16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10776433" y="3097277"/>
                <a:ext cx="444353" cy="338554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600" dirty="0" smtClean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‘</a:t>
                </a:r>
                <a:r>
                  <a:rPr lang="en-US" sz="1600" b="0" cap="none" spc="0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83</a:t>
                </a:r>
                <a:endParaRPr lang="en-US" sz="16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11181497" y="3097277"/>
                <a:ext cx="444353" cy="338554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600" b="0" cap="none" spc="0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‘84</a:t>
                </a:r>
                <a:endParaRPr lang="en-US" sz="16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p:grpSp>
      </p:grpSp>
      <p:pic>
        <p:nvPicPr>
          <p:cNvPr id="37" name="Picture 36">
            <a:hlinkClick r:id="rId8" action="ppaction://hlinksldjump"/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0161" y="3084323"/>
            <a:ext cx="464583" cy="464583"/>
          </a:xfrm>
          <a:prstGeom prst="rect">
            <a:avLst/>
          </a:prstGeom>
        </p:spPr>
      </p:pic>
      <p:pic>
        <p:nvPicPr>
          <p:cNvPr id="38" name="Picture 37">
            <a:hlinkClick r:id="rId10" action="ppaction://hlinksldjump"/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1899" y="-26304"/>
            <a:ext cx="464583" cy="464583"/>
          </a:xfrm>
          <a:prstGeom prst="rect">
            <a:avLst/>
          </a:prstGeom>
        </p:spPr>
      </p:pic>
      <p:grpSp>
        <p:nvGrpSpPr>
          <p:cNvPr id="39" name="Group 38"/>
          <p:cNvGrpSpPr/>
          <p:nvPr/>
        </p:nvGrpSpPr>
        <p:grpSpPr>
          <a:xfrm>
            <a:off x="-53543" y="-11442"/>
            <a:ext cx="8433870" cy="6938969"/>
            <a:chOff x="-53543" y="-11442"/>
            <a:chExt cx="8433870" cy="6938969"/>
          </a:xfrm>
        </p:grpSpPr>
        <p:sp>
          <p:nvSpPr>
            <p:cNvPr id="40" name="Rectangle 39"/>
            <p:cNvSpPr/>
            <p:nvPr/>
          </p:nvSpPr>
          <p:spPr>
            <a:xfrm>
              <a:off x="-53543" y="6665917"/>
              <a:ext cx="370614" cy="261610"/>
            </a:xfrm>
            <a:prstGeom prst="rect">
              <a:avLst/>
            </a:prstGeom>
            <a:noFill/>
          </p:spPr>
          <p:txBody>
            <a:bodyPr wrap="none" lIns="91440" tIns="45720" rIns="91440" bIns="45720" anchor="b">
              <a:spAutoFit/>
            </a:bodyPr>
            <a:lstStyle/>
            <a:p>
              <a:pPr algn="ctr"/>
              <a:r>
                <a:rPr lang="en-US" sz="1100" b="0" cap="none" spc="0" dirty="0" smtClean="0">
                  <a:ln w="0"/>
                  <a:latin typeface="Angsana New" panose="02020603050405020304" pitchFamily="18" charset="-34"/>
                  <a:cs typeface="Angsana New" panose="02020603050405020304" pitchFamily="18" charset="-34"/>
                </a:rPr>
                <a:t>2000</a:t>
              </a:r>
              <a:endParaRPr lang="en-US" sz="1100" b="0" cap="none" spc="0" dirty="0">
                <a:ln w="0"/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357428" y="6573734"/>
              <a:ext cx="231153" cy="2616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100" b="0" cap="none" spc="0" dirty="0" smtClean="0">
                  <a:ln w="0"/>
                  <a:latin typeface="Angsana New" panose="02020603050405020304" pitchFamily="18" charset="-34"/>
                  <a:cs typeface="Angsana New" panose="02020603050405020304" pitchFamily="18" charset="-34"/>
                </a:rPr>
                <a:t>2</a:t>
              </a:r>
              <a:endParaRPr lang="en-US" sz="1100" b="0" cap="none" spc="0" dirty="0">
                <a:ln w="0"/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689342" y="6573734"/>
              <a:ext cx="231153" cy="2616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100" b="0" cap="none" spc="0" dirty="0" smtClean="0">
                  <a:ln w="0"/>
                  <a:latin typeface="Angsana New" panose="02020603050405020304" pitchFamily="18" charset="-34"/>
                  <a:cs typeface="Angsana New" panose="02020603050405020304" pitchFamily="18" charset="-34"/>
                </a:rPr>
                <a:t>4</a:t>
              </a:r>
              <a:endParaRPr lang="en-US" sz="1100" b="0" cap="none" spc="0" dirty="0">
                <a:ln w="0"/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862930" y="6573734"/>
              <a:ext cx="231154" cy="2616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100" dirty="0">
                  <a:ln w="0"/>
                  <a:latin typeface="Angsana New" panose="02020603050405020304" pitchFamily="18" charset="-34"/>
                  <a:cs typeface="Angsana New" panose="02020603050405020304" pitchFamily="18" charset="-34"/>
                </a:rPr>
                <a:t>5</a:t>
              </a:r>
              <a:endParaRPr lang="en-US" sz="1100" b="0" cap="none" spc="0" dirty="0">
                <a:ln w="0"/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1030967" y="6573734"/>
              <a:ext cx="231154" cy="2616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100" b="0" cap="none" spc="0" dirty="0" smtClean="0">
                  <a:ln w="0"/>
                  <a:latin typeface="Angsana New" panose="02020603050405020304" pitchFamily="18" charset="-34"/>
                  <a:cs typeface="Angsana New" panose="02020603050405020304" pitchFamily="18" charset="-34"/>
                </a:rPr>
                <a:t>6</a:t>
              </a:r>
              <a:endParaRPr lang="en-US" sz="1100" b="0" cap="none" spc="0" dirty="0">
                <a:ln w="0"/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1195031" y="6573734"/>
              <a:ext cx="231154" cy="2616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100" b="0" cap="none" spc="0" dirty="0" smtClean="0">
                  <a:ln w="0"/>
                  <a:latin typeface="Angsana New" panose="02020603050405020304" pitchFamily="18" charset="-34"/>
                  <a:cs typeface="Angsana New" panose="02020603050405020304" pitchFamily="18" charset="-34"/>
                </a:rPr>
                <a:t>7</a:t>
              </a:r>
              <a:endParaRPr lang="en-US" sz="1100" b="0" cap="none" spc="0" dirty="0">
                <a:ln w="0"/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1371632" y="6573734"/>
              <a:ext cx="231154" cy="2616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100" b="0" cap="none" spc="0" dirty="0" smtClean="0">
                  <a:ln w="0"/>
                  <a:latin typeface="Angsana New" panose="02020603050405020304" pitchFamily="18" charset="-34"/>
                  <a:cs typeface="Angsana New" panose="02020603050405020304" pitchFamily="18" charset="-34"/>
                </a:rPr>
                <a:t>8</a:t>
              </a:r>
              <a:endParaRPr lang="en-US" sz="1100" b="0" cap="none" spc="0" dirty="0">
                <a:ln w="0"/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527182" y="6573734"/>
              <a:ext cx="231154" cy="2616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100" b="0" cap="none" spc="0" dirty="0" smtClean="0">
                  <a:ln w="0"/>
                  <a:latin typeface="Angsana New" panose="02020603050405020304" pitchFamily="18" charset="-34"/>
                  <a:cs typeface="Angsana New" panose="02020603050405020304" pitchFamily="18" charset="-34"/>
                </a:rPr>
                <a:t>3</a:t>
              </a:r>
              <a:endParaRPr lang="en-US" sz="1100" b="0" cap="none" spc="0" dirty="0">
                <a:ln w="0"/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187000" y="6573734"/>
              <a:ext cx="231154" cy="2616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100" b="0" cap="none" spc="0" dirty="0" smtClean="0">
                  <a:ln w="0"/>
                  <a:latin typeface="Angsana New" panose="02020603050405020304" pitchFamily="18" charset="-34"/>
                  <a:cs typeface="Angsana New" panose="02020603050405020304" pitchFamily="18" charset="-34"/>
                </a:rPr>
                <a:t>1</a:t>
              </a:r>
              <a:endParaRPr lang="en-US" sz="1100" b="0" cap="none" spc="0" dirty="0">
                <a:ln w="0"/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-41068" y="6569020"/>
              <a:ext cx="344967" cy="2616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100" dirty="0" smtClean="0">
                  <a:ln w="0"/>
                  <a:latin typeface="Angsana New" panose="02020603050405020304" pitchFamily="18" charset="-34"/>
                  <a:cs typeface="Angsana New" panose="02020603050405020304" pitchFamily="18" charset="-34"/>
                </a:rPr>
                <a:t>year</a:t>
              </a:r>
              <a:endParaRPr lang="en-US" sz="1100" b="0" cap="none" spc="0" dirty="0">
                <a:ln w="0"/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  <p:grpSp>
          <p:nvGrpSpPr>
            <p:cNvPr id="50" name="Group 49"/>
            <p:cNvGrpSpPr/>
            <p:nvPr/>
          </p:nvGrpSpPr>
          <p:grpSpPr>
            <a:xfrm>
              <a:off x="1710356" y="6583211"/>
              <a:ext cx="1588381" cy="261610"/>
              <a:chOff x="1710356" y="6583211"/>
              <a:chExt cx="1588381" cy="261610"/>
            </a:xfrm>
          </p:grpSpPr>
          <p:grpSp>
            <p:nvGrpSpPr>
              <p:cNvPr id="112" name="Group 111"/>
              <p:cNvGrpSpPr/>
              <p:nvPr/>
            </p:nvGrpSpPr>
            <p:grpSpPr>
              <a:xfrm>
                <a:off x="1882951" y="6583211"/>
                <a:ext cx="1415786" cy="261610"/>
                <a:chOff x="1882951" y="6583211"/>
                <a:chExt cx="1415786" cy="261610"/>
              </a:xfrm>
            </p:grpSpPr>
            <p:sp>
              <p:nvSpPr>
                <p:cNvPr id="114" name="Rectangle 113"/>
                <p:cNvSpPr/>
                <p:nvPr/>
              </p:nvSpPr>
              <p:spPr>
                <a:xfrm>
                  <a:off x="2053379" y="6583211"/>
                  <a:ext cx="231153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2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15" name="Rectangle 114"/>
                <p:cNvSpPr/>
                <p:nvPr/>
              </p:nvSpPr>
              <p:spPr>
                <a:xfrm>
                  <a:off x="2385293" y="6583211"/>
                  <a:ext cx="231153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4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16" name="Rectangle 115"/>
                <p:cNvSpPr/>
                <p:nvPr/>
              </p:nvSpPr>
              <p:spPr>
                <a:xfrm>
                  <a:off x="2558881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dirty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5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17" name="Rectangle 116"/>
                <p:cNvSpPr/>
                <p:nvPr/>
              </p:nvSpPr>
              <p:spPr>
                <a:xfrm>
                  <a:off x="2726918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6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18" name="Rectangle 117"/>
                <p:cNvSpPr/>
                <p:nvPr/>
              </p:nvSpPr>
              <p:spPr>
                <a:xfrm>
                  <a:off x="2890982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7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19" name="Rectangle 118"/>
                <p:cNvSpPr/>
                <p:nvPr/>
              </p:nvSpPr>
              <p:spPr>
                <a:xfrm>
                  <a:off x="3067583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8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20" name="Rectangle 119"/>
                <p:cNvSpPr/>
                <p:nvPr/>
              </p:nvSpPr>
              <p:spPr>
                <a:xfrm>
                  <a:off x="2223133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3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21" name="Rectangle 120"/>
                <p:cNvSpPr/>
                <p:nvPr/>
              </p:nvSpPr>
              <p:spPr>
                <a:xfrm>
                  <a:off x="1882951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1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</p:grpSp>
          <p:sp>
            <p:nvSpPr>
              <p:cNvPr id="113" name="Rectangle 112"/>
              <p:cNvSpPr/>
              <p:nvPr/>
            </p:nvSpPr>
            <p:spPr>
              <a:xfrm>
                <a:off x="1710356" y="6583211"/>
                <a:ext cx="231154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1" cap="none" spc="0" dirty="0" smtClean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rPr>
                  <a:t>0</a:t>
                </a:r>
                <a:endParaRPr lang="en-US" sz="1100" b="1" cap="none" spc="0" dirty="0">
                  <a:ln w="0"/>
                  <a:latin typeface="Angsana New" panose="02020603050405020304" pitchFamily="18" charset="-34"/>
                  <a:cs typeface="Angsana New" panose="02020603050405020304" pitchFamily="18" charset="-34"/>
                </a:endParaRPr>
              </a:p>
            </p:txBody>
          </p:sp>
        </p:grpSp>
        <p:grpSp>
          <p:nvGrpSpPr>
            <p:cNvPr id="51" name="Group 50"/>
            <p:cNvGrpSpPr/>
            <p:nvPr/>
          </p:nvGrpSpPr>
          <p:grpSpPr>
            <a:xfrm>
              <a:off x="3401286" y="6583211"/>
              <a:ext cx="1588381" cy="261610"/>
              <a:chOff x="1710356" y="6583211"/>
              <a:chExt cx="1588381" cy="261610"/>
            </a:xfrm>
          </p:grpSpPr>
          <p:grpSp>
            <p:nvGrpSpPr>
              <p:cNvPr id="102" name="Group 101"/>
              <p:cNvGrpSpPr/>
              <p:nvPr/>
            </p:nvGrpSpPr>
            <p:grpSpPr>
              <a:xfrm>
                <a:off x="1882951" y="6583211"/>
                <a:ext cx="1415786" cy="261610"/>
                <a:chOff x="1882951" y="6583211"/>
                <a:chExt cx="1415786" cy="261610"/>
              </a:xfrm>
            </p:grpSpPr>
            <p:sp>
              <p:nvSpPr>
                <p:cNvPr id="104" name="Rectangle 103"/>
                <p:cNvSpPr/>
                <p:nvPr/>
              </p:nvSpPr>
              <p:spPr>
                <a:xfrm>
                  <a:off x="2053379" y="6583211"/>
                  <a:ext cx="231153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2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05" name="Rectangle 104"/>
                <p:cNvSpPr/>
                <p:nvPr/>
              </p:nvSpPr>
              <p:spPr>
                <a:xfrm>
                  <a:off x="2385293" y="6583211"/>
                  <a:ext cx="231153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4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06" name="Rectangle 105"/>
                <p:cNvSpPr/>
                <p:nvPr/>
              </p:nvSpPr>
              <p:spPr>
                <a:xfrm>
                  <a:off x="2558881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dirty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5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07" name="Rectangle 106"/>
                <p:cNvSpPr/>
                <p:nvPr/>
              </p:nvSpPr>
              <p:spPr>
                <a:xfrm>
                  <a:off x="2726918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6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08" name="Rectangle 107"/>
                <p:cNvSpPr/>
                <p:nvPr/>
              </p:nvSpPr>
              <p:spPr>
                <a:xfrm>
                  <a:off x="2890982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7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09" name="Rectangle 108"/>
                <p:cNvSpPr/>
                <p:nvPr/>
              </p:nvSpPr>
              <p:spPr>
                <a:xfrm>
                  <a:off x="3067583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8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10" name="Rectangle 109"/>
                <p:cNvSpPr/>
                <p:nvPr/>
              </p:nvSpPr>
              <p:spPr>
                <a:xfrm>
                  <a:off x="2223133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3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11" name="Rectangle 110"/>
                <p:cNvSpPr/>
                <p:nvPr/>
              </p:nvSpPr>
              <p:spPr>
                <a:xfrm>
                  <a:off x="1882951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1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</p:grpSp>
          <p:sp>
            <p:nvSpPr>
              <p:cNvPr id="103" name="Rectangle 102"/>
              <p:cNvSpPr/>
              <p:nvPr/>
            </p:nvSpPr>
            <p:spPr>
              <a:xfrm>
                <a:off x="1710356" y="6583211"/>
                <a:ext cx="231154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1" cap="none" spc="0" dirty="0" smtClean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rPr>
                  <a:t>0</a:t>
                </a:r>
                <a:endParaRPr lang="en-US" sz="1100" b="1" cap="none" spc="0" dirty="0">
                  <a:ln w="0"/>
                  <a:latin typeface="Angsana New" panose="02020603050405020304" pitchFamily="18" charset="-34"/>
                  <a:cs typeface="Angsana New" panose="02020603050405020304" pitchFamily="18" charset="-34"/>
                </a:endParaRPr>
              </a:p>
            </p:txBody>
          </p:sp>
        </p:grpSp>
        <p:grpSp>
          <p:nvGrpSpPr>
            <p:cNvPr id="52" name="Group 51"/>
            <p:cNvGrpSpPr/>
            <p:nvPr/>
          </p:nvGrpSpPr>
          <p:grpSpPr>
            <a:xfrm>
              <a:off x="5080059" y="6583211"/>
              <a:ext cx="1588381" cy="261610"/>
              <a:chOff x="1710356" y="6583211"/>
              <a:chExt cx="1588381" cy="261610"/>
            </a:xfrm>
          </p:grpSpPr>
          <p:grpSp>
            <p:nvGrpSpPr>
              <p:cNvPr id="92" name="Group 91"/>
              <p:cNvGrpSpPr/>
              <p:nvPr/>
            </p:nvGrpSpPr>
            <p:grpSpPr>
              <a:xfrm>
                <a:off x="1882951" y="6583211"/>
                <a:ext cx="1415786" cy="261610"/>
                <a:chOff x="1882951" y="6583211"/>
                <a:chExt cx="1415786" cy="261610"/>
              </a:xfrm>
            </p:grpSpPr>
            <p:sp>
              <p:nvSpPr>
                <p:cNvPr id="94" name="Rectangle 93"/>
                <p:cNvSpPr/>
                <p:nvPr/>
              </p:nvSpPr>
              <p:spPr>
                <a:xfrm>
                  <a:off x="2053379" y="6583211"/>
                  <a:ext cx="231153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2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95" name="Rectangle 94"/>
                <p:cNvSpPr/>
                <p:nvPr/>
              </p:nvSpPr>
              <p:spPr>
                <a:xfrm>
                  <a:off x="2385293" y="6583211"/>
                  <a:ext cx="231153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4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96" name="Rectangle 95"/>
                <p:cNvSpPr/>
                <p:nvPr/>
              </p:nvSpPr>
              <p:spPr>
                <a:xfrm>
                  <a:off x="2558881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dirty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5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97" name="Rectangle 96"/>
                <p:cNvSpPr/>
                <p:nvPr/>
              </p:nvSpPr>
              <p:spPr>
                <a:xfrm>
                  <a:off x="2726918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6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98" name="Rectangle 97"/>
                <p:cNvSpPr/>
                <p:nvPr/>
              </p:nvSpPr>
              <p:spPr>
                <a:xfrm>
                  <a:off x="2890982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7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99" name="Rectangle 98"/>
                <p:cNvSpPr/>
                <p:nvPr/>
              </p:nvSpPr>
              <p:spPr>
                <a:xfrm>
                  <a:off x="3067583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8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00" name="Rectangle 99"/>
                <p:cNvSpPr/>
                <p:nvPr/>
              </p:nvSpPr>
              <p:spPr>
                <a:xfrm>
                  <a:off x="2223133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3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01" name="Rectangle 100"/>
                <p:cNvSpPr/>
                <p:nvPr/>
              </p:nvSpPr>
              <p:spPr>
                <a:xfrm>
                  <a:off x="1882951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1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</p:grpSp>
          <p:sp>
            <p:nvSpPr>
              <p:cNvPr id="93" name="Rectangle 92"/>
              <p:cNvSpPr/>
              <p:nvPr/>
            </p:nvSpPr>
            <p:spPr>
              <a:xfrm>
                <a:off x="1710356" y="6583211"/>
                <a:ext cx="231154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1" cap="none" spc="0" dirty="0" smtClean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rPr>
                  <a:t>0</a:t>
                </a:r>
                <a:endParaRPr lang="en-US" sz="1100" b="1" cap="none" spc="0" dirty="0">
                  <a:ln w="0"/>
                  <a:latin typeface="Angsana New" panose="02020603050405020304" pitchFamily="18" charset="-34"/>
                  <a:cs typeface="Angsana New" panose="02020603050405020304" pitchFamily="18" charset="-34"/>
                </a:endParaRPr>
              </a:p>
            </p:txBody>
          </p:sp>
        </p:grpSp>
        <p:grpSp>
          <p:nvGrpSpPr>
            <p:cNvPr id="53" name="Group 52"/>
            <p:cNvGrpSpPr/>
            <p:nvPr/>
          </p:nvGrpSpPr>
          <p:grpSpPr>
            <a:xfrm>
              <a:off x="6791946" y="6583211"/>
              <a:ext cx="1588381" cy="261610"/>
              <a:chOff x="1710356" y="6583211"/>
              <a:chExt cx="1588381" cy="261610"/>
            </a:xfrm>
          </p:grpSpPr>
          <p:grpSp>
            <p:nvGrpSpPr>
              <p:cNvPr id="82" name="Group 81"/>
              <p:cNvGrpSpPr/>
              <p:nvPr/>
            </p:nvGrpSpPr>
            <p:grpSpPr>
              <a:xfrm>
                <a:off x="1882951" y="6583211"/>
                <a:ext cx="1415786" cy="261610"/>
                <a:chOff x="1882951" y="6583211"/>
                <a:chExt cx="1415786" cy="261610"/>
              </a:xfrm>
            </p:grpSpPr>
            <p:sp>
              <p:nvSpPr>
                <p:cNvPr id="84" name="Rectangle 83"/>
                <p:cNvSpPr/>
                <p:nvPr/>
              </p:nvSpPr>
              <p:spPr>
                <a:xfrm>
                  <a:off x="2053379" y="6583211"/>
                  <a:ext cx="231153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2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85" name="Rectangle 84"/>
                <p:cNvSpPr/>
                <p:nvPr/>
              </p:nvSpPr>
              <p:spPr>
                <a:xfrm>
                  <a:off x="2385293" y="6583211"/>
                  <a:ext cx="231153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4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86" name="Rectangle 85"/>
                <p:cNvSpPr/>
                <p:nvPr/>
              </p:nvSpPr>
              <p:spPr>
                <a:xfrm>
                  <a:off x="2558881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dirty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5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87" name="Rectangle 86"/>
                <p:cNvSpPr/>
                <p:nvPr/>
              </p:nvSpPr>
              <p:spPr>
                <a:xfrm>
                  <a:off x="2726918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6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88" name="Rectangle 87"/>
                <p:cNvSpPr/>
                <p:nvPr/>
              </p:nvSpPr>
              <p:spPr>
                <a:xfrm>
                  <a:off x="2890982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7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89" name="Rectangle 88"/>
                <p:cNvSpPr/>
                <p:nvPr/>
              </p:nvSpPr>
              <p:spPr>
                <a:xfrm>
                  <a:off x="3067583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8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90" name="Rectangle 89"/>
                <p:cNvSpPr/>
                <p:nvPr/>
              </p:nvSpPr>
              <p:spPr>
                <a:xfrm>
                  <a:off x="2223133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3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91" name="Rectangle 90"/>
                <p:cNvSpPr/>
                <p:nvPr/>
              </p:nvSpPr>
              <p:spPr>
                <a:xfrm>
                  <a:off x="1882951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1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</p:grpSp>
          <p:sp>
            <p:nvSpPr>
              <p:cNvPr id="83" name="Rectangle 82"/>
              <p:cNvSpPr/>
              <p:nvPr/>
            </p:nvSpPr>
            <p:spPr>
              <a:xfrm>
                <a:off x="1710356" y="6583211"/>
                <a:ext cx="231154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1" cap="none" spc="0" dirty="0" smtClean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rPr>
                  <a:t>0</a:t>
                </a:r>
                <a:endParaRPr lang="en-US" sz="1100" b="1" cap="none" spc="0" dirty="0">
                  <a:ln w="0"/>
                  <a:latin typeface="Angsana New" panose="02020603050405020304" pitchFamily="18" charset="-34"/>
                  <a:cs typeface="Angsana New" panose="02020603050405020304" pitchFamily="18" charset="-34"/>
                </a:endParaRPr>
              </a:p>
            </p:txBody>
          </p:sp>
        </p:grpSp>
        <p:grpSp>
          <p:nvGrpSpPr>
            <p:cNvPr id="54" name="Group 53"/>
            <p:cNvGrpSpPr/>
            <p:nvPr/>
          </p:nvGrpSpPr>
          <p:grpSpPr>
            <a:xfrm>
              <a:off x="105281" y="-11442"/>
              <a:ext cx="8170871" cy="5494336"/>
              <a:chOff x="105281" y="-11442"/>
              <a:chExt cx="8170871" cy="5494336"/>
            </a:xfrm>
          </p:grpSpPr>
          <p:grpSp>
            <p:nvGrpSpPr>
              <p:cNvPr id="55" name="Group 54"/>
              <p:cNvGrpSpPr/>
              <p:nvPr/>
            </p:nvGrpSpPr>
            <p:grpSpPr>
              <a:xfrm>
                <a:off x="105281" y="4636254"/>
                <a:ext cx="1435008" cy="846640"/>
                <a:chOff x="86993" y="4650575"/>
                <a:chExt cx="1435008" cy="846640"/>
              </a:xfrm>
            </p:grpSpPr>
            <p:sp>
              <p:nvSpPr>
                <p:cNvPr id="80" name="Rectangle 79"/>
                <p:cNvSpPr/>
                <p:nvPr/>
              </p:nvSpPr>
              <p:spPr>
                <a:xfrm>
                  <a:off x="86993" y="4666218"/>
                  <a:ext cx="1435008" cy="830997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4800" b="1" cap="none" spc="0" dirty="0" smtClean="0">
                      <a:ln w="9525">
                        <a:solidFill>
                          <a:schemeClr val="bg1"/>
                        </a:solidFill>
                        <a:prstDash val="solid"/>
                      </a:ln>
                      <a:solidFill>
                        <a:schemeClr val="tx1"/>
                      </a:solidFill>
                      <a:effectLst>
                        <a:outerShdw blurRad="12700" dist="38100" dir="2700000" algn="tl" rotWithShape="0">
                          <a:schemeClr val="bg1">
                            <a:lumMod val="50000"/>
                          </a:schemeClr>
                        </a:outerShdw>
                      </a:effectLst>
                    </a:rPr>
                    <a:t>1980</a:t>
                  </a:r>
                  <a:endParaRPr lang="en-US" sz="4800" b="1" cap="none" spc="0" dirty="0">
                    <a:ln w="9525">
                      <a:solidFill>
                        <a:schemeClr val="bg1"/>
                      </a:solidFill>
                      <a:prstDash val="solid"/>
                    </a:ln>
                    <a:solidFill>
                      <a:schemeClr val="tx1"/>
                    </a:solidFill>
                    <a:effectLst>
                      <a:outerShdw blurRad="12700" dist="38100" dir="2700000" algn="tl" rotWithShape="0">
                        <a:schemeClr val="bg1">
                          <a:lumMod val="5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81" name="TextBox 80"/>
                <p:cNvSpPr txBox="1"/>
                <p:nvPr/>
              </p:nvSpPr>
              <p:spPr>
                <a:xfrm>
                  <a:off x="198332" y="4650575"/>
                  <a:ext cx="71526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latin typeface="Arabic Typesetting" panose="03020402040406030203" pitchFamily="66" charset="-78"/>
                      <a:cs typeface="Arabic Typesetting" panose="03020402040406030203" pitchFamily="66" charset="-78"/>
                    </a:rPr>
                    <a:t>b</a:t>
                  </a:r>
                  <a:r>
                    <a:rPr lang="en-US" dirty="0" smtClean="0">
                      <a:latin typeface="Arabic Typesetting" panose="03020402040406030203" pitchFamily="66" charset="-78"/>
                      <a:cs typeface="Arabic Typesetting" panose="03020402040406030203" pitchFamily="66" charset="-78"/>
                    </a:rPr>
                    <a:t>orn in </a:t>
                  </a:r>
                  <a:endParaRPr lang="en-US" dirty="0">
                    <a:latin typeface="Arabic Typesetting" panose="03020402040406030203" pitchFamily="66" charset="-78"/>
                    <a:cs typeface="Arabic Typesetting" panose="03020402040406030203" pitchFamily="66" charset="-78"/>
                  </a:endParaRPr>
                </a:p>
              </p:txBody>
            </p:sp>
          </p:grpSp>
          <p:grpSp>
            <p:nvGrpSpPr>
              <p:cNvPr id="56" name="Group 55"/>
              <p:cNvGrpSpPr/>
              <p:nvPr/>
            </p:nvGrpSpPr>
            <p:grpSpPr>
              <a:xfrm>
                <a:off x="1791533" y="4636254"/>
                <a:ext cx="1435008" cy="846640"/>
                <a:chOff x="1709705" y="4634932"/>
                <a:chExt cx="1435008" cy="846640"/>
              </a:xfrm>
            </p:grpSpPr>
            <p:sp>
              <p:nvSpPr>
                <p:cNvPr id="78" name="Rectangle 77"/>
                <p:cNvSpPr/>
                <p:nvPr/>
              </p:nvSpPr>
              <p:spPr>
                <a:xfrm>
                  <a:off x="1709705" y="4650575"/>
                  <a:ext cx="1435008" cy="830997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4800" b="1" cap="none" spc="0" dirty="0" smtClean="0">
                      <a:ln w="9525">
                        <a:solidFill>
                          <a:schemeClr val="bg1"/>
                        </a:solidFill>
                        <a:prstDash val="solid"/>
                      </a:ln>
                      <a:solidFill>
                        <a:schemeClr val="tx1"/>
                      </a:solidFill>
                      <a:effectLst>
                        <a:outerShdw blurRad="12700" dist="38100" dir="2700000" algn="tl" rotWithShape="0">
                          <a:schemeClr val="bg1">
                            <a:lumMod val="50000"/>
                          </a:schemeClr>
                        </a:outerShdw>
                      </a:effectLst>
                    </a:rPr>
                    <a:t>1981</a:t>
                  </a:r>
                  <a:endParaRPr lang="en-US" sz="4800" b="1" cap="none" spc="0" dirty="0">
                    <a:ln w="9525">
                      <a:solidFill>
                        <a:schemeClr val="bg1"/>
                      </a:solidFill>
                      <a:prstDash val="solid"/>
                    </a:ln>
                    <a:solidFill>
                      <a:schemeClr val="tx1"/>
                    </a:solidFill>
                    <a:effectLst>
                      <a:outerShdw blurRad="12700" dist="38100" dir="2700000" algn="tl" rotWithShape="0">
                        <a:schemeClr val="bg1">
                          <a:lumMod val="5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79" name="TextBox 78"/>
                <p:cNvSpPr txBox="1"/>
                <p:nvPr/>
              </p:nvSpPr>
              <p:spPr>
                <a:xfrm>
                  <a:off x="1821044" y="4634932"/>
                  <a:ext cx="71526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latin typeface="Arabic Typesetting" panose="03020402040406030203" pitchFamily="66" charset="-78"/>
                      <a:cs typeface="Arabic Typesetting" panose="03020402040406030203" pitchFamily="66" charset="-78"/>
                    </a:rPr>
                    <a:t>b</a:t>
                  </a:r>
                  <a:r>
                    <a:rPr lang="en-US" dirty="0" smtClean="0">
                      <a:latin typeface="Arabic Typesetting" panose="03020402040406030203" pitchFamily="66" charset="-78"/>
                      <a:cs typeface="Arabic Typesetting" panose="03020402040406030203" pitchFamily="66" charset="-78"/>
                    </a:rPr>
                    <a:t>orn in </a:t>
                  </a:r>
                  <a:endParaRPr lang="en-US" dirty="0">
                    <a:latin typeface="Arabic Typesetting" panose="03020402040406030203" pitchFamily="66" charset="-78"/>
                    <a:cs typeface="Arabic Typesetting" panose="03020402040406030203" pitchFamily="66" charset="-78"/>
                  </a:endParaRPr>
                </a:p>
              </p:txBody>
            </p:sp>
          </p:grpSp>
          <p:grpSp>
            <p:nvGrpSpPr>
              <p:cNvPr id="57" name="Group 56"/>
              <p:cNvGrpSpPr/>
              <p:nvPr/>
            </p:nvGrpSpPr>
            <p:grpSpPr>
              <a:xfrm>
                <a:off x="3468641" y="4636254"/>
                <a:ext cx="1435008" cy="846640"/>
                <a:chOff x="3403347" y="4619289"/>
                <a:chExt cx="1435008" cy="846640"/>
              </a:xfrm>
            </p:grpSpPr>
            <p:sp>
              <p:nvSpPr>
                <p:cNvPr id="76" name="Rectangle 75"/>
                <p:cNvSpPr/>
                <p:nvPr/>
              </p:nvSpPr>
              <p:spPr>
                <a:xfrm>
                  <a:off x="3403347" y="4634932"/>
                  <a:ext cx="1435008" cy="830997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4800" b="1" cap="none" spc="0" dirty="0" smtClean="0">
                      <a:ln w="9525">
                        <a:solidFill>
                          <a:schemeClr val="bg1"/>
                        </a:solidFill>
                        <a:prstDash val="solid"/>
                      </a:ln>
                      <a:solidFill>
                        <a:schemeClr val="tx1"/>
                      </a:solidFill>
                      <a:effectLst>
                        <a:outerShdw blurRad="12700" dist="38100" dir="2700000" algn="tl" rotWithShape="0">
                          <a:schemeClr val="bg1">
                            <a:lumMod val="50000"/>
                          </a:schemeClr>
                        </a:outerShdw>
                      </a:effectLst>
                    </a:rPr>
                    <a:t>1982</a:t>
                  </a:r>
                  <a:endParaRPr lang="en-US" sz="4800" b="1" cap="none" spc="0" dirty="0">
                    <a:ln w="9525">
                      <a:solidFill>
                        <a:schemeClr val="bg1"/>
                      </a:solidFill>
                      <a:prstDash val="solid"/>
                    </a:ln>
                    <a:solidFill>
                      <a:schemeClr val="tx1"/>
                    </a:solidFill>
                    <a:effectLst>
                      <a:outerShdw blurRad="12700" dist="38100" dir="2700000" algn="tl" rotWithShape="0">
                        <a:schemeClr val="bg1">
                          <a:lumMod val="5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77" name="TextBox 76"/>
                <p:cNvSpPr txBox="1"/>
                <p:nvPr/>
              </p:nvSpPr>
              <p:spPr>
                <a:xfrm>
                  <a:off x="3514686" y="4619289"/>
                  <a:ext cx="71526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latin typeface="Arabic Typesetting" panose="03020402040406030203" pitchFamily="66" charset="-78"/>
                      <a:cs typeface="Arabic Typesetting" panose="03020402040406030203" pitchFamily="66" charset="-78"/>
                    </a:rPr>
                    <a:t>b</a:t>
                  </a:r>
                  <a:r>
                    <a:rPr lang="en-US" dirty="0" smtClean="0">
                      <a:latin typeface="Arabic Typesetting" panose="03020402040406030203" pitchFamily="66" charset="-78"/>
                      <a:cs typeface="Arabic Typesetting" panose="03020402040406030203" pitchFamily="66" charset="-78"/>
                    </a:rPr>
                    <a:t>orn in </a:t>
                  </a:r>
                  <a:endParaRPr lang="en-US" dirty="0">
                    <a:latin typeface="Arabic Typesetting" panose="03020402040406030203" pitchFamily="66" charset="-78"/>
                    <a:cs typeface="Arabic Typesetting" panose="03020402040406030203" pitchFamily="66" charset="-78"/>
                  </a:endParaRPr>
                </a:p>
              </p:txBody>
            </p:sp>
          </p:grpSp>
          <p:grpSp>
            <p:nvGrpSpPr>
              <p:cNvPr id="58" name="Group 57"/>
              <p:cNvGrpSpPr/>
              <p:nvPr/>
            </p:nvGrpSpPr>
            <p:grpSpPr>
              <a:xfrm>
                <a:off x="5173181" y="4636254"/>
                <a:ext cx="1435008" cy="846640"/>
                <a:chOff x="5096989" y="4634932"/>
                <a:chExt cx="1435008" cy="846640"/>
              </a:xfrm>
            </p:grpSpPr>
            <p:sp>
              <p:nvSpPr>
                <p:cNvPr id="74" name="Rectangle 73"/>
                <p:cNvSpPr/>
                <p:nvPr/>
              </p:nvSpPr>
              <p:spPr>
                <a:xfrm>
                  <a:off x="5096989" y="4650575"/>
                  <a:ext cx="1435008" cy="830997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4800" b="1" cap="none" spc="0" dirty="0" smtClean="0">
                      <a:ln w="9525">
                        <a:solidFill>
                          <a:schemeClr val="bg1"/>
                        </a:solidFill>
                        <a:prstDash val="solid"/>
                      </a:ln>
                      <a:solidFill>
                        <a:schemeClr val="tx1"/>
                      </a:solidFill>
                      <a:effectLst>
                        <a:outerShdw blurRad="12700" dist="38100" dir="2700000" algn="tl" rotWithShape="0">
                          <a:schemeClr val="bg1">
                            <a:lumMod val="50000"/>
                          </a:schemeClr>
                        </a:outerShdw>
                      </a:effectLst>
                    </a:rPr>
                    <a:t>1983</a:t>
                  </a:r>
                  <a:endParaRPr lang="en-US" sz="4800" b="1" cap="none" spc="0" dirty="0">
                    <a:ln w="9525">
                      <a:solidFill>
                        <a:schemeClr val="bg1"/>
                      </a:solidFill>
                      <a:prstDash val="solid"/>
                    </a:ln>
                    <a:solidFill>
                      <a:schemeClr val="tx1"/>
                    </a:solidFill>
                    <a:effectLst>
                      <a:outerShdw blurRad="12700" dist="38100" dir="2700000" algn="tl" rotWithShape="0">
                        <a:schemeClr val="bg1">
                          <a:lumMod val="5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75" name="TextBox 74"/>
                <p:cNvSpPr txBox="1"/>
                <p:nvPr/>
              </p:nvSpPr>
              <p:spPr>
                <a:xfrm>
                  <a:off x="5208328" y="4634932"/>
                  <a:ext cx="71526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latin typeface="Arabic Typesetting" panose="03020402040406030203" pitchFamily="66" charset="-78"/>
                      <a:cs typeface="Arabic Typesetting" panose="03020402040406030203" pitchFamily="66" charset="-78"/>
                    </a:rPr>
                    <a:t>b</a:t>
                  </a:r>
                  <a:r>
                    <a:rPr lang="en-US" dirty="0" smtClean="0">
                      <a:latin typeface="Arabic Typesetting" panose="03020402040406030203" pitchFamily="66" charset="-78"/>
                      <a:cs typeface="Arabic Typesetting" panose="03020402040406030203" pitchFamily="66" charset="-78"/>
                    </a:rPr>
                    <a:t>orn in </a:t>
                  </a:r>
                  <a:endParaRPr lang="en-US" dirty="0">
                    <a:latin typeface="Arabic Typesetting" panose="03020402040406030203" pitchFamily="66" charset="-78"/>
                    <a:cs typeface="Arabic Typesetting" panose="03020402040406030203" pitchFamily="66" charset="-78"/>
                  </a:endParaRPr>
                </a:p>
              </p:txBody>
            </p:sp>
          </p:grpSp>
          <p:grpSp>
            <p:nvGrpSpPr>
              <p:cNvPr id="59" name="Group 58"/>
              <p:cNvGrpSpPr/>
              <p:nvPr/>
            </p:nvGrpSpPr>
            <p:grpSpPr>
              <a:xfrm>
                <a:off x="6841144" y="4636254"/>
                <a:ext cx="1435008" cy="846640"/>
                <a:chOff x="6832000" y="4603646"/>
                <a:chExt cx="1435008" cy="846640"/>
              </a:xfrm>
            </p:grpSpPr>
            <p:sp>
              <p:nvSpPr>
                <p:cNvPr id="72" name="Rectangle 71"/>
                <p:cNvSpPr/>
                <p:nvPr/>
              </p:nvSpPr>
              <p:spPr>
                <a:xfrm>
                  <a:off x="6832000" y="4619289"/>
                  <a:ext cx="1435008" cy="830997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4800" b="1" cap="none" spc="0" dirty="0" smtClean="0">
                      <a:ln w="9525">
                        <a:solidFill>
                          <a:schemeClr val="bg1"/>
                        </a:solidFill>
                        <a:prstDash val="solid"/>
                      </a:ln>
                      <a:solidFill>
                        <a:schemeClr val="tx1"/>
                      </a:solidFill>
                      <a:effectLst>
                        <a:outerShdw blurRad="12700" dist="38100" dir="2700000" algn="tl" rotWithShape="0">
                          <a:schemeClr val="bg1">
                            <a:lumMod val="50000"/>
                          </a:schemeClr>
                        </a:outerShdw>
                      </a:effectLst>
                    </a:rPr>
                    <a:t>1984</a:t>
                  </a:r>
                  <a:endParaRPr lang="en-US" sz="4800" b="1" cap="none" spc="0" dirty="0">
                    <a:ln w="9525">
                      <a:solidFill>
                        <a:schemeClr val="bg1"/>
                      </a:solidFill>
                      <a:prstDash val="solid"/>
                    </a:ln>
                    <a:solidFill>
                      <a:schemeClr val="tx1"/>
                    </a:solidFill>
                    <a:effectLst>
                      <a:outerShdw blurRad="12700" dist="38100" dir="2700000" algn="tl" rotWithShape="0">
                        <a:schemeClr val="bg1">
                          <a:lumMod val="5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73" name="TextBox 72"/>
                <p:cNvSpPr txBox="1"/>
                <p:nvPr/>
              </p:nvSpPr>
              <p:spPr>
                <a:xfrm>
                  <a:off x="6943339" y="4603646"/>
                  <a:ext cx="71526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latin typeface="Arabic Typesetting" panose="03020402040406030203" pitchFamily="66" charset="-78"/>
                      <a:cs typeface="Arabic Typesetting" panose="03020402040406030203" pitchFamily="66" charset="-78"/>
                    </a:rPr>
                    <a:t>b</a:t>
                  </a:r>
                  <a:r>
                    <a:rPr lang="en-US" dirty="0" smtClean="0">
                      <a:latin typeface="Arabic Typesetting" panose="03020402040406030203" pitchFamily="66" charset="-78"/>
                      <a:cs typeface="Arabic Typesetting" panose="03020402040406030203" pitchFamily="66" charset="-78"/>
                    </a:rPr>
                    <a:t>orn in </a:t>
                  </a:r>
                  <a:endParaRPr lang="en-US" dirty="0">
                    <a:latin typeface="Arabic Typesetting" panose="03020402040406030203" pitchFamily="66" charset="-78"/>
                    <a:cs typeface="Arabic Typesetting" panose="03020402040406030203" pitchFamily="66" charset="-78"/>
                  </a:endParaRPr>
                </a:p>
              </p:txBody>
            </p:sp>
          </p:grpSp>
          <p:grpSp>
            <p:nvGrpSpPr>
              <p:cNvPr id="60" name="Group 59"/>
              <p:cNvGrpSpPr/>
              <p:nvPr/>
            </p:nvGrpSpPr>
            <p:grpSpPr>
              <a:xfrm>
                <a:off x="3732763" y="-11442"/>
                <a:ext cx="3806716" cy="3395878"/>
                <a:chOff x="3732763" y="-11442"/>
                <a:chExt cx="3806716" cy="3395878"/>
              </a:xfrm>
            </p:grpSpPr>
            <p:sp>
              <p:nvSpPr>
                <p:cNvPr id="61" name="TextBox 70"/>
                <p:cNvSpPr txBox="1"/>
                <p:nvPr/>
              </p:nvSpPr>
              <p:spPr>
                <a:xfrm>
                  <a:off x="4446930" y="2773166"/>
                  <a:ext cx="616509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sz="800" dirty="0" smtClean="0"/>
                    <a:t>Predicted</a:t>
                  </a:r>
                  <a:endParaRPr lang="en-US" sz="800" dirty="0"/>
                </a:p>
              </p:txBody>
            </p:sp>
            <p:grpSp>
              <p:nvGrpSpPr>
                <p:cNvPr id="62" name="Group 61"/>
                <p:cNvGrpSpPr/>
                <p:nvPr/>
              </p:nvGrpSpPr>
              <p:grpSpPr>
                <a:xfrm>
                  <a:off x="3732763" y="3007660"/>
                  <a:ext cx="2162671" cy="376776"/>
                  <a:chOff x="2647820" y="9324201"/>
                  <a:chExt cx="2724657" cy="440910"/>
                </a:xfrm>
              </p:grpSpPr>
              <p:cxnSp>
                <p:nvCxnSpPr>
                  <p:cNvPr id="65" name="Straight Connector 64"/>
                  <p:cNvCxnSpPr/>
                  <p:nvPr/>
                </p:nvCxnSpPr>
                <p:spPr>
                  <a:xfrm>
                    <a:off x="4458381" y="9554140"/>
                    <a:ext cx="874729" cy="0"/>
                  </a:xfrm>
                  <a:prstGeom prst="line">
                    <a:avLst/>
                  </a:prstGeom>
                  <a:ln w="28575" cap="rnd">
                    <a:solidFill>
                      <a:srgbClr val="FF0000">
                        <a:alpha val="96000"/>
                      </a:srgbClr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6" name="Straight Connector 65"/>
                  <p:cNvCxnSpPr/>
                  <p:nvPr/>
                </p:nvCxnSpPr>
                <p:spPr>
                  <a:xfrm>
                    <a:off x="3544871" y="9554140"/>
                    <a:ext cx="874729" cy="0"/>
                  </a:xfrm>
                  <a:prstGeom prst="line">
                    <a:avLst/>
                  </a:prstGeom>
                  <a:ln w="28575" cap="rnd">
                    <a:solidFill>
                      <a:srgbClr val="FFC000">
                        <a:alpha val="96000"/>
                      </a:srgbClr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7" name="Straight Connector 66"/>
                  <p:cNvCxnSpPr/>
                  <p:nvPr/>
                </p:nvCxnSpPr>
                <p:spPr>
                  <a:xfrm>
                    <a:off x="2647820" y="9554140"/>
                    <a:ext cx="874729" cy="0"/>
                  </a:xfrm>
                  <a:prstGeom prst="line">
                    <a:avLst/>
                  </a:prstGeom>
                  <a:ln w="28575" cap="rnd">
                    <a:solidFill>
                      <a:srgbClr val="92D050">
                        <a:alpha val="91000"/>
                      </a:srgbClr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8" name="TextBox 71"/>
                  <p:cNvSpPr txBox="1"/>
                  <p:nvPr/>
                </p:nvSpPr>
                <p:spPr>
                  <a:xfrm>
                    <a:off x="4434839" y="9530998"/>
                    <a:ext cx="937638" cy="234110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t" anchorCtr="1">
                    <a:spAutoFit/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en-US" sz="700" i="1" dirty="0" smtClean="0"/>
                      <a:t>Absentees</a:t>
                    </a:r>
                    <a:endParaRPr lang="en-US" sz="700" i="1" dirty="0"/>
                  </a:p>
                </p:txBody>
              </p:sp>
              <p:sp>
                <p:nvSpPr>
                  <p:cNvPr id="69" name="TextBox 72"/>
                  <p:cNvSpPr txBox="1"/>
                  <p:nvPr/>
                </p:nvSpPr>
                <p:spPr>
                  <a:xfrm>
                    <a:off x="3544871" y="9530998"/>
                    <a:ext cx="937638" cy="234110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t" anchorCtr="1">
                    <a:spAutoFit/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en-US" sz="700" i="1" dirty="0" smtClean="0"/>
                      <a:t>Irregulars</a:t>
                    </a:r>
                    <a:endParaRPr lang="en-US" sz="700" i="1" dirty="0"/>
                  </a:p>
                </p:txBody>
              </p:sp>
              <p:sp>
                <p:nvSpPr>
                  <p:cNvPr id="70" name="TextBox 73"/>
                  <p:cNvSpPr txBox="1"/>
                  <p:nvPr/>
                </p:nvSpPr>
                <p:spPr>
                  <a:xfrm>
                    <a:off x="2647820" y="9531001"/>
                    <a:ext cx="937638" cy="234110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t" anchorCtr="1">
                    <a:spAutoFit/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en-US" sz="700" i="1" dirty="0" smtClean="0"/>
                      <a:t>Goers</a:t>
                    </a:r>
                    <a:endParaRPr lang="en-US" sz="700" i="1" dirty="0"/>
                  </a:p>
                </p:txBody>
              </p:sp>
              <p:sp>
                <p:nvSpPr>
                  <p:cNvPr id="71" name="TextBox 122"/>
                  <p:cNvSpPr txBox="1"/>
                  <p:nvPr/>
                </p:nvSpPr>
                <p:spPr>
                  <a:xfrm>
                    <a:off x="2953534" y="9324201"/>
                    <a:ext cx="2057400" cy="25211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en-US" sz="800" dirty="0" smtClean="0"/>
                      <a:t>O     b     s    e     r     v     e     d</a:t>
                    </a:r>
                    <a:endParaRPr lang="en-US" sz="800" dirty="0"/>
                  </a:p>
                </p:txBody>
              </p:sp>
            </p:grpSp>
            <p:sp>
              <p:nvSpPr>
                <p:cNvPr id="63" name="Rectangle 62"/>
                <p:cNvSpPr/>
                <p:nvPr/>
              </p:nvSpPr>
              <p:spPr>
                <a:xfrm>
                  <a:off x="4327638" y="-11442"/>
                  <a:ext cx="3211841" cy="52322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2800" dirty="0" smtClean="0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</a:rPr>
                    <a:t>EMOSA </a:t>
                  </a:r>
                  <a:r>
                    <a:rPr lang="en-US" sz="2800" b="0" cap="none" spc="0" dirty="0" smtClean="0">
                      <a:ln w="0"/>
                      <a:solidFill>
                        <a:schemeClr val="tx1"/>
                      </a:solidFill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</a:rPr>
                    <a:t>Specification</a:t>
                  </a:r>
                  <a:endParaRPr lang="en-US" sz="2800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</p:grpSp>
        </p:grpSp>
      </p:grpSp>
      <p:grpSp>
        <p:nvGrpSpPr>
          <p:cNvPr id="122" name="Group 121"/>
          <p:cNvGrpSpPr/>
          <p:nvPr/>
        </p:nvGrpSpPr>
        <p:grpSpPr>
          <a:xfrm>
            <a:off x="1477837" y="3452707"/>
            <a:ext cx="305388" cy="2933411"/>
            <a:chOff x="1477837" y="3453655"/>
            <a:chExt cx="305388" cy="2933411"/>
          </a:xfrm>
        </p:grpSpPr>
        <p:grpSp>
          <p:nvGrpSpPr>
            <p:cNvPr id="123" name="Group 122"/>
            <p:cNvGrpSpPr/>
            <p:nvPr/>
          </p:nvGrpSpPr>
          <p:grpSpPr>
            <a:xfrm>
              <a:off x="1477837" y="3453655"/>
              <a:ext cx="305388" cy="1010800"/>
              <a:chOff x="1486145" y="3453655"/>
              <a:chExt cx="305388" cy="1010800"/>
            </a:xfrm>
          </p:grpSpPr>
          <p:sp>
            <p:nvSpPr>
              <p:cNvPr id="128" name="Rectangle 127"/>
              <p:cNvSpPr/>
              <p:nvPr/>
            </p:nvSpPr>
            <p:spPr>
              <a:xfrm>
                <a:off x="1486146" y="3453655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.6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29" name="Rectangle 128"/>
              <p:cNvSpPr/>
              <p:nvPr/>
            </p:nvSpPr>
            <p:spPr>
              <a:xfrm>
                <a:off x="1486145" y="3831942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.4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30" name="Rectangle 129"/>
              <p:cNvSpPr/>
              <p:nvPr/>
            </p:nvSpPr>
            <p:spPr>
              <a:xfrm>
                <a:off x="1499466" y="4202845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.2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124" name="Group 123"/>
            <p:cNvGrpSpPr/>
            <p:nvPr/>
          </p:nvGrpSpPr>
          <p:grpSpPr>
            <a:xfrm>
              <a:off x="1477837" y="5376266"/>
              <a:ext cx="305388" cy="1010800"/>
              <a:chOff x="1469530" y="5376266"/>
              <a:chExt cx="305388" cy="1010800"/>
            </a:xfrm>
          </p:grpSpPr>
          <p:sp>
            <p:nvSpPr>
              <p:cNvPr id="125" name="Rectangle 124"/>
              <p:cNvSpPr/>
              <p:nvPr/>
            </p:nvSpPr>
            <p:spPr>
              <a:xfrm>
                <a:off x="1469531" y="5376266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.6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26" name="Rectangle 125"/>
              <p:cNvSpPr/>
              <p:nvPr/>
            </p:nvSpPr>
            <p:spPr>
              <a:xfrm>
                <a:off x="1469530" y="5754553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.4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27" name="Rectangle 126"/>
              <p:cNvSpPr/>
              <p:nvPr/>
            </p:nvSpPr>
            <p:spPr>
              <a:xfrm>
                <a:off x="1482851" y="6125456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.2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</p:grpSp>
      <p:grpSp>
        <p:nvGrpSpPr>
          <p:cNvPr id="131" name="Group 130"/>
          <p:cNvGrpSpPr/>
          <p:nvPr/>
        </p:nvGrpSpPr>
        <p:grpSpPr>
          <a:xfrm>
            <a:off x="3206669" y="3452707"/>
            <a:ext cx="305388" cy="2933411"/>
            <a:chOff x="1477837" y="3453655"/>
            <a:chExt cx="305388" cy="2933411"/>
          </a:xfrm>
        </p:grpSpPr>
        <p:grpSp>
          <p:nvGrpSpPr>
            <p:cNvPr id="132" name="Group 131"/>
            <p:cNvGrpSpPr/>
            <p:nvPr/>
          </p:nvGrpSpPr>
          <p:grpSpPr>
            <a:xfrm>
              <a:off x="1477837" y="3453655"/>
              <a:ext cx="305388" cy="1010800"/>
              <a:chOff x="1486145" y="3453655"/>
              <a:chExt cx="305388" cy="1010800"/>
            </a:xfrm>
          </p:grpSpPr>
          <p:sp>
            <p:nvSpPr>
              <p:cNvPr id="137" name="Rectangle 136"/>
              <p:cNvSpPr/>
              <p:nvPr/>
            </p:nvSpPr>
            <p:spPr>
              <a:xfrm>
                <a:off x="1486146" y="3453655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.6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38" name="Rectangle 137"/>
              <p:cNvSpPr/>
              <p:nvPr/>
            </p:nvSpPr>
            <p:spPr>
              <a:xfrm>
                <a:off x="1486145" y="3831942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.4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1499466" y="4202845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.2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133" name="Group 132"/>
            <p:cNvGrpSpPr/>
            <p:nvPr/>
          </p:nvGrpSpPr>
          <p:grpSpPr>
            <a:xfrm>
              <a:off x="1477837" y="5376266"/>
              <a:ext cx="305388" cy="1010800"/>
              <a:chOff x="1469530" y="5376266"/>
              <a:chExt cx="305388" cy="1010800"/>
            </a:xfrm>
          </p:grpSpPr>
          <p:sp>
            <p:nvSpPr>
              <p:cNvPr id="134" name="Rectangle 133"/>
              <p:cNvSpPr/>
              <p:nvPr/>
            </p:nvSpPr>
            <p:spPr>
              <a:xfrm>
                <a:off x="1469531" y="5376266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.6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35" name="Rectangle 134"/>
              <p:cNvSpPr/>
              <p:nvPr/>
            </p:nvSpPr>
            <p:spPr>
              <a:xfrm>
                <a:off x="1469530" y="5754553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.4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36" name="Rectangle 135"/>
              <p:cNvSpPr/>
              <p:nvPr/>
            </p:nvSpPr>
            <p:spPr>
              <a:xfrm>
                <a:off x="1482851" y="6125456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.2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</p:grpSp>
      <p:grpSp>
        <p:nvGrpSpPr>
          <p:cNvPr id="140" name="Group 139"/>
          <p:cNvGrpSpPr/>
          <p:nvPr/>
        </p:nvGrpSpPr>
        <p:grpSpPr>
          <a:xfrm>
            <a:off x="4854315" y="3452707"/>
            <a:ext cx="305388" cy="2933411"/>
            <a:chOff x="1477837" y="3453655"/>
            <a:chExt cx="305388" cy="2933411"/>
          </a:xfrm>
        </p:grpSpPr>
        <p:grpSp>
          <p:nvGrpSpPr>
            <p:cNvPr id="141" name="Group 140"/>
            <p:cNvGrpSpPr/>
            <p:nvPr/>
          </p:nvGrpSpPr>
          <p:grpSpPr>
            <a:xfrm>
              <a:off x="1477837" y="3453655"/>
              <a:ext cx="305388" cy="1010800"/>
              <a:chOff x="1486145" y="3453655"/>
              <a:chExt cx="305388" cy="1010800"/>
            </a:xfrm>
          </p:grpSpPr>
          <p:sp>
            <p:nvSpPr>
              <p:cNvPr id="146" name="Rectangle 145"/>
              <p:cNvSpPr/>
              <p:nvPr/>
            </p:nvSpPr>
            <p:spPr>
              <a:xfrm>
                <a:off x="1486146" y="3453655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.6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47" name="Rectangle 146"/>
              <p:cNvSpPr/>
              <p:nvPr/>
            </p:nvSpPr>
            <p:spPr>
              <a:xfrm>
                <a:off x="1486145" y="3831942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.4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48" name="Rectangle 147"/>
              <p:cNvSpPr/>
              <p:nvPr/>
            </p:nvSpPr>
            <p:spPr>
              <a:xfrm>
                <a:off x="1499466" y="4202845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.2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142" name="Group 141"/>
            <p:cNvGrpSpPr/>
            <p:nvPr/>
          </p:nvGrpSpPr>
          <p:grpSpPr>
            <a:xfrm>
              <a:off x="1477837" y="5376266"/>
              <a:ext cx="305388" cy="1010800"/>
              <a:chOff x="1469530" y="5376266"/>
              <a:chExt cx="305388" cy="1010800"/>
            </a:xfrm>
          </p:grpSpPr>
          <p:sp>
            <p:nvSpPr>
              <p:cNvPr id="143" name="Rectangle 142"/>
              <p:cNvSpPr/>
              <p:nvPr/>
            </p:nvSpPr>
            <p:spPr>
              <a:xfrm>
                <a:off x="1469531" y="5376266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.6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44" name="Rectangle 143"/>
              <p:cNvSpPr/>
              <p:nvPr/>
            </p:nvSpPr>
            <p:spPr>
              <a:xfrm>
                <a:off x="1469530" y="5754553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.4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45" name="Rectangle 144"/>
              <p:cNvSpPr/>
              <p:nvPr/>
            </p:nvSpPr>
            <p:spPr>
              <a:xfrm>
                <a:off x="1482851" y="6125456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.2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</p:grpSp>
      <p:grpSp>
        <p:nvGrpSpPr>
          <p:cNvPr id="149" name="Group 148"/>
          <p:cNvGrpSpPr/>
          <p:nvPr/>
        </p:nvGrpSpPr>
        <p:grpSpPr>
          <a:xfrm>
            <a:off x="6594527" y="3452707"/>
            <a:ext cx="305388" cy="2933411"/>
            <a:chOff x="1477837" y="3453655"/>
            <a:chExt cx="305388" cy="2933411"/>
          </a:xfrm>
        </p:grpSpPr>
        <p:grpSp>
          <p:nvGrpSpPr>
            <p:cNvPr id="150" name="Group 149"/>
            <p:cNvGrpSpPr/>
            <p:nvPr/>
          </p:nvGrpSpPr>
          <p:grpSpPr>
            <a:xfrm>
              <a:off x="1477837" y="3453655"/>
              <a:ext cx="305388" cy="1010800"/>
              <a:chOff x="1486145" y="3453655"/>
              <a:chExt cx="305388" cy="1010800"/>
            </a:xfrm>
          </p:grpSpPr>
          <p:sp>
            <p:nvSpPr>
              <p:cNvPr id="155" name="Rectangle 154"/>
              <p:cNvSpPr/>
              <p:nvPr/>
            </p:nvSpPr>
            <p:spPr>
              <a:xfrm>
                <a:off x="1486146" y="3453655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.6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56" name="Rectangle 155"/>
              <p:cNvSpPr/>
              <p:nvPr/>
            </p:nvSpPr>
            <p:spPr>
              <a:xfrm>
                <a:off x="1486145" y="3831942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.4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57" name="Rectangle 156"/>
              <p:cNvSpPr/>
              <p:nvPr/>
            </p:nvSpPr>
            <p:spPr>
              <a:xfrm>
                <a:off x="1499466" y="4202845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.2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151" name="Group 150"/>
            <p:cNvGrpSpPr/>
            <p:nvPr/>
          </p:nvGrpSpPr>
          <p:grpSpPr>
            <a:xfrm>
              <a:off x="1477837" y="5376266"/>
              <a:ext cx="305388" cy="1010800"/>
              <a:chOff x="1469530" y="5376266"/>
              <a:chExt cx="305388" cy="1010800"/>
            </a:xfrm>
          </p:grpSpPr>
          <p:sp>
            <p:nvSpPr>
              <p:cNvPr id="152" name="Rectangle 151"/>
              <p:cNvSpPr/>
              <p:nvPr/>
            </p:nvSpPr>
            <p:spPr>
              <a:xfrm>
                <a:off x="1469531" y="5376266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.6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53" name="Rectangle 152"/>
              <p:cNvSpPr/>
              <p:nvPr/>
            </p:nvSpPr>
            <p:spPr>
              <a:xfrm>
                <a:off x="1469530" y="5754553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.4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54" name="Rectangle 153"/>
              <p:cNvSpPr/>
              <p:nvPr/>
            </p:nvSpPr>
            <p:spPr>
              <a:xfrm>
                <a:off x="1482851" y="6125456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.2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</p:grpSp>
      <p:cxnSp>
        <p:nvCxnSpPr>
          <p:cNvPr id="158" name="Straight Connector 157"/>
          <p:cNvCxnSpPr/>
          <p:nvPr/>
        </p:nvCxnSpPr>
        <p:spPr>
          <a:xfrm>
            <a:off x="4417550" y="2969656"/>
            <a:ext cx="694694" cy="0"/>
          </a:xfrm>
          <a:prstGeom prst="line">
            <a:avLst/>
          </a:prstGeom>
          <a:ln w="25400" cap="rnd">
            <a:solidFill>
              <a:schemeClr val="tx1">
                <a:alpha val="7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9" name="Group 158"/>
          <p:cNvGrpSpPr/>
          <p:nvPr/>
        </p:nvGrpSpPr>
        <p:grpSpPr>
          <a:xfrm>
            <a:off x="3919743" y="498331"/>
            <a:ext cx="4394200" cy="1828800"/>
            <a:chOff x="1320800" y="1752600"/>
            <a:chExt cx="3581400" cy="1371600"/>
          </a:xfrm>
        </p:grpSpPr>
        <p:graphicFrame>
          <p:nvGraphicFramePr>
            <p:cNvPr id="160" name="Object 15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809391355"/>
                </p:ext>
              </p:extLst>
            </p:nvPr>
          </p:nvGraphicFramePr>
          <p:xfrm>
            <a:off x="1371600" y="2895600"/>
            <a:ext cx="1549400" cy="2286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53" name="Equation" r:id="rId11" imgW="1549080" imgH="228600" progId="Equation.DSMT4">
                    <p:embed/>
                  </p:oleObj>
                </mc:Choice>
                <mc:Fallback>
                  <p:oleObj name="Equation" r:id="rId11" imgW="1549080" imgH="228600" progId="Equation.DSMT4">
                    <p:embed/>
                    <p:pic>
                      <p:nvPicPr>
                        <p:cNvPr id="0" name="Picture 3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71600" y="2895600"/>
                          <a:ext cx="1549400" cy="2286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161" name="Group 160"/>
            <p:cNvGrpSpPr/>
            <p:nvPr/>
          </p:nvGrpSpPr>
          <p:grpSpPr>
            <a:xfrm>
              <a:off x="1371600" y="2330053"/>
              <a:ext cx="3327466" cy="559593"/>
              <a:chOff x="1371600" y="2330053"/>
              <a:chExt cx="3327466" cy="559593"/>
            </a:xfrm>
          </p:grpSpPr>
          <p:graphicFrame>
            <p:nvGraphicFramePr>
              <p:cNvPr id="165" name="Object 164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57493768"/>
                  </p:ext>
                </p:extLst>
              </p:nvPr>
            </p:nvGraphicFramePr>
            <p:xfrm>
              <a:off x="2286019" y="2330053"/>
              <a:ext cx="2413047" cy="55959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154" name="Equation" r:id="rId13" imgW="2412720" imgH="558720" progId="Equation.DSMT4">
                      <p:embed/>
                    </p:oleObj>
                  </mc:Choice>
                  <mc:Fallback>
                    <p:oleObj name="Equation" r:id="rId13" imgW="2412720" imgH="558720" progId="Equation.DSMT4">
                      <p:embed/>
                      <p:pic>
                        <p:nvPicPr>
                          <p:cNvPr id="0" name="Picture 38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286019" y="2330053"/>
                            <a:ext cx="2413047" cy="559593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66" name="Object 165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82888906"/>
                  </p:ext>
                </p:extLst>
              </p:nvPr>
            </p:nvGraphicFramePr>
            <p:xfrm>
              <a:off x="1371600" y="2362200"/>
              <a:ext cx="889000" cy="2286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155" name="Equation" r:id="rId15" imgW="888840" imgH="228600" progId="Equation.DSMT4">
                      <p:embed/>
                    </p:oleObj>
                  </mc:Choice>
                  <mc:Fallback>
                    <p:oleObj name="Equation" r:id="rId15" imgW="888840" imgH="228600" progId="Equation.DSMT4">
                      <p:embed/>
                      <p:pic>
                        <p:nvPicPr>
                          <p:cNvPr id="0" name="Picture 39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371600" y="2362200"/>
                            <a:ext cx="889000" cy="2286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162" name="Group 161"/>
            <p:cNvGrpSpPr/>
            <p:nvPr/>
          </p:nvGrpSpPr>
          <p:grpSpPr>
            <a:xfrm>
              <a:off x="1320800" y="1752600"/>
              <a:ext cx="3581400" cy="558800"/>
              <a:chOff x="1320800" y="1492250"/>
              <a:chExt cx="3581400" cy="558800"/>
            </a:xfrm>
          </p:grpSpPr>
          <p:graphicFrame>
            <p:nvGraphicFramePr>
              <p:cNvPr id="163" name="Object 162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16271593"/>
                  </p:ext>
                </p:extLst>
              </p:nvPr>
            </p:nvGraphicFramePr>
            <p:xfrm>
              <a:off x="2286000" y="1492250"/>
              <a:ext cx="2616200" cy="5588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156" name="Equation" r:id="rId17" imgW="2616120" imgH="558720" progId="Equation.DSMT4">
                      <p:embed/>
                    </p:oleObj>
                  </mc:Choice>
                  <mc:Fallback>
                    <p:oleObj name="Equation" r:id="rId17" imgW="2616120" imgH="558720" progId="Equation.DSMT4">
                      <p:embed/>
                      <p:pic>
                        <p:nvPicPr>
                          <p:cNvPr id="0" name="Picture 40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286000" y="1492250"/>
                            <a:ext cx="2616200" cy="5588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64" name="Object 163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69341384"/>
                  </p:ext>
                </p:extLst>
              </p:nvPr>
            </p:nvGraphicFramePr>
            <p:xfrm>
              <a:off x="1320800" y="1524000"/>
              <a:ext cx="965200" cy="2286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157" name="Equation" r:id="rId19" imgW="965160" imgH="228600" progId="Equation.DSMT4">
                      <p:embed/>
                    </p:oleObj>
                  </mc:Choice>
                  <mc:Fallback>
                    <p:oleObj name="Equation" r:id="rId19" imgW="965160" imgH="228600" progId="Equation.DSMT4">
                      <p:embed/>
                      <p:pic>
                        <p:nvPicPr>
                          <p:cNvPr id="0" name="Picture 41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320800" y="1524000"/>
                            <a:ext cx="965200" cy="2286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grpSp>
        <p:nvGrpSpPr>
          <p:cNvPr id="167" name="Group 166"/>
          <p:cNvGrpSpPr/>
          <p:nvPr/>
        </p:nvGrpSpPr>
        <p:grpSpPr>
          <a:xfrm>
            <a:off x="6204601" y="1878686"/>
            <a:ext cx="2006800" cy="1476701"/>
            <a:chOff x="6204601" y="1878686"/>
            <a:chExt cx="2006800" cy="1476701"/>
          </a:xfrm>
        </p:grpSpPr>
        <p:sp>
          <p:nvSpPr>
            <p:cNvPr id="168" name="Rounded Rectangle 167">
              <a:hlinkClick r:id="rId21" action="ppaction://hlinksldjump"/>
            </p:cNvPr>
            <p:cNvSpPr/>
            <p:nvPr/>
          </p:nvSpPr>
          <p:spPr>
            <a:xfrm>
              <a:off x="7558741" y="2268538"/>
              <a:ext cx="652660" cy="351981"/>
            </a:xfrm>
            <a:prstGeom prst="roundRect">
              <a:avLst/>
            </a:prstGeom>
            <a:solidFill>
              <a:srgbClr val="00B0F0"/>
            </a:solidFill>
            <a:ln w="25400">
              <a:noFill/>
            </a:ln>
            <a:effectLst/>
            <a:scene3d>
              <a:camera prst="orthographicFront"/>
              <a:lightRig rig="threePt" dir="t"/>
            </a:scene3d>
            <a:sp3d prstMaterial="softEdge"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500" dirty="0" smtClean="0"/>
                <a:t>Hyb</a:t>
              </a:r>
              <a:endParaRPr lang="en-US" sz="1500" dirty="0"/>
            </a:p>
          </p:txBody>
        </p:sp>
        <p:sp>
          <p:nvSpPr>
            <p:cNvPr id="169" name="Rounded Rectangle 168">
              <a:hlinkClick r:id="rId22" action="ppaction://hlinksldjump"/>
            </p:cNvPr>
            <p:cNvSpPr/>
            <p:nvPr/>
          </p:nvSpPr>
          <p:spPr>
            <a:xfrm>
              <a:off x="7558741" y="3003406"/>
              <a:ext cx="652660" cy="351981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500" dirty="0" smtClean="0"/>
                <a:t>Dif</a:t>
              </a:r>
              <a:endParaRPr lang="en-US" sz="1500" dirty="0"/>
            </a:p>
          </p:txBody>
        </p:sp>
        <p:sp>
          <p:nvSpPr>
            <p:cNvPr id="170" name="Rounded Rectangle 169">
              <a:hlinkClick r:id="rId23" action="ppaction://hlinksldjump"/>
            </p:cNvPr>
            <p:cNvSpPr/>
            <p:nvPr/>
          </p:nvSpPr>
          <p:spPr>
            <a:xfrm>
              <a:off x="7558741" y="2635972"/>
              <a:ext cx="652660" cy="351981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500" dirty="0" smtClean="0"/>
                <a:t>Con</a:t>
              </a:r>
              <a:endParaRPr lang="en-US" sz="1500" dirty="0"/>
            </a:p>
          </p:txBody>
        </p:sp>
        <p:sp>
          <p:nvSpPr>
            <p:cNvPr id="171" name="Rectangle 170"/>
            <p:cNvSpPr/>
            <p:nvPr/>
          </p:nvSpPr>
          <p:spPr>
            <a:xfrm>
              <a:off x="7568852" y="1878686"/>
              <a:ext cx="577402" cy="46166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r>
                <a:rPr lang="en-US" sz="240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ML</a:t>
              </a:r>
              <a:endPara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72" name="Rectangle 171"/>
            <p:cNvSpPr/>
            <p:nvPr/>
          </p:nvSpPr>
          <p:spPr>
            <a:xfrm>
              <a:off x="6882464" y="1915813"/>
              <a:ext cx="686406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r"/>
              <a:r>
                <a:rPr lang="en-US" sz="200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WBo</a:t>
              </a:r>
              <a:endParaRPr 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73" name="Rounded Rectangle 172">
              <a:hlinkClick r:id="rId24" action="ppaction://hlinksldjump"/>
            </p:cNvPr>
            <p:cNvSpPr/>
            <p:nvPr/>
          </p:nvSpPr>
          <p:spPr>
            <a:xfrm>
              <a:off x="6881761" y="2268538"/>
              <a:ext cx="652660" cy="351981"/>
            </a:xfrm>
            <a:prstGeom prst="round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500" dirty="0" smtClean="0"/>
                <a:t>Hyb</a:t>
              </a:r>
              <a:endParaRPr lang="en-US" sz="1500" dirty="0"/>
            </a:p>
          </p:txBody>
        </p:sp>
        <p:sp>
          <p:nvSpPr>
            <p:cNvPr id="174" name="Rounded Rectangle 173">
              <a:hlinkClick r:id="rId25" action="ppaction://hlinksldjump"/>
            </p:cNvPr>
            <p:cNvSpPr/>
            <p:nvPr/>
          </p:nvSpPr>
          <p:spPr>
            <a:xfrm>
              <a:off x="6881761" y="3003406"/>
              <a:ext cx="652660" cy="351981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500" dirty="0" smtClean="0"/>
                <a:t>Dif</a:t>
              </a:r>
              <a:endParaRPr lang="en-US" sz="1500" dirty="0"/>
            </a:p>
          </p:txBody>
        </p:sp>
        <p:sp>
          <p:nvSpPr>
            <p:cNvPr id="175" name="Rounded Rectangle 174">
              <a:hlinkClick r:id="rId26" action="ppaction://hlinksldjump"/>
            </p:cNvPr>
            <p:cNvSpPr/>
            <p:nvPr/>
          </p:nvSpPr>
          <p:spPr>
            <a:xfrm>
              <a:off x="6881761" y="2635972"/>
              <a:ext cx="652660" cy="351981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500" dirty="0" smtClean="0"/>
                <a:t>Con</a:t>
              </a:r>
              <a:endParaRPr lang="en-US" sz="1500" dirty="0"/>
            </a:p>
          </p:txBody>
        </p:sp>
        <p:sp>
          <p:nvSpPr>
            <p:cNvPr id="176" name="Rounded Rectangle 175">
              <a:hlinkClick r:id="rId8" action="ppaction://hlinksldjump"/>
            </p:cNvPr>
            <p:cNvSpPr/>
            <p:nvPr/>
          </p:nvSpPr>
          <p:spPr>
            <a:xfrm>
              <a:off x="6204780" y="2268538"/>
              <a:ext cx="652660" cy="351981"/>
            </a:xfrm>
            <a:prstGeom prst="round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500" dirty="0" smtClean="0"/>
                <a:t>Hyb</a:t>
              </a:r>
              <a:endParaRPr lang="en-US" sz="1500" dirty="0"/>
            </a:p>
          </p:txBody>
        </p:sp>
        <p:sp>
          <p:nvSpPr>
            <p:cNvPr id="177" name="Rounded Rectangle 176">
              <a:hlinkClick r:id="rId27" action="ppaction://hlinksldjump"/>
            </p:cNvPr>
            <p:cNvSpPr/>
            <p:nvPr/>
          </p:nvSpPr>
          <p:spPr>
            <a:xfrm>
              <a:off x="6204780" y="3003406"/>
              <a:ext cx="652660" cy="351981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500" dirty="0" smtClean="0"/>
                <a:t>Dif</a:t>
              </a:r>
              <a:endParaRPr lang="en-US" sz="1500" dirty="0"/>
            </a:p>
          </p:txBody>
        </p:sp>
        <p:sp>
          <p:nvSpPr>
            <p:cNvPr id="178" name="Rounded Rectangle 177">
              <a:hlinkClick r:id="rId28" action="ppaction://hlinksldjump"/>
            </p:cNvPr>
            <p:cNvSpPr/>
            <p:nvPr/>
          </p:nvSpPr>
          <p:spPr>
            <a:xfrm>
              <a:off x="6204780" y="2635972"/>
              <a:ext cx="652660" cy="351981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500" dirty="0" smtClean="0"/>
                <a:t>Con</a:t>
              </a:r>
              <a:endParaRPr lang="en-US" sz="1500" dirty="0"/>
            </a:p>
          </p:txBody>
        </p:sp>
        <p:sp>
          <p:nvSpPr>
            <p:cNvPr id="179" name="Rectangle 178"/>
            <p:cNvSpPr/>
            <p:nvPr/>
          </p:nvSpPr>
          <p:spPr>
            <a:xfrm>
              <a:off x="6204601" y="1915813"/>
              <a:ext cx="686406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r"/>
              <a:r>
                <a:rPr lang="en-US" sz="200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WBn</a:t>
              </a:r>
              <a:endParaRPr 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180" name="Rounded Rectangle 179">
            <a:hlinkClick r:id="rId29" action="ppaction://hlinksldjump"/>
          </p:cNvPr>
          <p:cNvSpPr/>
          <p:nvPr/>
        </p:nvSpPr>
        <p:spPr>
          <a:xfrm>
            <a:off x="5499930" y="2639782"/>
            <a:ext cx="652660" cy="351981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500" dirty="0" smtClean="0"/>
              <a:t>Null</a:t>
            </a:r>
            <a:endParaRPr lang="en-US" sz="1500" dirty="0"/>
          </a:p>
        </p:txBody>
      </p:sp>
      <p:grpSp>
        <p:nvGrpSpPr>
          <p:cNvPr id="185" name="Group 184"/>
          <p:cNvGrpSpPr/>
          <p:nvPr/>
        </p:nvGrpSpPr>
        <p:grpSpPr>
          <a:xfrm>
            <a:off x="6255544" y="3264933"/>
            <a:ext cx="1862533" cy="261610"/>
            <a:chOff x="6255544" y="3264933"/>
            <a:chExt cx="1862533" cy="261610"/>
          </a:xfrm>
        </p:grpSpPr>
        <p:sp>
          <p:nvSpPr>
            <p:cNvPr id="186" name="TextBox 185"/>
            <p:cNvSpPr txBox="1"/>
            <p:nvPr/>
          </p:nvSpPr>
          <p:spPr>
            <a:xfrm>
              <a:off x="6255544" y="3264933"/>
              <a:ext cx="50045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/>
                <a:t>gauss</a:t>
              </a:r>
              <a:endParaRPr lang="en-US" sz="1100" dirty="0"/>
            </a:p>
          </p:txBody>
        </p:sp>
        <p:sp>
          <p:nvSpPr>
            <p:cNvPr id="187" name="TextBox 186"/>
            <p:cNvSpPr txBox="1"/>
            <p:nvPr/>
          </p:nvSpPr>
          <p:spPr>
            <a:xfrm>
              <a:off x="6981825" y="3264933"/>
              <a:ext cx="44275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/>
                <a:t>beta</a:t>
              </a:r>
              <a:endParaRPr lang="en-US" sz="1100" dirty="0"/>
            </a:p>
          </p:txBody>
        </p:sp>
        <p:sp>
          <p:nvSpPr>
            <p:cNvPr id="188" name="TextBox 187"/>
            <p:cNvSpPr txBox="1"/>
            <p:nvPr/>
          </p:nvSpPr>
          <p:spPr>
            <a:xfrm>
              <a:off x="7617619" y="3264933"/>
              <a:ext cx="50045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/>
                <a:t>gauss</a:t>
              </a:r>
              <a:endParaRPr lang="en-US" sz="1100" dirty="0"/>
            </a:p>
          </p:txBody>
        </p:sp>
      </p:grpSp>
    </p:spTree>
    <p:extLst>
      <p:ext uri="{BB962C8B-B14F-4D97-AF65-F5344CB8AC3E}">
        <p14:creationId xmlns:p14="http://schemas.microsoft.com/office/powerpoint/2010/main" val="440507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5985" y="-116215"/>
            <a:ext cx="3835760" cy="3571447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40" y="3290554"/>
            <a:ext cx="8313674" cy="3467766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5314" y="5106777"/>
            <a:ext cx="1033342" cy="1405189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0327" y="3455234"/>
            <a:ext cx="943316" cy="1405189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9049" y="1679848"/>
            <a:ext cx="1033342" cy="1405189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9049" y="133800"/>
            <a:ext cx="943316" cy="1405189"/>
          </a:xfrm>
          <a:prstGeom prst="rect">
            <a:avLst/>
          </a:prstGeom>
        </p:spPr>
      </p:pic>
      <p:grpSp>
        <p:nvGrpSpPr>
          <p:cNvPr id="30" name="Group 29"/>
          <p:cNvGrpSpPr/>
          <p:nvPr/>
        </p:nvGrpSpPr>
        <p:grpSpPr>
          <a:xfrm>
            <a:off x="8367006" y="3084323"/>
            <a:ext cx="3258844" cy="369332"/>
            <a:chOff x="8367006" y="3084323"/>
            <a:chExt cx="3258844" cy="369332"/>
          </a:xfrm>
        </p:grpSpPr>
        <p:sp>
          <p:nvSpPr>
            <p:cNvPr id="31" name="Rectangle 30"/>
            <p:cNvSpPr/>
            <p:nvPr/>
          </p:nvSpPr>
          <p:spPr>
            <a:xfrm>
              <a:off x="8367006" y="3084323"/>
              <a:ext cx="972317" cy="3693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dirty="0" smtClean="0">
                  <a:ln w="0"/>
                  <a:solidFill>
                    <a:srgbClr val="FF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Forecast</a:t>
              </a:r>
              <a:endParaRPr lang="en-US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grpSp>
          <p:nvGrpSpPr>
            <p:cNvPr id="32" name="Group 31"/>
            <p:cNvGrpSpPr/>
            <p:nvPr/>
          </p:nvGrpSpPr>
          <p:grpSpPr>
            <a:xfrm>
              <a:off x="9514754" y="3099712"/>
              <a:ext cx="2111096" cy="338554"/>
              <a:chOff x="9514754" y="3097277"/>
              <a:chExt cx="2111096" cy="338554"/>
            </a:xfrm>
          </p:grpSpPr>
          <p:sp>
            <p:nvSpPr>
              <p:cNvPr id="33" name="Rectangle 32"/>
              <p:cNvSpPr/>
              <p:nvPr/>
            </p:nvSpPr>
            <p:spPr>
              <a:xfrm>
                <a:off x="9514754" y="3097277"/>
                <a:ext cx="444353" cy="338554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600" dirty="0" smtClean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‘</a:t>
                </a:r>
                <a:r>
                  <a:rPr lang="en-US" sz="1600" b="0" cap="none" spc="0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80</a:t>
                </a:r>
                <a:endParaRPr lang="en-US" sz="16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9919818" y="3097277"/>
                <a:ext cx="444353" cy="338554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600" dirty="0" smtClean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‘</a:t>
                </a:r>
                <a:r>
                  <a:rPr lang="en-US" sz="1600" b="0" cap="none" spc="0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81</a:t>
                </a:r>
                <a:endParaRPr lang="en-US" sz="16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10324882" y="3097277"/>
                <a:ext cx="490840" cy="338554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6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</a:t>
                </a:r>
                <a:r>
                  <a:rPr lang="en-US" sz="1600" dirty="0" smtClean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‘</a:t>
                </a:r>
                <a:r>
                  <a:rPr lang="en-US" sz="1600" b="0" cap="none" spc="0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82</a:t>
                </a:r>
                <a:endParaRPr lang="en-US" sz="16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10776433" y="3097277"/>
                <a:ext cx="444353" cy="338554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600" dirty="0" smtClean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‘</a:t>
                </a:r>
                <a:r>
                  <a:rPr lang="en-US" sz="1600" b="0" cap="none" spc="0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83</a:t>
                </a:r>
                <a:endParaRPr lang="en-US" sz="16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11181497" y="3097277"/>
                <a:ext cx="444353" cy="338554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600" b="0" cap="none" spc="0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‘84</a:t>
                </a:r>
                <a:endParaRPr lang="en-US" sz="16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p:grpSp>
      </p:grpSp>
      <p:pic>
        <p:nvPicPr>
          <p:cNvPr id="38" name="Picture 3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9472" y="4612"/>
            <a:ext cx="2639837" cy="6678668"/>
          </a:xfrm>
          <a:prstGeom prst="rect">
            <a:avLst/>
          </a:prstGeom>
        </p:spPr>
      </p:pic>
      <p:pic>
        <p:nvPicPr>
          <p:cNvPr id="39" name="Picture 38">
            <a:hlinkClick r:id="rId8" action="ppaction://hlinksldjump"/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0161" y="3084323"/>
            <a:ext cx="464583" cy="464583"/>
          </a:xfrm>
          <a:prstGeom prst="rect">
            <a:avLst/>
          </a:prstGeom>
        </p:spPr>
      </p:pic>
      <p:pic>
        <p:nvPicPr>
          <p:cNvPr id="41" name="Picture 40">
            <a:hlinkClick r:id="rId10" action="ppaction://hlinksldjump"/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1899" y="-26304"/>
            <a:ext cx="464583" cy="464583"/>
          </a:xfrm>
          <a:prstGeom prst="rect">
            <a:avLst/>
          </a:prstGeom>
        </p:spPr>
      </p:pic>
      <p:grpSp>
        <p:nvGrpSpPr>
          <p:cNvPr id="42" name="Group 41"/>
          <p:cNvGrpSpPr/>
          <p:nvPr/>
        </p:nvGrpSpPr>
        <p:grpSpPr>
          <a:xfrm>
            <a:off x="-53543" y="-11442"/>
            <a:ext cx="8433870" cy="6938969"/>
            <a:chOff x="-53543" y="-11442"/>
            <a:chExt cx="8433870" cy="6938969"/>
          </a:xfrm>
        </p:grpSpPr>
        <p:sp>
          <p:nvSpPr>
            <p:cNvPr id="43" name="Rectangle 42"/>
            <p:cNvSpPr/>
            <p:nvPr/>
          </p:nvSpPr>
          <p:spPr>
            <a:xfrm>
              <a:off x="-53543" y="6665917"/>
              <a:ext cx="370614" cy="261610"/>
            </a:xfrm>
            <a:prstGeom prst="rect">
              <a:avLst/>
            </a:prstGeom>
            <a:noFill/>
          </p:spPr>
          <p:txBody>
            <a:bodyPr wrap="none" lIns="91440" tIns="45720" rIns="91440" bIns="45720" anchor="b">
              <a:spAutoFit/>
            </a:bodyPr>
            <a:lstStyle/>
            <a:p>
              <a:pPr algn="ctr"/>
              <a:r>
                <a:rPr lang="en-US" sz="1100" b="0" cap="none" spc="0" dirty="0" smtClean="0">
                  <a:ln w="0"/>
                  <a:latin typeface="Angsana New" panose="02020603050405020304" pitchFamily="18" charset="-34"/>
                  <a:cs typeface="Angsana New" panose="02020603050405020304" pitchFamily="18" charset="-34"/>
                </a:rPr>
                <a:t>2000</a:t>
              </a:r>
              <a:endParaRPr lang="en-US" sz="1100" b="0" cap="none" spc="0" dirty="0">
                <a:ln w="0"/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357428" y="6573734"/>
              <a:ext cx="231153" cy="2616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100" b="0" cap="none" spc="0" dirty="0" smtClean="0">
                  <a:ln w="0"/>
                  <a:latin typeface="Angsana New" panose="02020603050405020304" pitchFamily="18" charset="-34"/>
                  <a:cs typeface="Angsana New" panose="02020603050405020304" pitchFamily="18" charset="-34"/>
                </a:rPr>
                <a:t>2</a:t>
              </a:r>
              <a:endParaRPr lang="en-US" sz="1100" b="0" cap="none" spc="0" dirty="0">
                <a:ln w="0"/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689342" y="6573734"/>
              <a:ext cx="231153" cy="2616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100" b="0" cap="none" spc="0" dirty="0" smtClean="0">
                  <a:ln w="0"/>
                  <a:latin typeface="Angsana New" panose="02020603050405020304" pitchFamily="18" charset="-34"/>
                  <a:cs typeface="Angsana New" panose="02020603050405020304" pitchFamily="18" charset="-34"/>
                </a:rPr>
                <a:t>4</a:t>
              </a:r>
              <a:endParaRPr lang="en-US" sz="1100" b="0" cap="none" spc="0" dirty="0">
                <a:ln w="0"/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862930" y="6573734"/>
              <a:ext cx="231154" cy="2616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100" dirty="0">
                  <a:ln w="0"/>
                  <a:latin typeface="Angsana New" panose="02020603050405020304" pitchFamily="18" charset="-34"/>
                  <a:cs typeface="Angsana New" panose="02020603050405020304" pitchFamily="18" charset="-34"/>
                </a:rPr>
                <a:t>5</a:t>
              </a:r>
              <a:endParaRPr lang="en-US" sz="1100" b="0" cap="none" spc="0" dirty="0">
                <a:ln w="0"/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1030967" y="6573734"/>
              <a:ext cx="231154" cy="2616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100" b="0" cap="none" spc="0" dirty="0" smtClean="0">
                  <a:ln w="0"/>
                  <a:latin typeface="Angsana New" panose="02020603050405020304" pitchFamily="18" charset="-34"/>
                  <a:cs typeface="Angsana New" panose="02020603050405020304" pitchFamily="18" charset="-34"/>
                </a:rPr>
                <a:t>6</a:t>
              </a:r>
              <a:endParaRPr lang="en-US" sz="1100" b="0" cap="none" spc="0" dirty="0">
                <a:ln w="0"/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1195031" y="6573734"/>
              <a:ext cx="231154" cy="2616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100" b="0" cap="none" spc="0" dirty="0" smtClean="0">
                  <a:ln w="0"/>
                  <a:latin typeface="Angsana New" panose="02020603050405020304" pitchFamily="18" charset="-34"/>
                  <a:cs typeface="Angsana New" panose="02020603050405020304" pitchFamily="18" charset="-34"/>
                </a:rPr>
                <a:t>7</a:t>
              </a:r>
              <a:endParaRPr lang="en-US" sz="1100" b="0" cap="none" spc="0" dirty="0">
                <a:ln w="0"/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1371632" y="6573734"/>
              <a:ext cx="231154" cy="2616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100" b="0" cap="none" spc="0" dirty="0" smtClean="0">
                  <a:ln w="0"/>
                  <a:latin typeface="Angsana New" panose="02020603050405020304" pitchFamily="18" charset="-34"/>
                  <a:cs typeface="Angsana New" panose="02020603050405020304" pitchFamily="18" charset="-34"/>
                </a:rPr>
                <a:t>8</a:t>
              </a:r>
              <a:endParaRPr lang="en-US" sz="1100" b="0" cap="none" spc="0" dirty="0">
                <a:ln w="0"/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527182" y="6573734"/>
              <a:ext cx="231154" cy="2616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100" b="0" cap="none" spc="0" dirty="0" smtClean="0">
                  <a:ln w="0"/>
                  <a:latin typeface="Angsana New" panose="02020603050405020304" pitchFamily="18" charset="-34"/>
                  <a:cs typeface="Angsana New" panose="02020603050405020304" pitchFamily="18" charset="-34"/>
                </a:rPr>
                <a:t>3</a:t>
              </a:r>
              <a:endParaRPr lang="en-US" sz="1100" b="0" cap="none" spc="0" dirty="0">
                <a:ln w="0"/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187000" y="6573734"/>
              <a:ext cx="231154" cy="2616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100" b="0" cap="none" spc="0" dirty="0" smtClean="0">
                  <a:ln w="0"/>
                  <a:latin typeface="Angsana New" panose="02020603050405020304" pitchFamily="18" charset="-34"/>
                  <a:cs typeface="Angsana New" panose="02020603050405020304" pitchFamily="18" charset="-34"/>
                </a:rPr>
                <a:t>1</a:t>
              </a:r>
              <a:endParaRPr lang="en-US" sz="1100" b="0" cap="none" spc="0" dirty="0">
                <a:ln w="0"/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-41068" y="6569020"/>
              <a:ext cx="344967" cy="2616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100" dirty="0" smtClean="0">
                  <a:ln w="0"/>
                  <a:latin typeface="Angsana New" panose="02020603050405020304" pitchFamily="18" charset="-34"/>
                  <a:cs typeface="Angsana New" panose="02020603050405020304" pitchFamily="18" charset="-34"/>
                </a:rPr>
                <a:t>year</a:t>
              </a:r>
              <a:endParaRPr lang="en-US" sz="1100" b="0" cap="none" spc="0" dirty="0">
                <a:ln w="0"/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  <p:grpSp>
          <p:nvGrpSpPr>
            <p:cNvPr id="53" name="Group 52"/>
            <p:cNvGrpSpPr/>
            <p:nvPr/>
          </p:nvGrpSpPr>
          <p:grpSpPr>
            <a:xfrm>
              <a:off x="1710356" y="6583211"/>
              <a:ext cx="1588381" cy="261610"/>
              <a:chOff x="1710356" y="6583211"/>
              <a:chExt cx="1588381" cy="261610"/>
            </a:xfrm>
          </p:grpSpPr>
          <p:grpSp>
            <p:nvGrpSpPr>
              <p:cNvPr id="115" name="Group 114"/>
              <p:cNvGrpSpPr/>
              <p:nvPr/>
            </p:nvGrpSpPr>
            <p:grpSpPr>
              <a:xfrm>
                <a:off x="1882951" y="6583211"/>
                <a:ext cx="1415786" cy="261610"/>
                <a:chOff x="1882951" y="6583211"/>
                <a:chExt cx="1415786" cy="261610"/>
              </a:xfrm>
            </p:grpSpPr>
            <p:sp>
              <p:nvSpPr>
                <p:cNvPr id="117" name="Rectangle 116"/>
                <p:cNvSpPr/>
                <p:nvPr/>
              </p:nvSpPr>
              <p:spPr>
                <a:xfrm>
                  <a:off x="2053379" y="6583211"/>
                  <a:ext cx="231153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2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18" name="Rectangle 117"/>
                <p:cNvSpPr/>
                <p:nvPr/>
              </p:nvSpPr>
              <p:spPr>
                <a:xfrm>
                  <a:off x="2385293" y="6583211"/>
                  <a:ext cx="231153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4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19" name="Rectangle 118"/>
                <p:cNvSpPr/>
                <p:nvPr/>
              </p:nvSpPr>
              <p:spPr>
                <a:xfrm>
                  <a:off x="2558881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dirty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5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20" name="Rectangle 119"/>
                <p:cNvSpPr/>
                <p:nvPr/>
              </p:nvSpPr>
              <p:spPr>
                <a:xfrm>
                  <a:off x="2726918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6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21" name="Rectangle 120"/>
                <p:cNvSpPr/>
                <p:nvPr/>
              </p:nvSpPr>
              <p:spPr>
                <a:xfrm>
                  <a:off x="2890982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7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22" name="Rectangle 121"/>
                <p:cNvSpPr/>
                <p:nvPr/>
              </p:nvSpPr>
              <p:spPr>
                <a:xfrm>
                  <a:off x="3067583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8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23" name="Rectangle 122"/>
                <p:cNvSpPr/>
                <p:nvPr/>
              </p:nvSpPr>
              <p:spPr>
                <a:xfrm>
                  <a:off x="2223133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3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24" name="Rectangle 123"/>
                <p:cNvSpPr/>
                <p:nvPr/>
              </p:nvSpPr>
              <p:spPr>
                <a:xfrm>
                  <a:off x="1882951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1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</p:grpSp>
          <p:sp>
            <p:nvSpPr>
              <p:cNvPr id="116" name="Rectangle 115"/>
              <p:cNvSpPr/>
              <p:nvPr/>
            </p:nvSpPr>
            <p:spPr>
              <a:xfrm>
                <a:off x="1710356" y="6583211"/>
                <a:ext cx="231154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1" cap="none" spc="0" dirty="0" smtClean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rPr>
                  <a:t>0</a:t>
                </a:r>
                <a:endParaRPr lang="en-US" sz="1100" b="1" cap="none" spc="0" dirty="0">
                  <a:ln w="0"/>
                  <a:latin typeface="Angsana New" panose="02020603050405020304" pitchFamily="18" charset="-34"/>
                  <a:cs typeface="Angsana New" panose="02020603050405020304" pitchFamily="18" charset="-34"/>
                </a:endParaRPr>
              </a:p>
            </p:txBody>
          </p:sp>
        </p:grpSp>
        <p:grpSp>
          <p:nvGrpSpPr>
            <p:cNvPr id="54" name="Group 53"/>
            <p:cNvGrpSpPr/>
            <p:nvPr/>
          </p:nvGrpSpPr>
          <p:grpSpPr>
            <a:xfrm>
              <a:off x="3401286" y="6583211"/>
              <a:ext cx="1588381" cy="261610"/>
              <a:chOff x="1710356" y="6583211"/>
              <a:chExt cx="1588381" cy="261610"/>
            </a:xfrm>
          </p:grpSpPr>
          <p:grpSp>
            <p:nvGrpSpPr>
              <p:cNvPr id="105" name="Group 104"/>
              <p:cNvGrpSpPr/>
              <p:nvPr/>
            </p:nvGrpSpPr>
            <p:grpSpPr>
              <a:xfrm>
                <a:off x="1882951" y="6583211"/>
                <a:ext cx="1415786" cy="261610"/>
                <a:chOff x="1882951" y="6583211"/>
                <a:chExt cx="1415786" cy="261610"/>
              </a:xfrm>
            </p:grpSpPr>
            <p:sp>
              <p:nvSpPr>
                <p:cNvPr id="107" name="Rectangle 106"/>
                <p:cNvSpPr/>
                <p:nvPr/>
              </p:nvSpPr>
              <p:spPr>
                <a:xfrm>
                  <a:off x="2053379" y="6583211"/>
                  <a:ext cx="231153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2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08" name="Rectangle 107"/>
                <p:cNvSpPr/>
                <p:nvPr/>
              </p:nvSpPr>
              <p:spPr>
                <a:xfrm>
                  <a:off x="2385293" y="6583211"/>
                  <a:ext cx="231153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4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09" name="Rectangle 108"/>
                <p:cNvSpPr/>
                <p:nvPr/>
              </p:nvSpPr>
              <p:spPr>
                <a:xfrm>
                  <a:off x="2558881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dirty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5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10" name="Rectangle 109"/>
                <p:cNvSpPr/>
                <p:nvPr/>
              </p:nvSpPr>
              <p:spPr>
                <a:xfrm>
                  <a:off x="2726918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6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11" name="Rectangle 110"/>
                <p:cNvSpPr/>
                <p:nvPr/>
              </p:nvSpPr>
              <p:spPr>
                <a:xfrm>
                  <a:off x="2890982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7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12" name="Rectangle 111"/>
                <p:cNvSpPr/>
                <p:nvPr/>
              </p:nvSpPr>
              <p:spPr>
                <a:xfrm>
                  <a:off x="3067583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8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13" name="Rectangle 112"/>
                <p:cNvSpPr/>
                <p:nvPr/>
              </p:nvSpPr>
              <p:spPr>
                <a:xfrm>
                  <a:off x="2223133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3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14" name="Rectangle 113"/>
                <p:cNvSpPr/>
                <p:nvPr/>
              </p:nvSpPr>
              <p:spPr>
                <a:xfrm>
                  <a:off x="1882951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1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</p:grpSp>
          <p:sp>
            <p:nvSpPr>
              <p:cNvPr id="106" name="Rectangle 105"/>
              <p:cNvSpPr/>
              <p:nvPr/>
            </p:nvSpPr>
            <p:spPr>
              <a:xfrm>
                <a:off x="1710356" y="6583211"/>
                <a:ext cx="231154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1" cap="none" spc="0" dirty="0" smtClean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rPr>
                  <a:t>0</a:t>
                </a:r>
                <a:endParaRPr lang="en-US" sz="1100" b="1" cap="none" spc="0" dirty="0">
                  <a:ln w="0"/>
                  <a:latin typeface="Angsana New" panose="02020603050405020304" pitchFamily="18" charset="-34"/>
                  <a:cs typeface="Angsana New" panose="02020603050405020304" pitchFamily="18" charset="-34"/>
                </a:endParaRPr>
              </a:p>
            </p:txBody>
          </p:sp>
        </p:grpSp>
        <p:grpSp>
          <p:nvGrpSpPr>
            <p:cNvPr id="55" name="Group 54"/>
            <p:cNvGrpSpPr/>
            <p:nvPr/>
          </p:nvGrpSpPr>
          <p:grpSpPr>
            <a:xfrm>
              <a:off x="5080059" y="6583211"/>
              <a:ext cx="1588381" cy="261610"/>
              <a:chOff x="1710356" y="6583211"/>
              <a:chExt cx="1588381" cy="261610"/>
            </a:xfrm>
          </p:grpSpPr>
          <p:grpSp>
            <p:nvGrpSpPr>
              <p:cNvPr id="95" name="Group 94"/>
              <p:cNvGrpSpPr/>
              <p:nvPr/>
            </p:nvGrpSpPr>
            <p:grpSpPr>
              <a:xfrm>
                <a:off x="1882951" y="6583211"/>
                <a:ext cx="1415786" cy="261610"/>
                <a:chOff x="1882951" y="6583211"/>
                <a:chExt cx="1415786" cy="261610"/>
              </a:xfrm>
            </p:grpSpPr>
            <p:sp>
              <p:nvSpPr>
                <p:cNvPr id="97" name="Rectangle 96"/>
                <p:cNvSpPr/>
                <p:nvPr/>
              </p:nvSpPr>
              <p:spPr>
                <a:xfrm>
                  <a:off x="2053379" y="6583211"/>
                  <a:ext cx="231153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2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98" name="Rectangle 97"/>
                <p:cNvSpPr/>
                <p:nvPr/>
              </p:nvSpPr>
              <p:spPr>
                <a:xfrm>
                  <a:off x="2385293" y="6583211"/>
                  <a:ext cx="231153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4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99" name="Rectangle 98"/>
                <p:cNvSpPr/>
                <p:nvPr/>
              </p:nvSpPr>
              <p:spPr>
                <a:xfrm>
                  <a:off x="2558881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dirty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5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00" name="Rectangle 99"/>
                <p:cNvSpPr/>
                <p:nvPr/>
              </p:nvSpPr>
              <p:spPr>
                <a:xfrm>
                  <a:off x="2726918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6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01" name="Rectangle 100"/>
                <p:cNvSpPr/>
                <p:nvPr/>
              </p:nvSpPr>
              <p:spPr>
                <a:xfrm>
                  <a:off x="2890982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7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02" name="Rectangle 101"/>
                <p:cNvSpPr/>
                <p:nvPr/>
              </p:nvSpPr>
              <p:spPr>
                <a:xfrm>
                  <a:off x="3067583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8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03" name="Rectangle 102"/>
                <p:cNvSpPr/>
                <p:nvPr/>
              </p:nvSpPr>
              <p:spPr>
                <a:xfrm>
                  <a:off x="2223133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3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04" name="Rectangle 103"/>
                <p:cNvSpPr/>
                <p:nvPr/>
              </p:nvSpPr>
              <p:spPr>
                <a:xfrm>
                  <a:off x="1882951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1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</p:grpSp>
          <p:sp>
            <p:nvSpPr>
              <p:cNvPr id="96" name="Rectangle 95"/>
              <p:cNvSpPr/>
              <p:nvPr/>
            </p:nvSpPr>
            <p:spPr>
              <a:xfrm>
                <a:off x="1710356" y="6583211"/>
                <a:ext cx="231154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1" cap="none" spc="0" dirty="0" smtClean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rPr>
                  <a:t>0</a:t>
                </a:r>
                <a:endParaRPr lang="en-US" sz="1100" b="1" cap="none" spc="0" dirty="0">
                  <a:ln w="0"/>
                  <a:latin typeface="Angsana New" panose="02020603050405020304" pitchFamily="18" charset="-34"/>
                  <a:cs typeface="Angsana New" panose="02020603050405020304" pitchFamily="18" charset="-34"/>
                </a:endParaRPr>
              </a:p>
            </p:txBody>
          </p:sp>
        </p:grpSp>
        <p:grpSp>
          <p:nvGrpSpPr>
            <p:cNvPr id="56" name="Group 55"/>
            <p:cNvGrpSpPr/>
            <p:nvPr/>
          </p:nvGrpSpPr>
          <p:grpSpPr>
            <a:xfrm>
              <a:off x="6791946" y="6583211"/>
              <a:ext cx="1588381" cy="261610"/>
              <a:chOff x="1710356" y="6583211"/>
              <a:chExt cx="1588381" cy="261610"/>
            </a:xfrm>
          </p:grpSpPr>
          <p:grpSp>
            <p:nvGrpSpPr>
              <p:cNvPr id="85" name="Group 84"/>
              <p:cNvGrpSpPr/>
              <p:nvPr/>
            </p:nvGrpSpPr>
            <p:grpSpPr>
              <a:xfrm>
                <a:off x="1882951" y="6583211"/>
                <a:ext cx="1415786" cy="261610"/>
                <a:chOff x="1882951" y="6583211"/>
                <a:chExt cx="1415786" cy="261610"/>
              </a:xfrm>
            </p:grpSpPr>
            <p:sp>
              <p:nvSpPr>
                <p:cNvPr id="87" name="Rectangle 86"/>
                <p:cNvSpPr/>
                <p:nvPr/>
              </p:nvSpPr>
              <p:spPr>
                <a:xfrm>
                  <a:off x="2053379" y="6583211"/>
                  <a:ext cx="231153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2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88" name="Rectangle 87"/>
                <p:cNvSpPr/>
                <p:nvPr/>
              </p:nvSpPr>
              <p:spPr>
                <a:xfrm>
                  <a:off x="2385293" y="6583211"/>
                  <a:ext cx="231153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4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89" name="Rectangle 88"/>
                <p:cNvSpPr/>
                <p:nvPr/>
              </p:nvSpPr>
              <p:spPr>
                <a:xfrm>
                  <a:off x="2558881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dirty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5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90" name="Rectangle 89"/>
                <p:cNvSpPr/>
                <p:nvPr/>
              </p:nvSpPr>
              <p:spPr>
                <a:xfrm>
                  <a:off x="2726918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6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91" name="Rectangle 90"/>
                <p:cNvSpPr/>
                <p:nvPr/>
              </p:nvSpPr>
              <p:spPr>
                <a:xfrm>
                  <a:off x="2890982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7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92" name="Rectangle 91"/>
                <p:cNvSpPr/>
                <p:nvPr/>
              </p:nvSpPr>
              <p:spPr>
                <a:xfrm>
                  <a:off x="3067583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8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93" name="Rectangle 92"/>
                <p:cNvSpPr/>
                <p:nvPr/>
              </p:nvSpPr>
              <p:spPr>
                <a:xfrm>
                  <a:off x="2223133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3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94" name="Rectangle 93"/>
                <p:cNvSpPr/>
                <p:nvPr/>
              </p:nvSpPr>
              <p:spPr>
                <a:xfrm>
                  <a:off x="1882951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1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</p:grpSp>
          <p:sp>
            <p:nvSpPr>
              <p:cNvPr id="86" name="Rectangle 85"/>
              <p:cNvSpPr/>
              <p:nvPr/>
            </p:nvSpPr>
            <p:spPr>
              <a:xfrm>
                <a:off x="1710356" y="6583211"/>
                <a:ext cx="231154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1" cap="none" spc="0" dirty="0" smtClean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rPr>
                  <a:t>0</a:t>
                </a:r>
                <a:endParaRPr lang="en-US" sz="1100" b="1" cap="none" spc="0" dirty="0">
                  <a:ln w="0"/>
                  <a:latin typeface="Angsana New" panose="02020603050405020304" pitchFamily="18" charset="-34"/>
                  <a:cs typeface="Angsana New" panose="02020603050405020304" pitchFamily="18" charset="-34"/>
                </a:endParaRPr>
              </a:p>
            </p:txBody>
          </p:sp>
        </p:grpSp>
        <p:grpSp>
          <p:nvGrpSpPr>
            <p:cNvPr id="57" name="Group 56"/>
            <p:cNvGrpSpPr/>
            <p:nvPr/>
          </p:nvGrpSpPr>
          <p:grpSpPr>
            <a:xfrm>
              <a:off x="105281" y="-11442"/>
              <a:ext cx="8170871" cy="5494336"/>
              <a:chOff x="105281" y="-11442"/>
              <a:chExt cx="8170871" cy="5494336"/>
            </a:xfrm>
          </p:grpSpPr>
          <p:grpSp>
            <p:nvGrpSpPr>
              <p:cNvPr id="58" name="Group 57"/>
              <p:cNvGrpSpPr/>
              <p:nvPr/>
            </p:nvGrpSpPr>
            <p:grpSpPr>
              <a:xfrm>
                <a:off x="105281" y="4636254"/>
                <a:ext cx="1435008" cy="846640"/>
                <a:chOff x="86993" y="4650575"/>
                <a:chExt cx="1435008" cy="846640"/>
              </a:xfrm>
            </p:grpSpPr>
            <p:sp>
              <p:nvSpPr>
                <p:cNvPr id="83" name="Rectangle 82"/>
                <p:cNvSpPr/>
                <p:nvPr/>
              </p:nvSpPr>
              <p:spPr>
                <a:xfrm>
                  <a:off x="86993" y="4666218"/>
                  <a:ext cx="1435008" cy="830997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4800" b="1" cap="none" spc="0" dirty="0" smtClean="0">
                      <a:ln w="9525">
                        <a:solidFill>
                          <a:schemeClr val="bg1"/>
                        </a:solidFill>
                        <a:prstDash val="solid"/>
                      </a:ln>
                      <a:solidFill>
                        <a:schemeClr val="tx1"/>
                      </a:solidFill>
                      <a:effectLst>
                        <a:outerShdw blurRad="12700" dist="38100" dir="2700000" algn="tl" rotWithShape="0">
                          <a:schemeClr val="bg1">
                            <a:lumMod val="50000"/>
                          </a:schemeClr>
                        </a:outerShdw>
                      </a:effectLst>
                    </a:rPr>
                    <a:t>1980</a:t>
                  </a:r>
                  <a:endParaRPr lang="en-US" sz="4800" b="1" cap="none" spc="0" dirty="0">
                    <a:ln w="9525">
                      <a:solidFill>
                        <a:schemeClr val="bg1"/>
                      </a:solidFill>
                      <a:prstDash val="solid"/>
                    </a:ln>
                    <a:solidFill>
                      <a:schemeClr val="tx1"/>
                    </a:solidFill>
                    <a:effectLst>
                      <a:outerShdw blurRad="12700" dist="38100" dir="2700000" algn="tl" rotWithShape="0">
                        <a:schemeClr val="bg1">
                          <a:lumMod val="5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84" name="TextBox 83"/>
                <p:cNvSpPr txBox="1"/>
                <p:nvPr/>
              </p:nvSpPr>
              <p:spPr>
                <a:xfrm>
                  <a:off x="198332" y="4650575"/>
                  <a:ext cx="71526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latin typeface="Arabic Typesetting" panose="03020402040406030203" pitchFamily="66" charset="-78"/>
                      <a:cs typeface="Arabic Typesetting" panose="03020402040406030203" pitchFamily="66" charset="-78"/>
                    </a:rPr>
                    <a:t>b</a:t>
                  </a:r>
                  <a:r>
                    <a:rPr lang="en-US" dirty="0" smtClean="0">
                      <a:latin typeface="Arabic Typesetting" panose="03020402040406030203" pitchFamily="66" charset="-78"/>
                      <a:cs typeface="Arabic Typesetting" panose="03020402040406030203" pitchFamily="66" charset="-78"/>
                    </a:rPr>
                    <a:t>orn in </a:t>
                  </a:r>
                  <a:endParaRPr lang="en-US" dirty="0">
                    <a:latin typeface="Arabic Typesetting" panose="03020402040406030203" pitchFamily="66" charset="-78"/>
                    <a:cs typeface="Arabic Typesetting" panose="03020402040406030203" pitchFamily="66" charset="-78"/>
                  </a:endParaRPr>
                </a:p>
              </p:txBody>
            </p:sp>
          </p:grpSp>
          <p:grpSp>
            <p:nvGrpSpPr>
              <p:cNvPr id="59" name="Group 58"/>
              <p:cNvGrpSpPr/>
              <p:nvPr/>
            </p:nvGrpSpPr>
            <p:grpSpPr>
              <a:xfrm>
                <a:off x="1791533" y="4636254"/>
                <a:ext cx="1435008" cy="846640"/>
                <a:chOff x="1709705" y="4634932"/>
                <a:chExt cx="1435008" cy="846640"/>
              </a:xfrm>
            </p:grpSpPr>
            <p:sp>
              <p:nvSpPr>
                <p:cNvPr id="81" name="Rectangle 80"/>
                <p:cNvSpPr/>
                <p:nvPr/>
              </p:nvSpPr>
              <p:spPr>
                <a:xfrm>
                  <a:off x="1709705" y="4650575"/>
                  <a:ext cx="1435008" cy="830997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4800" b="1" cap="none" spc="0" dirty="0" smtClean="0">
                      <a:ln w="9525">
                        <a:solidFill>
                          <a:schemeClr val="bg1"/>
                        </a:solidFill>
                        <a:prstDash val="solid"/>
                      </a:ln>
                      <a:solidFill>
                        <a:schemeClr val="tx1"/>
                      </a:solidFill>
                      <a:effectLst>
                        <a:outerShdw blurRad="12700" dist="38100" dir="2700000" algn="tl" rotWithShape="0">
                          <a:schemeClr val="bg1">
                            <a:lumMod val="50000"/>
                          </a:schemeClr>
                        </a:outerShdw>
                      </a:effectLst>
                    </a:rPr>
                    <a:t>1981</a:t>
                  </a:r>
                  <a:endParaRPr lang="en-US" sz="4800" b="1" cap="none" spc="0" dirty="0">
                    <a:ln w="9525">
                      <a:solidFill>
                        <a:schemeClr val="bg1"/>
                      </a:solidFill>
                      <a:prstDash val="solid"/>
                    </a:ln>
                    <a:solidFill>
                      <a:schemeClr val="tx1"/>
                    </a:solidFill>
                    <a:effectLst>
                      <a:outerShdw blurRad="12700" dist="38100" dir="2700000" algn="tl" rotWithShape="0">
                        <a:schemeClr val="bg1">
                          <a:lumMod val="5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82" name="TextBox 81"/>
                <p:cNvSpPr txBox="1"/>
                <p:nvPr/>
              </p:nvSpPr>
              <p:spPr>
                <a:xfrm>
                  <a:off x="1821044" y="4634932"/>
                  <a:ext cx="71526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latin typeface="Arabic Typesetting" panose="03020402040406030203" pitchFamily="66" charset="-78"/>
                      <a:cs typeface="Arabic Typesetting" panose="03020402040406030203" pitchFamily="66" charset="-78"/>
                    </a:rPr>
                    <a:t>b</a:t>
                  </a:r>
                  <a:r>
                    <a:rPr lang="en-US" dirty="0" smtClean="0">
                      <a:latin typeface="Arabic Typesetting" panose="03020402040406030203" pitchFamily="66" charset="-78"/>
                      <a:cs typeface="Arabic Typesetting" panose="03020402040406030203" pitchFamily="66" charset="-78"/>
                    </a:rPr>
                    <a:t>orn in </a:t>
                  </a:r>
                  <a:endParaRPr lang="en-US" dirty="0">
                    <a:latin typeface="Arabic Typesetting" panose="03020402040406030203" pitchFamily="66" charset="-78"/>
                    <a:cs typeface="Arabic Typesetting" panose="03020402040406030203" pitchFamily="66" charset="-78"/>
                  </a:endParaRPr>
                </a:p>
              </p:txBody>
            </p:sp>
          </p:grpSp>
          <p:grpSp>
            <p:nvGrpSpPr>
              <p:cNvPr id="60" name="Group 59"/>
              <p:cNvGrpSpPr/>
              <p:nvPr/>
            </p:nvGrpSpPr>
            <p:grpSpPr>
              <a:xfrm>
                <a:off x="3468641" y="4636254"/>
                <a:ext cx="1435008" cy="846640"/>
                <a:chOff x="3403347" y="4619289"/>
                <a:chExt cx="1435008" cy="846640"/>
              </a:xfrm>
            </p:grpSpPr>
            <p:sp>
              <p:nvSpPr>
                <p:cNvPr id="79" name="Rectangle 78"/>
                <p:cNvSpPr/>
                <p:nvPr/>
              </p:nvSpPr>
              <p:spPr>
                <a:xfrm>
                  <a:off x="3403347" y="4634932"/>
                  <a:ext cx="1435008" cy="830997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4800" b="1" cap="none" spc="0" dirty="0" smtClean="0">
                      <a:ln w="9525">
                        <a:solidFill>
                          <a:schemeClr val="bg1"/>
                        </a:solidFill>
                        <a:prstDash val="solid"/>
                      </a:ln>
                      <a:solidFill>
                        <a:schemeClr val="tx1"/>
                      </a:solidFill>
                      <a:effectLst>
                        <a:outerShdw blurRad="12700" dist="38100" dir="2700000" algn="tl" rotWithShape="0">
                          <a:schemeClr val="bg1">
                            <a:lumMod val="50000"/>
                          </a:schemeClr>
                        </a:outerShdw>
                      </a:effectLst>
                    </a:rPr>
                    <a:t>1982</a:t>
                  </a:r>
                  <a:endParaRPr lang="en-US" sz="4800" b="1" cap="none" spc="0" dirty="0">
                    <a:ln w="9525">
                      <a:solidFill>
                        <a:schemeClr val="bg1"/>
                      </a:solidFill>
                      <a:prstDash val="solid"/>
                    </a:ln>
                    <a:solidFill>
                      <a:schemeClr val="tx1"/>
                    </a:solidFill>
                    <a:effectLst>
                      <a:outerShdw blurRad="12700" dist="38100" dir="2700000" algn="tl" rotWithShape="0">
                        <a:schemeClr val="bg1">
                          <a:lumMod val="5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80" name="TextBox 79"/>
                <p:cNvSpPr txBox="1"/>
                <p:nvPr/>
              </p:nvSpPr>
              <p:spPr>
                <a:xfrm>
                  <a:off x="3514686" y="4619289"/>
                  <a:ext cx="71526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latin typeface="Arabic Typesetting" panose="03020402040406030203" pitchFamily="66" charset="-78"/>
                      <a:cs typeface="Arabic Typesetting" panose="03020402040406030203" pitchFamily="66" charset="-78"/>
                    </a:rPr>
                    <a:t>b</a:t>
                  </a:r>
                  <a:r>
                    <a:rPr lang="en-US" dirty="0" smtClean="0">
                      <a:latin typeface="Arabic Typesetting" panose="03020402040406030203" pitchFamily="66" charset="-78"/>
                      <a:cs typeface="Arabic Typesetting" panose="03020402040406030203" pitchFamily="66" charset="-78"/>
                    </a:rPr>
                    <a:t>orn in </a:t>
                  </a:r>
                  <a:endParaRPr lang="en-US" dirty="0">
                    <a:latin typeface="Arabic Typesetting" panose="03020402040406030203" pitchFamily="66" charset="-78"/>
                    <a:cs typeface="Arabic Typesetting" panose="03020402040406030203" pitchFamily="66" charset="-78"/>
                  </a:endParaRPr>
                </a:p>
              </p:txBody>
            </p:sp>
          </p:grpSp>
          <p:grpSp>
            <p:nvGrpSpPr>
              <p:cNvPr id="61" name="Group 60"/>
              <p:cNvGrpSpPr/>
              <p:nvPr/>
            </p:nvGrpSpPr>
            <p:grpSpPr>
              <a:xfrm>
                <a:off x="5173181" y="4636254"/>
                <a:ext cx="1435008" cy="846640"/>
                <a:chOff x="5096989" y="4634932"/>
                <a:chExt cx="1435008" cy="846640"/>
              </a:xfrm>
            </p:grpSpPr>
            <p:sp>
              <p:nvSpPr>
                <p:cNvPr id="77" name="Rectangle 76"/>
                <p:cNvSpPr/>
                <p:nvPr/>
              </p:nvSpPr>
              <p:spPr>
                <a:xfrm>
                  <a:off x="5096989" y="4650575"/>
                  <a:ext cx="1435008" cy="830997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4800" b="1" cap="none" spc="0" dirty="0" smtClean="0">
                      <a:ln w="9525">
                        <a:solidFill>
                          <a:schemeClr val="bg1"/>
                        </a:solidFill>
                        <a:prstDash val="solid"/>
                      </a:ln>
                      <a:solidFill>
                        <a:schemeClr val="tx1"/>
                      </a:solidFill>
                      <a:effectLst>
                        <a:outerShdw blurRad="12700" dist="38100" dir="2700000" algn="tl" rotWithShape="0">
                          <a:schemeClr val="bg1">
                            <a:lumMod val="50000"/>
                          </a:schemeClr>
                        </a:outerShdw>
                      </a:effectLst>
                    </a:rPr>
                    <a:t>1983</a:t>
                  </a:r>
                  <a:endParaRPr lang="en-US" sz="4800" b="1" cap="none" spc="0" dirty="0">
                    <a:ln w="9525">
                      <a:solidFill>
                        <a:schemeClr val="bg1"/>
                      </a:solidFill>
                      <a:prstDash val="solid"/>
                    </a:ln>
                    <a:solidFill>
                      <a:schemeClr val="tx1"/>
                    </a:solidFill>
                    <a:effectLst>
                      <a:outerShdw blurRad="12700" dist="38100" dir="2700000" algn="tl" rotWithShape="0">
                        <a:schemeClr val="bg1">
                          <a:lumMod val="5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78" name="TextBox 77"/>
                <p:cNvSpPr txBox="1"/>
                <p:nvPr/>
              </p:nvSpPr>
              <p:spPr>
                <a:xfrm>
                  <a:off x="5208328" y="4634932"/>
                  <a:ext cx="71526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latin typeface="Arabic Typesetting" panose="03020402040406030203" pitchFamily="66" charset="-78"/>
                      <a:cs typeface="Arabic Typesetting" panose="03020402040406030203" pitchFamily="66" charset="-78"/>
                    </a:rPr>
                    <a:t>b</a:t>
                  </a:r>
                  <a:r>
                    <a:rPr lang="en-US" dirty="0" smtClean="0">
                      <a:latin typeface="Arabic Typesetting" panose="03020402040406030203" pitchFamily="66" charset="-78"/>
                      <a:cs typeface="Arabic Typesetting" panose="03020402040406030203" pitchFamily="66" charset="-78"/>
                    </a:rPr>
                    <a:t>orn in </a:t>
                  </a:r>
                  <a:endParaRPr lang="en-US" dirty="0">
                    <a:latin typeface="Arabic Typesetting" panose="03020402040406030203" pitchFamily="66" charset="-78"/>
                    <a:cs typeface="Arabic Typesetting" panose="03020402040406030203" pitchFamily="66" charset="-78"/>
                  </a:endParaRPr>
                </a:p>
              </p:txBody>
            </p:sp>
          </p:grpSp>
          <p:grpSp>
            <p:nvGrpSpPr>
              <p:cNvPr id="62" name="Group 61"/>
              <p:cNvGrpSpPr/>
              <p:nvPr/>
            </p:nvGrpSpPr>
            <p:grpSpPr>
              <a:xfrm>
                <a:off x="6841144" y="4636254"/>
                <a:ext cx="1435008" cy="846640"/>
                <a:chOff x="6832000" y="4603646"/>
                <a:chExt cx="1435008" cy="846640"/>
              </a:xfrm>
            </p:grpSpPr>
            <p:sp>
              <p:nvSpPr>
                <p:cNvPr id="75" name="Rectangle 74"/>
                <p:cNvSpPr/>
                <p:nvPr/>
              </p:nvSpPr>
              <p:spPr>
                <a:xfrm>
                  <a:off x="6832000" y="4619289"/>
                  <a:ext cx="1435008" cy="830997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4800" b="1" cap="none" spc="0" dirty="0" smtClean="0">
                      <a:ln w="9525">
                        <a:solidFill>
                          <a:schemeClr val="bg1"/>
                        </a:solidFill>
                        <a:prstDash val="solid"/>
                      </a:ln>
                      <a:solidFill>
                        <a:schemeClr val="tx1"/>
                      </a:solidFill>
                      <a:effectLst>
                        <a:outerShdw blurRad="12700" dist="38100" dir="2700000" algn="tl" rotWithShape="0">
                          <a:schemeClr val="bg1">
                            <a:lumMod val="50000"/>
                          </a:schemeClr>
                        </a:outerShdw>
                      </a:effectLst>
                    </a:rPr>
                    <a:t>1984</a:t>
                  </a:r>
                  <a:endParaRPr lang="en-US" sz="4800" b="1" cap="none" spc="0" dirty="0">
                    <a:ln w="9525">
                      <a:solidFill>
                        <a:schemeClr val="bg1"/>
                      </a:solidFill>
                      <a:prstDash val="solid"/>
                    </a:ln>
                    <a:solidFill>
                      <a:schemeClr val="tx1"/>
                    </a:solidFill>
                    <a:effectLst>
                      <a:outerShdw blurRad="12700" dist="38100" dir="2700000" algn="tl" rotWithShape="0">
                        <a:schemeClr val="bg1">
                          <a:lumMod val="5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76" name="TextBox 75"/>
                <p:cNvSpPr txBox="1"/>
                <p:nvPr/>
              </p:nvSpPr>
              <p:spPr>
                <a:xfrm>
                  <a:off x="6943339" y="4603646"/>
                  <a:ext cx="71526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latin typeface="Arabic Typesetting" panose="03020402040406030203" pitchFamily="66" charset="-78"/>
                      <a:cs typeface="Arabic Typesetting" panose="03020402040406030203" pitchFamily="66" charset="-78"/>
                    </a:rPr>
                    <a:t>b</a:t>
                  </a:r>
                  <a:r>
                    <a:rPr lang="en-US" dirty="0" smtClean="0">
                      <a:latin typeface="Arabic Typesetting" panose="03020402040406030203" pitchFamily="66" charset="-78"/>
                      <a:cs typeface="Arabic Typesetting" panose="03020402040406030203" pitchFamily="66" charset="-78"/>
                    </a:rPr>
                    <a:t>orn in </a:t>
                  </a:r>
                  <a:endParaRPr lang="en-US" dirty="0">
                    <a:latin typeface="Arabic Typesetting" panose="03020402040406030203" pitchFamily="66" charset="-78"/>
                    <a:cs typeface="Arabic Typesetting" panose="03020402040406030203" pitchFamily="66" charset="-78"/>
                  </a:endParaRPr>
                </a:p>
              </p:txBody>
            </p:sp>
          </p:grpSp>
          <p:grpSp>
            <p:nvGrpSpPr>
              <p:cNvPr id="63" name="Group 62"/>
              <p:cNvGrpSpPr/>
              <p:nvPr/>
            </p:nvGrpSpPr>
            <p:grpSpPr>
              <a:xfrm>
                <a:off x="3732763" y="-11442"/>
                <a:ext cx="3806716" cy="3395878"/>
                <a:chOff x="3732763" y="-11442"/>
                <a:chExt cx="3806716" cy="3395878"/>
              </a:xfrm>
            </p:grpSpPr>
            <p:sp>
              <p:nvSpPr>
                <p:cNvPr id="64" name="TextBox 70"/>
                <p:cNvSpPr txBox="1"/>
                <p:nvPr/>
              </p:nvSpPr>
              <p:spPr>
                <a:xfrm>
                  <a:off x="4446930" y="2773166"/>
                  <a:ext cx="616509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sz="800" dirty="0" smtClean="0"/>
                    <a:t>Predicted</a:t>
                  </a:r>
                  <a:endParaRPr lang="en-US" sz="800" dirty="0"/>
                </a:p>
              </p:txBody>
            </p:sp>
            <p:grpSp>
              <p:nvGrpSpPr>
                <p:cNvPr id="65" name="Group 64"/>
                <p:cNvGrpSpPr/>
                <p:nvPr/>
              </p:nvGrpSpPr>
              <p:grpSpPr>
                <a:xfrm>
                  <a:off x="3732763" y="3007660"/>
                  <a:ext cx="2162671" cy="376776"/>
                  <a:chOff x="2647820" y="9324201"/>
                  <a:chExt cx="2724657" cy="440910"/>
                </a:xfrm>
              </p:grpSpPr>
              <p:cxnSp>
                <p:nvCxnSpPr>
                  <p:cNvPr id="68" name="Straight Connector 67"/>
                  <p:cNvCxnSpPr/>
                  <p:nvPr/>
                </p:nvCxnSpPr>
                <p:spPr>
                  <a:xfrm>
                    <a:off x="4458381" y="9554140"/>
                    <a:ext cx="874729" cy="0"/>
                  </a:xfrm>
                  <a:prstGeom prst="line">
                    <a:avLst/>
                  </a:prstGeom>
                  <a:ln w="28575" cap="rnd">
                    <a:solidFill>
                      <a:srgbClr val="FF0000">
                        <a:alpha val="96000"/>
                      </a:srgbClr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9" name="Straight Connector 68"/>
                  <p:cNvCxnSpPr/>
                  <p:nvPr/>
                </p:nvCxnSpPr>
                <p:spPr>
                  <a:xfrm>
                    <a:off x="3544871" y="9554140"/>
                    <a:ext cx="874729" cy="0"/>
                  </a:xfrm>
                  <a:prstGeom prst="line">
                    <a:avLst/>
                  </a:prstGeom>
                  <a:ln w="28575" cap="rnd">
                    <a:solidFill>
                      <a:srgbClr val="FFC000">
                        <a:alpha val="96000"/>
                      </a:srgbClr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0" name="Straight Connector 69"/>
                  <p:cNvCxnSpPr/>
                  <p:nvPr/>
                </p:nvCxnSpPr>
                <p:spPr>
                  <a:xfrm>
                    <a:off x="2647820" y="9554140"/>
                    <a:ext cx="874729" cy="0"/>
                  </a:xfrm>
                  <a:prstGeom prst="line">
                    <a:avLst/>
                  </a:prstGeom>
                  <a:ln w="28575" cap="rnd">
                    <a:solidFill>
                      <a:srgbClr val="92D050">
                        <a:alpha val="91000"/>
                      </a:srgbClr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71" name="TextBox 71"/>
                  <p:cNvSpPr txBox="1"/>
                  <p:nvPr/>
                </p:nvSpPr>
                <p:spPr>
                  <a:xfrm>
                    <a:off x="4434839" y="9530998"/>
                    <a:ext cx="937638" cy="234110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t" anchorCtr="1">
                    <a:spAutoFit/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en-US" sz="700" i="1" dirty="0" smtClean="0"/>
                      <a:t>Absentees</a:t>
                    </a:r>
                    <a:endParaRPr lang="en-US" sz="700" i="1" dirty="0"/>
                  </a:p>
                </p:txBody>
              </p:sp>
              <p:sp>
                <p:nvSpPr>
                  <p:cNvPr id="72" name="TextBox 72"/>
                  <p:cNvSpPr txBox="1"/>
                  <p:nvPr/>
                </p:nvSpPr>
                <p:spPr>
                  <a:xfrm>
                    <a:off x="3544871" y="9530998"/>
                    <a:ext cx="937638" cy="234110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t" anchorCtr="1">
                    <a:spAutoFit/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en-US" sz="700" i="1" dirty="0" smtClean="0"/>
                      <a:t>Irregulars</a:t>
                    </a:r>
                    <a:endParaRPr lang="en-US" sz="700" i="1" dirty="0"/>
                  </a:p>
                </p:txBody>
              </p:sp>
              <p:sp>
                <p:nvSpPr>
                  <p:cNvPr id="73" name="TextBox 73"/>
                  <p:cNvSpPr txBox="1"/>
                  <p:nvPr/>
                </p:nvSpPr>
                <p:spPr>
                  <a:xfrm>
                    <a:off x="2647820" y="9531001"/>
                    <a:ext cx="937638" cy="234110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t" anchorCtr="1">
                    <a:spAutoFit/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en-US" sz="700" i="1" dirty="0" smtClean="0"/>
                      <a:t>Goers</a:t>
                    </a:r>
                    <a:endParaRPr lang="en-US" sz="700" i="1" dirty="0"/>
                  </a:p>
                </p:txBody>
              </p:sp>
              <p:sp>
                <p:nvSpPr>
                  <p:cNvPr id="74" name="TextBox 122"/>
                  <p:cNvSpPr txBox="1"/>
                  <p:nvPr/>
                </p:nvSpPr>
                <p:spPr>
                  <a:xfrm>
                    <a:off x="2953534" y="9324201"/>
                    <a:ext cx="2057400" cy="25211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en-US" sz="800" dirty="0" smtClean="0"/>
                      <a:t>O     b     s    e     r     v     e     d</a:t>
                    </a:r>
                    <a:endParaRPr lang="en-US" sz="800" dirty="0"/>
                  </a:p>
                </p:txBody>
              </p:sp>
            </p:grpSp>
            <p:sp>
              <p:nvSpPr>
                <p:cNvPr id="66" name="Rectangle 65"/>
                <p:cNvSpPr/>
                <p:nvPr/>
              </p:nvSpPr>
              <p:spPr>
                <a:xfrm>
                  <a:off x="4327638" y="-11442"/>
                  <a:ext cx="3211841" cy="52322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2800" dirty="0" smtClean="0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</a:rPr>
                    <a:t>EMOSA </a:t>
                  </a:r>
                  <a:r>
                    <a:rPr lang="en-US" sz="2800" b="0" cap="none" spc="0" dirty="0" smtClean="0">
                      <a:ln w="0"/>
                      <a:solidFill>
                        <a:schemeClr val="tx1"/>
                      </a:solidFill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</a:rPr>
                    <a:t>Specification</a:t>
                  </a:r>
                  <a:endParaRPr lang="en-US" sz="2800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</p:grpSp>
        </p:grpSp>
      </p:grpSp>
      <p:grpSp>
        <p:nvGrpSpPr>
          <p:cNvPr id="125" name="Group 124"/>
          <p:cNvGrpSpPr/>
          <p:nvPr/>
        </p:nvGrpSpPr>
        <p:grpSpPr>
          <a:xfrm>
            <a:off x="1477837" y="3452707"/>
            <a:ext cx="305388" cy="2933411"/>
            <a:chOff x="1477837" y="3453655"/>
            <a:chExt cx="305388" cy="2933411"/>
          </a:xfrm>
        </p:grpSpPr>
        <p:grpSp>
          <p:nvGrpSpPr>
            <p:cNvPr id="126" name="Group 125"/>
            <p:cNvGrpSpPr/>
            <p:nvPr/>
          </p:nvGrpSpPr>
          <p:grpSpPr>
            <a:xfrm>
              <a:off x="1477837" y="3453655"/>
              <a:ext cx="305388" cy="1010800"/>
              <a:chOff x="1486145" y="3453655"/>
              <a:chExt cx="305388" cy="1010800"/>
            </a:xfrm>
          </p:grpSpPr>
          <p:sp>
            <p:nvSpPr>
              <p:cNvPr id="131" name="Rectangle 130"/>
              <p:cNvSpPr/>
              <p:nvPr/>
            </p:nvSpPr>
            <p:spPr>
              <a:xfrm>
                <a:off x="1486146" y="3453655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.6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32" name="Rectangle 131"/>
              <p:cNvSpPr/>
              <p:nvPr/>
            </p:nvSpPr>
            <p:spPr>
              <a:xfrm>
                <a:off x="1486145" y="3831942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.4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33" name="Rectangle 132"/>
              <p:cNvSpPr/>
              <p:nvPr/>
            </p:nvSpPr>
            <p:spPr>
              <a:xfrm>
                <a:off x="1499466" y="4202845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.2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127" name="Group 126"/>
            <p:cNvGrpSpPr/>
            <p:nvPr/>
          </p:nvGrpSpPr>
          <p:grpSpPr>
            <a:xfrm>
              <a:off x="1477837" y="5376266"/>
              <a:ext cx="305388" cy="1010800"/>
              <a:chOff x="1469530" y="5376266"/>
              <a:chExt cx="305388" cy="1010800"/>
            </a:xfrm>
          </p:grpSpPr>
          <p:sp>
            <p:nvSpPr>
              <p:cNvPr id="128" name="Rectangle 127"/>
              <p:cNvSpPr/>
              <p:nvPr/>
            </p:nvSpPr>
            <p:spPr>
              <a:xfrm>
                <a:off x="1469531" y="5376266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.6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29" name="Rectangle 128"/>
              <p:cNvSpPr/>
              <p:nvPr/>
            </p:nvSpPr>
            <p:spPr>
              <a:xfrm>
                <a:off x="1469530" y="5754553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.4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30" name="Rectangle 129"/>
              <p:cNvSpPr/>
              <p:nvPr/>
            </p:nvSpPr>
            <p:spPr>
              <a:xfrm>
                <a:off x="1482851" y="6125456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.2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</p:grpSp>
      <p:grpSp>
        <p:nvGrpSpPr>
          <p:cNvPr id="134" name="Group 133"/>
          <p:cNvGrpSpPr/>
          <p:nvPr/>
        </p:nvGrpSpPr>
        <p:grpSpPr>
          <a:xfrm>
            <a:off x="3206669" y="3452707"/>
            <a:ext cx="305388" cy="2933411"/>
            <a:chOff x="1477837" y="3453655"/>
            <a:chExt cx="305388" cy="2933411"/>
          </a:xfrm>
        </p:grpSpPr>
        <p:grpSp>
          <p:nvGrpSpPr>
            <p:cNvPr id="135" name="Group 134"/>
            <p:cNvGrpSpPr/>
            <p:nvPr/>
          </p:nvGrpSpPr>
          <p:grpSpPr>
            <a:xfrm>
              <a:off x="1477837" y="3453655"/>
              <a:ext cx="305388" cy="1010800"/>
              <a:chOff x="1486145" y="3453655"/>
              <a:chExt cx="305388" cy="1010800"/>
            </a:xfrm>
          </p:grpSpPr>
          <p:sp>
            <p:nvSpPr>
              <p:cNvPr id="140" name="Rectangle 139"/>
              <p:cNvSpPr/>
              <p:nvPr/>
            </p:nvSpPr>
            <p:spPr>
              <a:xfrm>
                <a:off x="1486146" y="3453655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.6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41" name="Rectangle 140"/>
              <p:cNvSpPr/>
              <p:nvPr/>
            </p:nvSpPr>
            <p:spPr>
              <a:xfrm>
                <a:off x="1486145" y="3831942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.4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42" name="Rectangle 141"/>
              <p:cNvSpPr/>
              <p:nvPr/>
            </p:nvSpPr>
            <p:spPr>
              <a:xfrm>
                <a:off x="1499466" y="4202845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.2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136" name="Group 135"/>
            <p:cNvGrpSpPr/>
            <p:nvPr/>
          </p:nvGrpSpPr>
          <p:grpSpPr>
            <a:xfrm>
              <a:off x="1477837" y="5376266"/>
              <a:ext cx="305388" cy="1010800"/>
              <a:chOff x="1469530" y="5376266"/>
              <a:chExt cx="305388" cy="1010800"/>
            </a:xfrm>
          </p:grpSpPr>
          <p:sp>
            <p:nvSpPr>
              <p:cNvPr id="137" name="Rectangle 136"/>
              <p:cNvSpPr/>
              <p:nvPr/>
            </p:nvSpPr>
            <p:spPr>
              <a:xfrm>
                <a:off x="1469531" y="5376266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.6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38" name="Rectangle 137"/>
              <p:cNvSpPr/>
              <p:nvPr/>
            </p:nvSpPr>
            <p:spPr>
              <a:xfrm>
                <a:off x="1469530" y="5754553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.4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1482851" y="6125456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.2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</p:grpSp>
      <p:grpSp>
        <p:nvGrpSpPr>
          <p:cNvPr id="143" name="Group 142"/>
          <p:cNvGrpSpPr/>
          <p:nvPr/>
        </p:nvGrpSpPr>
        <p:grpSpPr>
          <a:xfrm>
            <a:off x="4854315" y="3452707"/>
            <a:ext cx="305388" cy="2933411"/>
            <a:chOff x="1477837" y="3453655"/>
            <a:chExt cx="305388" cy="2933411"/>
          </a:xfrm>
        </p:grpSpPr>
        <p:grpSp>
          <p:nvGrpSpPr>
            <p:cNvPr id="144" name="Group 143"/>
            <p:cNvGrpSpPr/>
            <p:nvPr/>
          </p:nvGrpSpPr>
          <p:grpSpPr>
            <a:xfrm>
              <a:off x="1477837" y="3453655"/>
              <a:ext cx="305388" cy="1010800"/>
              <a:chOff x="1486145" y="3453655"/>
              <a:chExt cx="305388" cy="1010800"/>
            </a:xfrm>
          </p:grpSpPr>
          <p:sp>
            <p:nvSpPr>
              <p:cNvPr id="149" name="Rectangle 148"/>
              <p:cNvSpPr/>
              <p:nvPr/>
            </p:nvSpPr>
            <p:spPr>
              <a:xfrm>
                <a:off x="1486146" y="3453655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.6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50" name="Rectangle 149"/>
              <p:cNvSpPr/>
              <p:nvPr/>
            </p:nvSpPr>
            <p:spPr>
              <a:xfrm>
                <a:off x="1486145" y="3831942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.4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51" name="Rectangle 150"/>
              <p:cNvSpPr/>
              <p:nvPr/>
            </p:nvSpPr>
            <p:spPr>
              <a:xfrm>
                <a:off x="1499466" y="4202845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.2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145" name="Group 144"/>
            <p:cNvGrpSpPr/>
            <p:nvPr/>
          </p:nvGrpSpPr>
          <p:grpSpPr>
            <a:xfrm>
              <a:off x="1477837" y="5376266"/>
              <a:ext cx="305388" cy="1010800"/>
              <a:chOff x="1469530" y="5376266"/>
              <a:chExt cx="305388" cy="1010800"/>
            </a:xfrm>
          </p:grpSpPr>
          <p:sp>
            <p:nvSpPr>
              <p:cNvPr id="146" name="Rectangle 145"/>
              <p:cNvSpPr/>
              <p:nvPr/>
            </p:nvSpPr>
            <p:spPr>
              <a:xfrm>
                <a:off x="1469531" y="5376266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.6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47" name="Rectangle 146"/>
              <p:cNvSpPr/>
              <p:nvPr/>
            </p:nvSpPr>
            <p:spPr>
              <a:xfrm>
                <a:off x="1469530" y="5754553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.4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48" name="Rectangle 147"/>
              <p:cNvSpPr/>
              <p:nvPr/>
            </p:nvSpPr>
            <p:spPr>
              <a:xfrm>
                <a:off x="1482851" y="6125456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.2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</p:grpSp>
      <p:grpSp>
        <p:nvGrpSpPr>
          <p:cNvPr id="152" name="Group 151"/>
          <p:cNvGrpSpPr/>
          <p:nvPr/>
        </p:nvGrpSpPr>
        <p:grpSpPr>
          <a:xfrm>
            <a:off x="6594527" y="3452707"/>
            <a:ext cx="305388" cy="2933411"/>
            <a:chOff x="1477837" y="3453655"/>
            <a:chExt cx="305388" cy="2933411"/>
          </a:xfrm>
        </p:grpSpPr>
        <p:grpSp>
          <p:nvGrpSpPr>
            <p:cNvPr id="153" name="Group 152"/>
            <p:cNvGrpSpPr/>
            <p:nvPr/>
          </p:nvGrpSpPr>
          <p:grpSpPr>
            <a:xfrm>
              <a:off x="1477837" y="3453655"/>
              <a:ext cx="305388" cy="1010800"/>
              <a:chOff x="1486145" y="3453655"/>
              <a:chExt cx="305388" cy="1010800"/>
            </a:xfrm>
          </p:grpSpPr>
          <p:sp>
            <p:nvSpPr>
              <p:cNvPr id="158" name="Rectangle 157"/>
              <p:cNvSpPr/>
              <p:nvPr/>
            </p:nvSpPr>
            <p:spPr>
              <a:xfrm>
                <a:off x="1486146" y="3453655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.6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59" name="Rectangle 158"/>
              <p:cNvSpPr/>
              <p:nvPr/>
            </p:nvSpPr>
            <p:spPr>
              <a:xfrm>
                <a:off x="1486145" y="3831942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.4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60" name="Rectangle 159"/>
              <p:cNvSpPr/>
              <p:nvPr/>
            </p:nvSpPr>
            <p:spPr>
              <a:xfrm>
                <a:off x="1499466" y="4202845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.2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154" name="Group 153"/>
            <p:cNvGrpSpPr/>
            <p:nvPr/>
          </p:nvGrpSpPr>
          <p:grpSpPr>
            <a:xfrm>
              <a:off x="1477837" y="5376266"/>
              <a:ext cx="305388" cy="1010800"/>
              <a:chOff x="1469530" y="5376266"/>
              <a:chExt cx="305388" cy="1010800"/>
            </a:xfrm>
          </p:grpSpPr>
          <p:sp>
            <p:nvSpPr>
              <p:cNvPr id="155" name="Rectangle 154"/>
              <p:cNvSpPr/>
              <p:nvPr/>
            </p:nvSpPr>
            <p:spPr>
              <a:xfrm>
                <a:off x="1469531" y="5376266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.6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56" name="Rectangle 155"/>
              <p:cNvSpPr/>
              <p:nvPr/>
            </p:nvSpPr>
            <p:spPr>
              <a:xfrm>
                <a:off x="1469530" y="5754553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.4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57" name="Rectangle 156"/>
              <p:cNvSpPr/>
              <p:nvPr/>
            </p:nvSpPr>
            <p:spPr>
              <a:xfrm>
                <a:off x="1482851" y="6125456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.2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</p:grpSp>
      <p:cxnSp>
        <p:nvCxnSpPr>
          <p:cNvPr id="161" name="Straight Connector 160"/>
          <p:cNvCxnSpPr/>
          <p:nvPr/>
        </p:nvCxnSpPr>
        <p:spPr>
          <a:xfrm>
            <a:off x="4417550" y="2969656"/>
            <a:ext cx="694694" cy="0"/>
          </a:xfrm>
          <a:prstGeom prst="line">
            <a:avLst/>
          </a:prstGeom>
          <a:ln w="25400" cap="rnd">
            <a:solidFill>
              <a:schemeClr val="tx1">
                <a:alpha val="7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2" name="Group 161"/>
          <p:cNvGrpSpPr/>
          <p:nvPr/>
        </p:nvGrpSpPr>
        <p:grpSpPr>
          <a:xfrm>
            <a:off x="3919743" y="498331"/>
            <a:ext cx="4394200" cy="1828800"/>
            <a:chOff x="1320800" y="1752600"/>
            <a:chExt cx="3581400" cy="1371600"/>
          </a:xfrm>
        </p:grpSpPr>
        <p:graphicFrame>
          <p:nvGraphicFramePr>
            <p:cNvPr id="163" name="Object 16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365959032"/>
                </p:ext>
              </p:extLst>
            </p:nvPr>
          </p:nvGraphicFramePr>
          <p:xfrm>
            <a:off x="1371600" y="2895600"/>
            <a:ext cx="1549400" cy="2286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77" name="Equation" r:id="rId11" imgW="1549080" imgH="228600" progId="Equation.DSMT4">
                    <p:embed/>
                  </p:oleObj>
                </mc:Choice>
                <mc:Fallback>
                  <p:oleObj name="Equation" r:id="rId11" imgW="1549080" imgH="228600" progId="Equation.DSMT4">
                    <p:embed/>
                    <p:pic>
                      <p:nvPicPr>
                        <p:cNvPr id="0" name="Picture 3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71600" y="2895600"/>
                          <a:ext cx="1549400" cy="2286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164" name="Group 163"/>
            <p:cNvGrpSpPr/>
            <p:nvPr/>
          </p:nvGrpSpPr>
          <p:grpSpPr>
            <a:xfrm>
              <a:off x="1371600" y="2330053"/>
              <a:ext cx="3327466" cy="559593"/>
              <a:chOff x="1371600" y="2330053"/>
              <a:chExt cx="3327466" cy="559593"/>
            </a:xfrm>
          </p:grpSpPr>
          <p:graphicFrame>
            <p:nvGraphicFramePr>
              <p:cNvPr id="168" name="Object 167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722141580"/>
                  </p:ext>
                </p:extLst>
              </p:nvPr>
            </p:nvGraphicFramePr>
            <p:xfrm>
              <a:off x="2286019" y="2330053"/>
              <a:ext cx="2413047" cy="55959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178" name="Equation" r:id="rId13" imgW="2412720" imgH="558720" progId="Equation.DSMT4">
                      <p:embed/>
                    </p:oleObj>
                  </mc:Choice>
                  <mc:Fallback>
                    <p:oleObj name="Equation" r:id="rId13" imgW="2412720" imgH="558720" progId="Equation.DSMT4">
                      <p:embed/>
                      <p:pic>
                        <p:nvPicPr>
                          <p:cNvPr id="0" name="Picture 38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286019" y="2330053"/>
                            <a:ext cx="2413047" cy="559593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69" name="Object 168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15066157"/>
                  </p:ext>
                </p:extLst>
              </p:nvPr>
            </p:nvGraphicFramePr>
            <p:xfrm>
              <a:off x="1371600" y="2362200"/>
              <a:ext cx="889000" cy="2286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179" name="Equation" r:id="rId15" imgW="888840" imgH="228600" progId="Equation.DSMT4">
                      <p:embed/>
                    </p:oleObj>
                  </mc:Choice>
                  <mc:Fallback>
                    <p:oleObj name="Equation" r:id="rId15" imgW="888840" imgH="228600" progId="Equation.DSMT4">
                      <p:embed/>
                      <p:pic>
                        <p:nvPicPr>
                          <p:cNvPr id="0" name="Picture 39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371600" y="2362200"/>
                            <a:ext cx="889000" cy="2286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165" name="Group 164"/>
            <p:cNvGrpSpPr/>
            <p:nvPr/>
          </p:nvGrpSpPr>
          <p:grpSpPr>
            <a:xfrm>
              <a:off x="1320800" y="1752600"/>
              <a:ext cx="3581400" cy="558800"/>
              <a:chOff x="1320800" y="1492250"/>
              <a:chExt cx="3581400" cy="558800"/>
            </a:xfrm>
          </p:grpSpPr>
          <p:graphicFrame>
            <p:nvGraphicFramePr>
              <p:cNvPr id="166" name="Object 165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09733723"/>
                  </p:ext>
                </p:extLst>
              </p:nvPr>
            </p:nvGraphicFramePr>
            <p:xfrm>
              <a:off x="2286000" y="1492250"/>
              <a:ext cx="2616200" cy="5588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180" name="Equation" r:id="rId17" imgW="2616120" imgH="558720" progId="Equation.DSMT4">
                      <p:embed/>
                    </p:oleObj>
                  </mc:Choice>
                  <mc:Fallback>
                    <p:oleObj name="Equation" r:id="rId17" imgW="2616120" imgH="558720" progId="Equation.DSMT4">
                      <p:embed/>
                      <p:pic>
                        <p:nvPicPr>
                          <p:cNvPr id="0" name="Picture 40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286000" y="1492250"/>
                            <a:ext cx="2616200" cy="5588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67" name="Object 166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02717383"/>
                  </p:ext>
                </p:extLst>
              </p:nvPr>
            </p:nvGraphicFramePr>
            <p:xfrm>
              <a:off x="1320800" y="1524000"/>
              <a:ext cx="965200" cy="2286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181" name="Equation" r:id="rId19" imgW="965160" imgH="228600" progId="Equation.DSMT4">
                      <p:embed/>
                    </p:oleObj>
                  </mc:Choice>
                  <mc:Fallback>
                    <p:oleObj name="Equation" r:id="rId19" imgW="965160" imgH="228600" progId="Equation.DSMT4">
                      <p:embed/>
                      <p:pic>
                        <p:nvPicPr>
                          <p:cNvPr id="0" name="Picture 41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320800" y="1524000"/>
                            <a:ext cx="965200" cy="2286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grpSp>
        <p:nvGrpSpPr>
          <p:cNvPr id="170" name="Group 169"/>
          <p:cNvGrpSpPr/>
          <p:nvPr/>
        </p:nvGrpSpPr>
        <p:grpSpPr>
          <a:xfrm>
            <a:off x="6204601" y="1878686"/>
            <a:ext cx="2006800" cy="1476701"/>
            <a:chOff x="6204601" y="1878686"/>
            <a:chExt cx="2006800" cy="1476701"/>
          </a:xfrm>
        </p:grpSpPr>
        <p:sp>
          <p:nvSpPr>
            <p:cNvPr id="171" name="Rounded Rectangle 170">
              <a:hlinkClick r:id="rId21" action="ppaction://hlinksldjump"/>
            </p:cNvPr>
            <p:cNvSpPr/>
            <p:nvPr/>
          </p:nvSpPr>
          <p:spPr>
            <a:xfrm>
              <a:off x="7558741" y="2268538"/>
              <a:ext cx="652660" cy="351981"/>
            </a:xfrm>
            <a:prstGeom prst="roundRect">
              <a:avLst/>
            </a:prstGeom>
            <a:solidFill>
              <a:srgbClr val="00B0F0"/>
            </a:solidFill>
            <a:ln w="25400">
              <a:noFill/>
            </a:ln>
            <a:effectLst/>
            <a:scene3d>
              <a:camera prst="orthographicFront"/>
              <a:lightRig rig="threePt" dir="t"/>
            </a:scene3d>
            <a:sp3d prstMaterial="softEdge"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500" dirty="0" smtClean="0"/>
                <a:t>Hyb</a:t>
              </a:r>
              <a:endParaRPr lang="en-US" sz="1500" dirty="0"/>
            </a:p>
          </p:txBody>
        </p:sp>
        <p:sp>
          <p:nvSpPr>
            <p:cNvPr id="172" name="Rounded Rectangle 171">
              <a:hlinkClick r:id="rId22" action="ppaction://hlinksldjump"/>
            </p:cNvPr>
            <p:cNvSpPr/>
            <p:nvPr/>
          </p:nvSpPr>
          <p:spPr>
            <a:xfrm>
              <a:off x="7558741" y="3003406"/>
              <a:ext cx="652660" cy="351981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500" dirty="0" smtClean="0"/>
                <a:t>Dif</a:t>
              </a:r>
              <a:endParaRPr lang="en-US" sz="1500" dirty="0"/>
            </a:p>
          </p:txBody>
        </p:sp>
        <p:sp>
          <p:nvSpPr>
            <p:cNvPr id="173" name="Rounded Rectangle 172">
              <a:hlinkClick r:id="rId23" action="ppaction://hlinksldjump"/>
            </p:cNvPr>
            <p:cNvSpPr/>
            <p:nvPr/>
          </p:nvSpPr>
          <p:spPr>
            <a:xfrm>
              <a:off x="7558741" y="2635972"/>
              <a:ext cx="652660" cy="351981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500" dirty="0" smtClean="0"/>
                <a:t>Con</a:t>
              </a:r>
              <a:endParaRPr lang="en-US" sz="1500" dirty="0"/>
            </a:p>
          </p:txBody>
        </p:sp>
        <p:sp>
          <p:nvSpPr>
            <p:cNvPr id="174" name="Rectangle 173"/>
            <p:cNvSpPr/>
            <p:nvPr/>
          </p:nvSpPr>
          <p:spPr>
            <a:xfrm>
              <a:off x="7568852" y="1878686"/>
              <a:ext cx="577402" cy="46166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r>
                <a:rPr lang="en-US" sz="240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ML</a:t>
              </a:r>
              <a:endPara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75" name="Rectangle 174"/>
            <p:cNvSpPr/>
            <p:nvPr/>
          </p:nvSpPr>
          <p:spPr>
            <a:xfrm>
              <a:off x="6882464" y="1915813"/>
              <a:ext cx="686406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r"/>
              <a:r>
                <a:rPr lang="en-US" sz="200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WBo</a:t>
              </a:r>
              <a:endParaRPr 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76" name="Rounded Rectangle 175">
              <a:hlinkClick r:id="rId24" action="ppaction://hlinksldjump"/>
            </p:cNvPr>
            <p:cNvSpPr/>
            <p:nvPr/>
          </p:nvSpPr>
          <p:spPr>
            <a:xfrm>
              <a:off x="6881761" y="2268538"/>
              <a:ext cx="652660" cy="351981"/>
            </a:xfrm>
            <a:prstGeom prst="round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500" dirty="0" smtClean="0"/>
                <a:t>Hyb</a:t>
              </a:r>
              <a:endParaRPr lang="en-US" sz="1500" dirty="0"/>
            </a:p>
          </p:txBody>
        </p:sp>
        <p:sp>
          <p:nvSpPr>
            <p:cNvPr id="177" name="Rounded Rectangle 176">
              <a:hlinkClick r:id="rId25" action="ppaction://hlinksldjump"/>
            </p:cNvPr>
            <p:cNvSpPr/>
            <p:nvPr/>
          </p:nvSpPr>
          <p:spPr>
            <a:xfrm>
              <a:off x="6881761" y="3003406"/>
              <a:ext cx="652660" cy="351981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500" dirty="0" smtClean="0"/>
                <a:t>Dif</a:t>
              </a:r>
              <a:endParaRPr lang="en-US" sz="1500" dirty="0"/>
            </a:p>
          </p:txBody>
        </p:sp>
        <p:sp>
          <p:nvSpPr>
            <p:cNvPr id="178" name="Rounded Rectangle 177">
              <a:hlinkClick r:id="rId26" action="ppaction://hlinksldjump"/>
            </p:cNvPr>
            <p:cNvSpPr/>
            <p:nvPr/>
          </p:nvSpPr>
          <p:spPr>
            <a:xfrm>
              <a:off x="6881761" y="2635972"/>
              <a:ext cx="652660" cy="351981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500" dirty="0" smtClean="0"/>
                <a:t>Con</a:t>
              </a:r>
              <a:endParaRPr lang="en-US" sz="1500" dirty="0"/>
            </a:p>
          </p:txBody>
        </p:sp>
        <p:sp>
          <p:nvSpPr>
            <p:cNvPr id="179" name="Rounded Rectangle 178">
              <a:hlinkClick r:id="rId8" action="ppaction://hlinksldjump"/>
            </p:cNvPr>
            <p:cNvSpPr/>
            <p:nvPr/>
          </p:nvSpPr>
          <p:spPr>
            <a:xfrm>
              <a:off x="6204780" y="2268538"/>
              <a:ext cx="652660" cy="351981"/>
            </a:xfrm>
            <a:prstGeom prst="round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500" dirty="0" smtClean="0"/>
                <a:t>Hyb</a:t>
              </a:r>
              <a:endParaRPr lang="en-US" sz="1500" dirty="0"/>
            </a:p>
          </p:txBody>
        </p:sp>
        <p:sp>
          <p:nvSpPr>
            <p:cNvPr id="180" name="Rounded Rectangle 179">
              <a:hlinkClick r:id="rId27" action="ppaction://hlinksldjump"/>
            </p:cNvPr>
            <p:cNvSpPr/>
            <p:nvPr/>
          </p:nvSpPr>
          <p:spPr>
            <a:xfrm>
              <a:off x="6204780" y="3003406"/>
              <a:ext cx="652660" cy="351981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500" dirty="0" smtClean="0"/>
                <a:t>Dif</a:t>
              </a:r>
              <a:endParaRPr lang="en-US" sz="1500" dirty="0"/>
            </a:p>
          </p:txBody>
        </p:sp>
        <p:sp>
          <p:nvSpPr>
            <p:cNvPr id="181" name="Rounded Rectangle 180">
              <a:hlinkClick r:id="rId28" action="ppaction://hlinksldjump"/>
            </p:cNvPr>
            <p:cNvSpPr/>
            <p:nvPr/>
          </p:nvSpPr>
          <p:spPr>
            <a:xfrm>
              <a:off x="6204780" y="2635972"/>
              <a:ext cx="652660" cy="351981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500" dirty="0" smtClean="0"/>
                <a:t>Con</a:t>
              </a:r>
              <a:endParaRPr lang="en-US" sz="1500" dirty="0"/>
            </a:p>
          </p:txBody>
        </p:sp>
        <p:sp>
          <p:nvSpPr>
            <p:cNvPr id="182" name="Rectangle 181"/>
            <p:cNvSpPr/>
            <p:nvPr/>
          </p:nvSpPr>
          <p:spPr>
            <a:xfrm>
              <a:off x="6204601" y="1915813"/>
              <a:ext cx="686406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r"/>
              <a:r>
                <a:rPr lang="en-US" sz="200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WBn</a:t>
              </a:r>
              <a:endParaRPr 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183" name="Rounded Rectangle 182">
            <a:hlinkClick r:id="rId29" action="ppaction://hlinksldjump"/>
          </p:cNvPr>
          <p:cNvSpPr/>
          <p:nvPr/>
        </p:nvSpPr>
        <p:spPr>
          <a:xfrm>
            <a:off x="5499930" y="2639782"/>
            <a:ext cx="652660" cy="351981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500" dirty="0" smtClean="0"/>
              <a:t>Null</a:t>
            </a:r>
            <a:endParaRPr lang="en-US" sz="1500" dirty="0"/>
          </a:p>
        </p:txBody>
      </p:sp>
      <p:grpSp>
        <p:nvGrpSpPr>
          <p:cNvPr id="192" name="Group 191"/>
          <p:cNvGrpSpPr/>
          <p:nvPr/>
        </p:nvGrpSpPr>
        <p:grpSpPr>
          <a:xfrm>
            <a:off x="6255544" y="3264933"/>
            <a:ext cx="1862533" cy="261610"/>
            <a:chOff x="6255544" y="3264933"/>
            <a:chExt cx="1862533" cy="261610"/>
          </a:xfrm>
        </p:grpSpPr>
        <p:sp>
          <p:nvSpPr>
            <p:cNvPr id="193" name="TextBox 192"/>
            <p:cNvSpPr txBox="1"/>
            <p:nvPr/>
          </p:nvSpPr>
          <p:spPr>
            <a:xfrm>
              <a:off x="6255544" y="3264933"/>
              <a:ext cx="50045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/>
                <a:t>gauss</a:t>
              </a:r>
              <a:endParaRPr lang="en-US" sz="1100" dirty="0"/>
            </a:p>
          </p:txBody>
        </p:sp>
        <p:sp>
          <p:nvSpPr>
            <p:cNvPr id="194" name="TextBox 193"/>
            <p:cNvSpPr txBox="1"/>
            <p:nvPr/>
          </p:nvSpPr>
          <p:spPr>
            <a:xfrm>
              <a:off x="6981825" y="3264933"/>
              <a:ext cx="44275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/>
                <a:t>beta</a:t>
              </a:r>
              <a:endParaRPr lang="en-US" sz="1100" dirty="0"/>
            </a:p>
          </p:txBody>
        </p:sp>
        <p:sp>
          <p:nvSpPr>
            <p:cNvPr id="195" name="TextBox 194"/>
            <p:cNvSpPr txBox="1"/>
            <p:nvPr/>
          </p:nvSpPr>
          <p:spPr>
            <a:xfrm>
              <a:off x="7617619" y="3264933"/>
              <a:ext cx="50045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/>
                <a:t>gauss</a:t>
              </a:r>
              <a:endParaRPr lang="en-US" sz="1100" dirty="0"/>
            </a:p>
          </p:txBody>
        </p:sp>
      </p:grpSp>
    </p:spTree>
    <p:extLst>
      <p:ext uri="{BB962C8B-B14F-4D97-AF65-F5344CB8AC3E}">
        <p14:creationId xmlns:p14="http://schemas.microsoft.com/office/powerpoint/2010/main" val="2025654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5985" y="-116215"/>
            <a:ext cx="3835760" cy="3571447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49" y="3290554"/>
            <a:ext cx="8268857" cy="3467766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5314" y="5106777"/>
            <a:ext cx="1033342" cy="1405189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0327" y="3455234"/>
            <a:ext cx="943316" cy="1405189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9049" y="1679848"/>
            <a:ext cx="1033342" cy="1405189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9049" y="133800"/>
            <a:ext cx="943316" cy="1405189"/>
          </a:xfrm>
          <a:prstGeom prst="rect">
            <a:avLst/>
          </a:prstGeom>
        </p:spPr>
      </p:pic>
      <p:grpSp>
        <p:nvGrpSpPr>
          <p:cNvPr id="29" name="Group 28"/>
          <p:cNvGrpSpPr/>
          <p:nvPr/>
        </p:nvGrpSpPr>
        <p:grpSpPr>
          <a:xfrm>
            <a:off x="8367006" y="3084323"/>
            <a:ext cx="3258844" cy="369332"/>
            <a:chOff x="8367006" y="3084323"/>
            <a:chExt cx="3258844" cy="369332"/>
          </a:xfrm>
        </p:grpSpPr>
        <p:sp>
          <p:nvSpPr>
            <p:cNvPr id="30" name="Rectangle 29"/>
            <p:cNvSpPr/>
            <p:nvPr/>
          </p:nvSpPr>
          <p:spPr>
            <a:xfrm>
              <a:off x="8367006" y="3084323"/>
              <a:ext cx="972317" cy="3693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dirty="0" smtClean="0">
                  <a:ln w="0"/>
                  <a:solidFill>
                    <a:srgbClr val="FF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Forecast</a:t>
              </a:r>
              <a:endParaRPr lang="en-US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grpSp>
          <p:nvGrpSpPr>
            <p:cNvPr id="31" name="Group 30"/>
            <p:cNvGrpSpPr/>
            <p:nvPr/>
          </p:nvGrpSpPr>
          <p:grpSpPr>
            <a:xfrm>
              <a:off x="9514754" y="3099712"/>
              <a:ext cx="2111096" cy="338554"/>
              <a:chOff x="9514754" y="3097277"/>
              <a:chExt cx="2111096" cy="338554"/>
            </a:xfrm>
          </p:grpSpPr>
          <p:sp>
            <p:nvSpPr>
              <p:cNvPr id="32" name="Rectangle 31"/>
              <p:cNvSpPr/>
              <p:nvPr/>
            </p:nvSpPr>
            <p:spPr>
              <a:xfrm>
                <a:off x="9514754" y="3097277"/>
                <a:ext cx="444353" cy="338554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600" dirty="0" smtClean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‘</a:t>
                </a:r>
                <a:r>
                  <a:rPr lang="en-US" sz="1600" b="0" cap="none" spc="0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80</a:t>
                </a:r>
                <a:endParaRPr lang="en-US" sz="16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9919818" y="3097277"/>
                <a:ext cx="444353" cy="338554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600" dirty="0" smtClean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‘</a:t>
                </a:r>
                <a:r>
                  <a:rPr lang="en-US" sz="1600" b="0" cap="none" spc="0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81</a:t>
                </a:r>
                <a:endParaRPr lang="en-US" sz="16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10324882" y="3097277"/>
                <a:ext cx="490840" cy="338554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6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</a:t>
                </a:r>
                <a:r>
                  <a:rPr lang="en-US" sz="1600" dirty="0" smtClean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‘</a:t>
                </a:r>
                <a:r>
                  <a:rPr lang="en-US" sz="1600" b="0" cap="none" spc="0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82</a:t>
                </a:r>
                <a:endParaRPr lang="en-US" sz="16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10776433" y="3097277"/>
                <a:ext cx="444353" cy="338554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600" dirty="0" smtClean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‘</a:t>
                </a:r>
                <a:r>
                  <a:rPr lang="en-US" sz="1600" b="0" cap="none" spc="0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83</a:t>
                </a:r>
                <a:endParaRPr lang="en-US" sz="16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11181497" y="3097277"/>
                <a:ext cx="444353" cy="338554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600" b="0" cap="none" spc="0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‘84</a:t>
                </a:r>
                <a:endParaRPr lang="en-US" sz="16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p:grpSp>
      </p:grpSp>
      <p:pic>
        <p:nvPicPr>
          <p:cNvPr id="37" name="Picture 3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9472" y="4612"/>
            <a:ext cx="2639837" cy="6678668"/>
          </a:xfrm>
          <a:prstGeom prst="rect">
            <a:avLst/>
          </a:prstGeom>
        </p:spPr>
      </p:pic>
      <p:pic>
        <p:nvPicPr>
          <p:cNvPr id="38" name="Picture 37">
            <a:hlinkClick r:id="rId8" action="ppaction://hlinksldjump"/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0161" y="3084323"/>
            <a:ext cx="464583" cy="464583"/>
          </a:xfrm>
          <a:prstGeom prst="rect">
            <a:avLst/>
          </a:prstGeom>
        </p:spPr>
      </p:pic>
      <p:pic>
        <p:nvPicPr>
          <p:cNvPr id="40" name="Picture 39">
            <a:hlinkClick r:id="rId10" action="ppaction://hlinksldjump"/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1899" y="-26304"/>
            <a:ext cx="464583" cy="464583"/>
          </a:xfrm>
          <a:prstGeom prst="rect">
            <a:avLst/>
          </a:prstGeom>
        </p:spPr>
      </p:pic>
      <p:grpSp>
        <p:nvGrpSpPr>
          <p:cNvPr id="41" name="Group 40"/>
          <p:cNvGrpSpPr/>
          <p:nvPr/>
        </p:nvGrpSpPr>
        <p:grpSpPr>
          <a:xfrm>
            <a:off x="-53543" y="-11442"/>
            <a:ext cx="8433870" cy="6938969"/>
            <a:chOff x="-53543" y="-11442"/>
            <a:chExt cx="8433870" cy="6938969"/>
          </a:xfrm>
        </p:grpSpPr>
        <p:sp>
          <p:nvSpPr>
            <p:cNvPr id="42" name="Rectangle 41"/>
            <p:cNvSpPr/>
            <p:nvPr/>
          </p:nvSpPr>
          <p:spPr>
            <a:xfrm>
              <a:off x="-53543" y="6665917"/>
              <a:ext cx="370614" cy="261610"/>
            </a:xfrm>
            <a:prstGeom prst="rect">
              <a:avLst/>
            </a:prstGeom>
            <a:noFill/>
          </p:spPr>
          <p:txBody>
            <a:bodyPr wrap="none" lIns="91440" tIns="45720" rIns="91440" bIns="45720" anchor="b">
              <a:spAutoFit/>
            </a:bodyPr>
            <a:lstStyle/>
            <a:p>
              <a:pPr algn="ctr"/>
              <a:r>
                <a:rPr lang="en-US" sz="1100" b="0" cap="none" spc="0" dirty="0" smtClean="0">
                  <a:ln w="0"/>
                  <a:latin typeface="Angsana New" panose="02020603050405020304" pitchFamily="18" charset="-34"/>
                  <a:cs typeface="Angsana New" panose="02020603050405020304" pitchFamily="18" charset="-34"/>
                </a:rPr>
                <a:t>2000</a:t>
              </a:r>
              <a:endParaRPr lang="en-US" sz="1100" b="0" cap="none" spc="0" dirty="0">
                <a:ln w="0"/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357428" y="6573734"/>
              <a:ext cx="231153" cy="2616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100" b="0" cap="none" spc="0" dirty="0" smtClean="0">
                  <a:ln w="0"/>
                  <a:latin typeface="Angsana New" panose="02020603050405020304" pitchFamily="18" charset="-34"/>
                  <a:cs typeface="Angsana New" panose="02020603050405020304" pitchFamily="18" charset="-34"/>
                </a:rPr>
                <a:t>2</a:t>
              </a:r>
              <a:endParaRPr lang="en-US" sz="1100" b="0" cap="none" spc="0" dirty="0">
                <a:ln w="0"/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689342" y="6573734"/>
              <a:ext cx="231153" cy="2616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100" b="0" cap="none" spc="0" dirty="0" smtClean="0">
                  <a:ln w="0"/>
                  <a:latin typeface="Angsana New" panose="02020603050405020304" pitchFamily="18" charset="-34"/>
                  <a:cs typeface="Angsana New" panose="02020603050405020304" pitchFamily="18" charset="-34"/>
                </a:rPr>
                <a:t>4</a:t>
              </a:r>
              <a:endParaRPr lang="en-US" sz="1100" b="0" cap="none" spc="0" dirty="0">
                <a:ln w="0"/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862930" y="6573734"/>
              <a:ext cx="231154" cy="2616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100" dirty="0">
                  <a:ln w="0"/>
                  <a:latin typeface="Angsana New" panose="02020603050405020304" pitchFamily="18" charset="-34"/>
                  <a:cs typeface="Angsana New" panose="02020603050405020304" pitchFamily="18" charset="-34"/>
                </a:rPr>
                <a:t>5</a:t>
              </a:r>
              <a:endParaRPr lang="en-US" sz="1100" b="0" cap="none" spc="0" dirty="0">
                <a:ln w="0"/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1030967" y="6573734"/>
              <a:ext cx="231154" cy="2616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100" b="0" cap="none" spc="0" dirty="0" smtClean="0">
                  <a:ln w="0"/>
                  <a:latin typeface="Angsana New" panose="02020603050405020304" pitchFamily="18" charset="-34"/>
                  <a:cs typeface="Angsana New" panose="02020603050405020304" pitchFamily="18" charset="-34"/>
                </a:rPr>
                <a:t>6</a:t>
              </a:r>
              <a:endParaRPr lang="en-US" sz="1100" b="0" cap="none" spc="0" dirty="0">
                <a:ln w="0"/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1195031" y="6573734"/>
              <a:ext cx="231154" cy="2616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100" b="0" cap="none" spc="0" dirty="0" smtClean="0">
                  <a:ln w="0"/>
                  <a:latin typeface="Angsana New" panose="02020603050405020304" pitchFamily="18" charset="-34"/>
                  <a:cs typeface="Angsana New" panose="02020603050405020304" pitchFamily="18" charset="-34"/>
                </a:rPr>
                <a:t>7</a:t>
              </a:r>
              <a:endParaRPr lang="en-US" sz="1100" b="0" cap="none" spc="0" dirty="0">
                <a:ln w="0"/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1371632" y="6573734"/>
              <a:ext cx="231154" cy="2616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100" b="0" cap="none" spc="0" dirty="0" smtClean="0">
                  <a:ln w="0"/>
                  <a:latin typeface="Angsana New" panose="02020603050405020304" pitchFamily="18" charset="-34"/>
                  <a:cs typeface="Angsana New" panose="02020603050405020304" pitchFamily="18" charset="-34"/>
                </a:rPr>
                <a:t>8</a:t>
              </a:r>
              <a:endParaRPr lang="en-US" sz="1100" b="0" cap="none" spc="0" dirty="0">
                <a:ln w="0"/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527182" y="6573734"/>
              <a:ext cx="231154" cy="2616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100" b="0" cap="none" spc="0" dirty="0" smtClean="0">
                  <a:ln w="0"/>
                  <a:latin typeface="Angsana New" panose="02020603050405020304" pitchFamily="18" charset="-34"/>
                  <a:cs typeface="Angsana New" panose="02020603050405020304" pitchFamily="18" charset="-34"/>
                </a:rPr>
                <a:t>3</a:t>
              </a:r>
              <a:endParaRPr lang="en-US" sz="1100" b="0" cap="none" spc="0" dirty="0">
                <a:ln w="0"/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187000" y="6573734"/>
              <a:ext cx="231154" cy="2616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100" b="0" cap="none" spc="0" dirty="0" smtClean="0">
                  <a:ln w="0"/>
                  <a:latin typeface="Angsana New" panose="02020603050405020304" pitchFamily="18" charset="-34"/>
                  <a:cs typeface="Angsana New" panose="02020603050405020304" pitchFamily="18" charset="-34"/>
                </a:rPr>
                <a:t>1</a:t>
              </a:r>
              <a:endParaRPr lang="en-US" sz="1100" b="0" cap="none" spc="0" dirty="0">
                <a:ln w="0"/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-41068" y="6569020"/>
              <a:ext cx="344967" cy="2616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100" dirty="0" smtClean="0">
                  <a:ln w="0"/>
                  <a:latin typeface="Angsana New" panose="02020603050405020304" pitchFamily="18" charset="-34"/>
                  <a:cs typeface="Angsana New" panose="02020603050405020304" pitchFamily="18" charset="-34"/>
                </a:rPr>
                <a:t>year</a:t>
              </a:r>
              <a:endParaRPr lang="en-US" sz="1100" b="0" cap="none" spc="0" dirty="0">
                <a:ln w="0"/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  <p:grpSp>
          <p:nvGrpSpPr>
            <p:cNvPr id="52" name="Group 51"/>
            <p:cNvGrpSpPr/>
            <p:nvPr/>
          </p:nvGrpSpPr>
          <p:grpSpPr>
            <a:xfrm>
              <a:off x="1710356" y="6583211"/>
              <a:ext cx="1588381" cy="261610"/>
              <a:chOff x="1710356" y="6583211"/>
              <a:chExt cx="1588381" cy="261610"/>
            </a:xfrm>
          </p:grpSpPr>
          <p:grpSp>
            <p:nvGrpSpPr>
              <p:cNvPr id="114" name="Group 113"/>
              <p:cNvGrpSpPr/>
              <p:nvPr/>
            </p:nvGrpSpPr>
            <p:grpSpPr>
              <a:xfrm>
                <a:off x="1882951" y="6583211"/>
                <a:ext cx="1415786" cy="261610"/>
                <a:chOff x="1882951" y="6583211"/>
                <a:chExt cx="1415786" cy="261610"/>
              </a:xfrm>
            </p:grpSpPr>
            <p:sp>
              <p:nvSpPr>
                <p:cNvPr id="116" name="Rectangle 115"/>
                <p:cNvSpPr/>
                <p:nvPr/>
              </p:nvSpPr>
              <p:spPr>
                <a:xfrm>
                  <a:off x="2053379" y="6583211"/>
                  <a:ext cx="231153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2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17" name="Rectangle 116"/>
                <p:cNvSpPr/>
                <p:nvPr/>
              </p:nvSpPr>
              <p:spPr>
                <a:xfrm>
                  <a:off x="2385293" y="6583211"/>
                  <a:ext cx="231153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4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18" name="Rectangle 117"/>
                <p:cNvSpPr/>
                <p:nvPr/>
              </p:nvSpPr>
              <p:spPr>
                <a:xfrm>
                  <a:off x="2558881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dirty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5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19" name="Rectangle 118"/>
                <p:cNvSpPr/>
                <p:nvPr/>
              </p:nvSpPr>
              <p:spPr>
                <a:xfrm>
                  <a:off x="2726918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6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20" name="Rectangle 119"/>
                <p:cNvSpPr/>
                <p:nvPr/>
              </p:nvSpPr>
              <p:spPr>
                <a:xfrm>
                  <a:off x="2890982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7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21" name="Rectangle 120"/>
                <p:cNvSpPr/>
                <p:nvPr/>
              </p:nvSpPr>
              <p:spPr>
                <a:xfrm>
                  <a:off x="3067583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8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22" name="Rectangle 121"/>
                <p:cNvSpPr/>
                <p:nvPr/>
              </p:nvSpPr>
              <p:spPr>
                <a:xfrm>
                  <a:off x="2223133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3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23" name="Rectangle 122"/>
                <p:cNvSpPr/>
                <p:nvPr/>
              </p:nvSpPr>
              <p:spPr>
                <a:xfrm>
                  <a:off x="1882951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1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</p:grpSp>
          <p:sp>
            <p:nvSpPr>
              <p:cNvPr id="115" name="Rectangle 114"/>
              <p:cNvSpPr/>
              <p:nvPr/>
            </p:nvSpPr>
            <p:spPr>
              <a:xfrm>
                <a:off x="1710356" y="6583211"/>
                <a:ext cx="231154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1" cap="none" spc="0" dirty="0" smtClean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rPr>
                  <a:t>0</a:t>
                </a:r>
                <a:endParaRPr lang="en-US" sz="1100" b="1" cap="none" spc="0" dirty="0">
                  <a:ln w="0"/>
                  <a:latin typeface="Angsana New" panose="02020603050405020304" pitchFamily="18" charset="-34"/>
                  <a:cs typeface="Angsana New" panose="02020603050405020304" pitchFamily="18" charset="-34"/>
                </a:endParaRPr>
              </a:p>
            </p:txBody>
          </p:sp>
        </p:grpSp>
        <p:grpSp>
          <p:nvGrpSpPr>
            <p:cNvPr id="53" name="Group 52"/>
            <p:cNvGrpSpPr/>
            <p:nvPr/>
          </p:nvGrpSpPr>
          <p:grpSpPr>
            <a:xfrm>
              <a:off x="3401286" y="6583211"/>
              <a:ext cx="1588381" cy="261610"/>
              <a:chOff x="1710356" y="6583211"/>
              <a:chExt cx="1588381" cy="261610"/>
            </a:xfrm>
          </p:grpSpPr>
          <p:grpSp>
            <p:nvGrpSpPr>
              <p:cNvPr id="104" name="Group 103"/>
              <p:cNvGrpSpPr/>
              <p:nvPr/>
            </p:nvGrpSpPr>
            <p:grpSpPr>
              <a:xfrm>
                <a:off x="1882951" y="6583211"/>
                <a:ext cx="1415786" cy="261610"/>
                <a:chOff x="1882951" y="6583211"/>
                <a:chExt cx="1415786" cy="261610"/>
              </a:xfrm>
            </p:grpSpPr>
            <p:sp>
              <p:nvSpPr>
                <p:cNvPr id="106" name="Rectangle 105"/>
                <p:cNvSpPr/>
                <p:nvPr/>
              </p:nvSpPr>
              <p:spPr>
                <a:xfrm>
                  <a:off x="2053379" y="6583211"/>
                  <a:ext cx="231153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2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07" name="Rectangle 106"/>
                <p:cNvSpPr/>
                <p:nvPr/>
              </p:nvSpPr>
              <p:spPr>
                <a:xfrm>
                  <a:off x="2385293" y="6583211"/>
                  <a:ext cx="231153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4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08" name="Rectangle 107"/>
                <p:cNvSpPr/>
                <p:nvPr/>
              </p:nvSpPr>
              <p:spPr>
                <a:xfrm>
                  <a:off x="2558881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dirty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5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09" name="Rectangle 108"/>
                <p:cNvSpPr/>
                <p:nvPr/>
              </p:nvSpPr>
              <p:spPr>
                <a:xfrm>
                  <a:off x="2726918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6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10" name="Rectangle 109"/>
                <p:cNvSpPr/>
                <p:nvPr/>
              </p:nvSpPr>
              <p:spPr>
                <a:xfrm>
                  <a:off x="2890982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7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11" name="Rectangle 110"/>
                <p:cNvSpPr/>
                <p:nvPr/>
              </p:nvSpPr>
              <p:spPr>
                <a:xfrm>
                  <a:off x="3067583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8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12" name="Rectangle 111"/>
                <p:cNvSpPr/>
                <p:nvPr/>
              </p:nvSpPr>
              <p:spPr>
                <a:xfrm>
                  <a:off x="2223133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3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13" name="Rectangle 112"/>
                <p:cNvSpPr/>
                <p:nvPr/>
              </p:nvSpPr>
              <p:spPr>
                <a:xfrm>
                  <a:off x="1882951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1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</p:grpSp>
          <p:sp>
            <p:nvSpPr>
              <p:cNvPr id="105" name="Rectangle 104"/>
              <p:cNvSpPr/>
              <p:nvPr/>
            </p:nvSpPr>
            <p:spPr>
              <a:xfrm>
                <a:off x="1710356" y="6583211"/>
                <a:ext cx="231154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1" cap="none" spc="0" dirty="0" smtClean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rPr>
                  <a:t>0</a:t>
                </a:r>
                <a:endParaRPr lang="en-US" sz="1100" b="1" cap="none" spc="0" dirty="0">
                  <a:ln w="0"/>
                  <a:latin typeface="Angsana New" panose="02020603050405020304" pitchFamily="18" charset="-34"/>
                  <a:cs typeface="Angsana New" panose="02020603050405020304" pitchFamily="18" charset="-34"/>
                </a:endParaRPr>
              </a:p>
            </p:txBody>
          </p:sp>
        </p:grpSp>
        <p:grpSp>
          <p:nvGrpSpPr>
            <p:cNvPr id="54" name="Group 53"/>
            <p:cNvGrpSpPr/>
            <p:nvPr/>
          </p:nvGrpSpPr>
          <p:grpSpPr>
            <a:xfrm>
              <a:off x="5080059" y="6583211"/>
              <a:ext cx="1588381" cy="261610"/>
              <a:chOff x="1710356" y="6583211"/>
              <a:chExt cx="1588381" cy="261610"/>
            </a:xfrm>
          </p:grpSpPr>
          <p:grpSp>
            <p:nvGrpSpPr>
              <p:cNvPr id="94" name="Group 93"/>
              <p:cNvGrpSpPr/>
              <p:nvPr/>
            </p:nvGrpSpPr>
            <p:grpSpPr>
              <a:xfrm>
                <a:off x="1882951" y="6583211"/>
                <a:ext cx="1415786" cy="261610"/>
                <a:chOff x="1882951" y="6583211"/>
                <a:chExt cx="1415786" cy="261610"/>
              </a:xfrm>
            </p:grpSpPr>
            <p:sp>
              <p:nvSpPr>
                <p:cNvPr id="96" name="Rectangle 95"/>
                <p:cNvSpPr/>
                <p:nvPr/>
              </p:nvSpPr>
              <p:spPr>
                <a:xfrm>
                  <a:off x="2053379" y="6583211"/>
                  <a:ext cx="231153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2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97" name="Rectangle 96"/>
                <p:cNvSpPr/>
                <p:nvPr/>
              </p:nvSpPr>
              <p:spPr>
                <a:xfrm>
                  <a:off x="2385293" y="6583211"/>
                  <a:ext cx="231153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4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98" name="Rectangle 97"/>
                <p:cNvSpPr/>
                <p:nvPr/>
              </p:nvSpPr>
              <p:spPr>
                <a:xfrm>
                  <a:off x="2558881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dirty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5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99" name="Rectangle 98"/>
                <p:cNvSpPr/>
                <p:nvPr/>
              </p:nvSpPr>
              <p:spPr>
                <a:xfrm>
                  <a:off x="2726918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6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00" name="Rectangle 99"/>
                <p:cNvSpPr/>
                <p:nvPr/>
              </p:nvSpPr>
              <p:spPr>
                <a:xfrm>
                  <a:off x="2890982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7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01" name="Rectangle 100"/>
                <p:cNvSpPr/>
                <p:nvPr/>
              </p:nvSpPr>
              <p:spPr>
                <a:xfrm>
                  <a:off x="3067583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8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02" name="Rectangle 101"/>
                <p:cNvSpPr/>
                <p:nvPr/>
              </p:nvSpPr>
              <p:spPr>
                <a:xfrm>
                  <a:off x="2223133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3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03" name="Rectangle 102"/>
                <p:cNvSpPr/>
                <p:nvPr/>
              </p:nvSpPr>
              <p:spPr>
                <a:xfrm>
                  <a:off x="1882951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1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</p:grpSp>
          <p:sp>
            <p:nvSpPr>
              <p:cNvPr id="95" name="Rectangle 94"/>
              <p:cNvSpPr/>
              <p:nvPr/>
            </p:nvSpPr>
            <p:spPr>
              <a:xfrm>
                <a:off x="1710356" y="6583211"/>
                <a:ext cx="231154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1" cap="none" spc="0" dirty="0" smtClean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rPr>
                  <a:t>0</a:t>
                </a:r>
                <a:endParaRPr lang="en-US" sz="1100" b="1" cap="none" spc="0" dirty="0">
                  <a:ln w="0"/>
                  <a:latin typeface="Angsana New" panose="02020603050405020304" pitchFamily="18" charset="-34"/>
                  <a:cs typeface="Angsana New" panose="02020603050405020304" pitchFamily="18" charset="-34"/>
                </a:endParaRPr>
              </a:p>
            </p:txBody>
          </p:sp>
        </p:grpSp>
        <p:grpSp>
          <p:nvGrpSpPr>
            <p:cNvPr id="55" name="Group 54"/>
            <p:cNvGrpSpPr/>
            <p:nvPr/>
          </p:nvGrpSpPr>
          <p:grpSpPr>
            <a:xfrm>
              <a:off x="6791946" y="6583211"/>
              <a:ext cx="1588381" cy="261610"/>
              <a:chOff x="1710356" y="6583211"/>
              <a:chExt cx="1588381" cy="261610"/>
            </a:xfrm>
          </p:grpSpPr>
          <p:grpSp>
            <p:nvGrpSpPr>
              <p:cNvPr id="84" name="Group 83"/>
              <p:cNvGrpSpPr/>
              <p:nvPr/>
            </p:nvGrpSpPr>
            <p:grpSpPr>
              <a:xfrm>
                <a:off x="1882951" y="6583211"/>
                <a:ext cx="1415786" cy="261610"/>
                <a:chOff x="1882951" y="6583211"/>
                <a:chExt cx="1415786" cy="261610"/>
              </a:xfrm>
            </p:grpSpPr>
            <p:sp>
              <p:nvSpPr>
                <p:cNvPr id="86" name="Rectangle 85"/>
                <p:cNvSpPr/>
                <p:nvPr/>
              </p:nvSpPr>
              <p:spPr>
                <a:xfrm>
                  <a:off x="2053379" y="6583211"/>
                  <a:ext cx="231153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2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87" name="Rectangle 86"/>
                <p:cNvSpPr/>
                <p:nvPr/>
              </p:nvSpPr>
              <p:spPr>
                <a:xfrm>
                  <a:off x="2385293" y="6583211"/>
                  <a:ext cx="231153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4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88" name="Rectangle 87"/>
                <p:cNvSpPr/>
                <p:nvPr/>
              </p:nvSpPr>
              <p:spPr>
                <a:xfrm>
                  <a:off x="2558881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dirty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5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89" name="Rectangle 88"/>
                <p:cNvSpPr/>
                <p:nvPr/>
              </p:nvSpPr>
              <p:spPr>
                <a:xfrm>
                  <a:off x="2726918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6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90" name="Rectangle 89"/>
                <p:cNvSpPr/>
                <p:nvPr/>
              </p:nvSpPr>
              <p:spPr>
                <a:xfrm>
                  <a:off x="2890982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7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91" name="Rectangle 90"/>
                <p:cNvSpPr/>
                <p:nvPr/>
              </p:nvSpPr>
              <p:spPr>
                <a:xfrm>
                  <a:off x="3067583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8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92" name="Rectangle 91"/>
                <p:cNvSpPr/>
                <p:nvPr/>
              </p:nvSpPr>
              <p:spPr>
                <a:xfrm>
                  <a:off x="2223133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3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93" name="Rectangle 92"/>
                <p:cNvSpPr/>
                <p:nvPr/>
              </p:nvSpPr>
              <p:spPr>
                <a:xfrm>
                  <a:off x="1882951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1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</p:grpSp>
          <p:sp>
            <p:nvSpPr>
              <p:cNvPr id="85" name="Rectangle 84"/>
              <p:cNvSpPr/>
              <p:nvPr/>
            </p:nvSpPr>
            <p:spPr>
              <a:xfrm>
                <a:off x="1710356" y="6583211"/>
                <a:ext cx="231154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1" cap="none" spc="0" dirty="0" smtClean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rPr>
                  <a:t>0</a:t>
                </a:r>
                <a:endParaRPr lang="en-US" sz="1100" b="1" cap="none" spc="0" dirty="0">
                  <a:ln w="0"/>
                  <a:latin typeface="Angsana New" panose="02020603050405020304" pitchFamily="18" charset="-34"/>
                  <a:cs typeface="Angsana New" panose="02020603050405020304" pitchFamily="18" charset="-34"/>
                </a:endParaRPr>
              </a:p>
            </p:txBody>
          </p:sp>
        </p:grpSp>
        <p:grpSp>
          <p:nvGrpSpPr>
            <p:cNvPr id="56" name="Group 55"/>
            <p:cNvGrpSpPr/>
            <p:nvPr/>
          </p:nvGrpSpPr>
          <p:grpSpPr>
            <a:xfrm>
              <a:off x="105281" y="-11442"/>
              <a:ext cx="8170871" cy="5494336"/>
              <a:chOff x="105281" y="-11442"/>
              <a:chExt cx="8170871" cy="5494336"/>
            </a:xfrm>
          </p:grpSpPr>
          <p:grpSp>
            <p:nvGrpSpPr>
              <p:cNvPr id="57" name="Group 56"/>
              <p:cNvGrpSpPr/>
              <p:nvPr/>
            </p:nvGrpSpPr>
            <p:grpSpPr>
              <a:xfrm>
                <a:off x="105281" y="4636254"/>
                <a:ext cx="1435008" cy="846640"/>
                <a:chOff x="86993" y="4650575"/>
                <a:chExt cx="1435008" cy="846640"/>
              </a:xfrm>
            </p:grpSpPr>
            <p:sp>
              <p:nvSpPr>
                <p:cNvPr id="82" name="Rectangle 81"/>
                <p:cNvSpPr/>
                <p:nvPr/>
              </p:nvSpPr>
              <p:spPr>
                <a:xfrm>
                  <a:off x="86993" y="4666218"/>
                  <a:ext cx="1435008" cy="830997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4800" b="1" cap="none" spc="0" dirty="0" smtClean="0">
                      <a:ln w="9525">
                        <a:solidFill>
                          <a:schemeClr val="bg1"/>
                        </a:solidFill>
                        <a:prstDash val="solid"/>
                      </a:ln>
                      <a:solidFill>
                        <a:schemeClr val="tx1"/>
                      </a:solidFill>
                      <a:effectLst>
                        <a:outerShdw blurRad="12700" dist="38100" dir="2700000" algn="tl" rotWithShape="0">
                          <a:schemeClr val="bg1">
                            <a:lumMod val="50000"/>
                          </a:schemeClr>
                        </a:outerShdw>
                      </a:effectLst>
                    </a:rPr>
                    <a:t>1980</a:t>
                  </a:r>
                  <a:endParaRPr lang="en-US" sz="4800" b="1" cap="none" spc="0" dirty="0">
                    <a:ln w="9525">
                      <a:solidFill>
                        <a:schemeClr val="bg1"/>
                      </a:solidFill>
                      <a:prstDash val="solid"/>
                    </a:ln>
                    <a:solidFill>
                      <a:schemeClr val="tx1"/>
                    </a:solidFill>
                    <a:effectLst>
                      <a:outerShdw blurRad="12700" dist="38100" dir="2700000" algn="tl" rotWithShape="0">
                        <a:schemeClr val="bg1">
                          <a:lumMod val="5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83" name="TextBox 82"/>
                <p:cNvSpPr txBox="1"/>
                <p:nvPr/>
              </p:nvSpPr>
              <p:spPr>
                <a:xfrm>
                  <a:off x="198332" y="4650575"/>
                  <a:ext cx="71526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latin typeface="Arabic Typesetting" panose="03020402040406030203" pitchFamily="66" charset="-78"/>
                      <a:cs typeface="Arabic Typesetting" panose="03020402040406030203" pitchFamily="66" charset="-78"/>
                    </a:rPr>
                    <a:t>b</a:t>
                  </a:r>
                  <a:r>
                    <a:rPr lang="en-US" dirty="0" smtClean="0">
                      <a:latin typeface="Arabic Typesetting" panose="03020402040406030203" pitchFamily="66" charset="-78"/>
                      <a:cs typeface="Arabic Typesetting" panose="03020402040406030203" pitchFamily="66" charset="-78"/>
                    </a:rPr>
                    <a:t>orn in </a:t>
                  </a:r>
                  <a:endParaRPr lang="en-US" dirty="0">
                    <a:latin typeface="Arabic Typesetting" panose="03020402040406030203" pitchFamily="66" charset="-78"/>
                    <a:cs typeface="Arabic Typesetting" panose="03020402040406030203" pitchFamily="66" charset="-78"/>
                  </a:endParaRPr>
                </a:p>
              </p:txBody>
            </p:sp>
          </p:grpSp>
          <p:grpSp>
            <p:nvGrpSpPr>
              <p:cNvPr id="58" name="Group 57"/>
              <p:cNvGrpSpPr/>
              <p:nvPr/>
            </p:nvGrpSpPr>
            <p:grpSpPr>
              <a:xfrm>
                <a:off x="1791533" y="4636254"/>
                <a:ext cx="1435008" cy="846640"/>
                <a:chOff x="1709705" y="4634932"/>
                <a:chExt cx="1435008" cy="846640"/>
              </a:xfrm>
            </p:grpSpPr>
            <p:sp>
              <p:nvSpPr>
                <p:cNvPr id="80" name="Rectangle 79"/>
                <p:cNvSpPr/>
                <p:nvPr/>
              </p:nvSpPr>
              <p:spPr>
                <a:xfrm>
                  <a:off x="1709705" y="4650575"/>
                  <a:ext cx="1435008" cy="830997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4800" b="1" cap="none" spc="0" dirty="0" smtClean="0">
                      <a:ln w="9525">
                        <a:solidFill>
                          <a:schemeClr val="bg1"/>
                        </a:solidFill>
                        <a:prstDash val="solid"/>
                      </a:ln>
                      <a:solidFill>
                        <a:schemeClr val="tx1"/>
                      </a:solidFill>
                      <a:effectLst>
                        <a:outerShdw blurRad="12700" dist="38100" dir="2700000" algn="tl" rotWithShape="0">
                          <a:schemeClr val="bg1">
                            <a:lumMod val="50000"/>
                          </a:schemeClr>
                        </a:outerShdw>
                      </a:effectLst>
                    </a:rPr>
                    <a:t>1981</a:t>
                  </a:r>
                  <a:endParaRPr lang="en-US" sz="4800" b="1" cap="none" spc="0" dirty="0">
                    <a:ln w="9525">
                      <a:solidFill>
                        <a:schemeClr val="bg1"/>
                      </a:solidFill>
                      <a:prstDash val="solid"/>
                    </a:ln>
                    <a:solidFill>
                      <a:schemeClr val="tx1"/>
                    </a:solidFill>
                    <a:effectLst>
                      <a:outerShdw blurRad="12700" dist="38100" dir="2700000" algn="tl" rotWithShape="0">
                        <a:schemeClr val="bg1">
                          <a:lumMod val="5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81" name="TextBox 80"/>
                <p:cNvSpPr txBox="1"/>
                <p:nvPr/>
              </p:nvSpPr>
              <p:spPr>
                <a:xfrm>
                  <a:off x="1821044" y="4634932"/>
                  <a:ext cx="71526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latin typeface="Arabic Typesetting" panose="03020402040406030203" pitchFamily="66" charset="-78"/>
                      <a:cs typeface="Arabic Typesetting" panose="03020402040406030203" pitchFamily="66" charset="-78"/>
                    </a:rPr>
                    <a:t>b</a:t>
                  </a:r>
                  <a:r>
                    <a:rPr lang="en-US" dirty="0" smtClean="0">
                      <a:latin typeface="Arabic Typesetting" panose="03020402040406030203" pitchFamily="66" charset="-78"/>
                      <a:cs typeface="Arabic Typesetting" panose="03020402040406030203" pitchFamily="66" charset="-78"/>
                    </a:rPr>
                    <a:t>orn in </a:t>
                  </a:r>
                  <a:endParaRPr lang="en-US" dirty="0">
                    <a:latin typeface="Arabic Typesetting" panose="03020402040406030203" pitchFamily="66" charset="-78"/>
                    <a:cs typeface="Arabic Typesetting" panose="03020402040406030203" pitchFamily="66" charset="-78"/>
                  </a:endParaRPr>
                </a:p>
              </p:txBody>
            </p:sp>
          </p:grpSp>
          <p:grpSp>
            <p:nvGrpSpPr>
              <p:cNvPr id="59" name="Group 58"/>
              <p:cNvGrpSpPr/>
              <p:nvPr/>
            </p:nvGrpSpPr>
            <p:grpSpPr>
              <a:xfrm>
                <a:off x="3468641" y="4636254"/>
                <a:ext cx="1435008" cy="846640"/>
                <a:chOff x="3403347" y="4619289"/>
                <a:chExt cx="1435008" cy="846640"/>
              </a:xfrm>
            </p:grpSpPr>
            <p:sp>
              <p:nvSpPr>
                <p:cNvPr id="78" name="Rectangle 77"/>
                <p:cNvSpPr/>
                <p:nvPr/>
              </p:nvSpPr>
              <p:spPr>
                <a:xfrm>
                  <a:off x="3403347" y="4634932"/>
                  <a:ext cx="1435008" cy="830997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4800" b="1" cap="none" spc="0" dirty="0" smtClean="0">
                      <a:ln w="9525">
                        <a:solidFill>
                          <a:schemeClr val="bg1"/>
                        </a:solidFill>
                        <a:prstDash val="solid"/>
                      </a:ln>
                      <a:solidFill>
                        <a:schemeClr val="tx1"/>
                      </a:solidFill>
                      <a:effectLst>
                        <a:outerShdw blurRad="12700" dist="38100" dir="2700000" algn="tl" rotWithShape="0">
                          <a:schemeClr val="bg1">
                            <a:lumMod val="50000"/>
                          </a:schemeClr>
                        </a:outerShdw>
                      </a:effectLst>
                    </a:rPr>
                    <a:t>1982</a:t>
                  </a:r>
                  <a:endParaRPr lang="en-US" sz="4800" b="1" cap="none" spc="0" dirty="0">
                    <a:ln w="9525">
                      <a:solidFill>
                        <a:schemeClr val="bg1"/>
                      </a:solidFill>
                      <a:prstDash val="solid"/>
                    </a:ln>
                    <a:solidFill>
                      <a:schemeClr val="tx1"/>
                    </a:solidFill>
                    <a:effectLst>
                      <a:outerShdw blurRad="12700" dist="38100" dir="2700000" algn="tl" rotWithShape="0">
                        <a:schemeClr val="bg1">
                          <a:lumMod val="5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79" name="TextBox 78"/>
                <p:cNvSpPr txBox="1"/>
                <p:nvPr/>
              </p:nvSpPr>
              <p:spPr>
                <a:xfrm>
                  <a:off x="3514686" y="4619289"/>
                  <a:ext cx="71526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latin typeface="Arabic Typesetting" panose="03020402040406030203" pitchFamily="66" charset="-78"/>
                      <a:cs typeface="Arabic Typesetting" panose="03020402040406030203" pitchFamily="66" charset="-78"/>
                    </a:rPr>
                    <a:t>b</a:t>
                  </a:r>
                  <a:r>
                    <a:rPr lang="en-US" dirty="0" smtClean="0">
                      <a:latin typeface="Arabic Typesetting" panose="03020402040406030203" pitchFamily="66" charset="-78"/>
                      <a:cs typeface="Arabic Typesetting" panose="03020402040406030203" pitchFamily="66" charset="-78"/>
                    </a:rPr>
                    <a:t>orn in </a:t>
                  </a:r>
                  <a:endParaRPr lang="en-US" dirty="0">
                    <a:latin typeface="Arabic Typesetting" panose="03020402040406030203" pitchFamily="66" charset="-78"/>
                    <a:cs typeface="Arabic Typesetting" panose="03020402040406030203" pitchFamily="66" charset="-78"/>
                  </a:endParaRPr>
                </a:p>
              </p:txBody>
            </p:sp>
          </p:grpSp>
          <p:grpSp>
            <p:nvGrpSpPr>
              <p:cNvPr id="60" name="Group 59"/>
              <p:cNvGrpSpPr/>
              <p:nvPr/>
            </p:nvGrpSpPr>
            <p:grpSpPr>
              <a:xfrm>
                <a:off x="5173181" y="4636254"/>
                <a:ext cx="1435008" cy="846640"/>
                <a:chOff x="5096989" y="4634932"/>
                <a:chExt cx="1435008" cy="846640"/>
              </a:xfrm>
            </p:grpSpPr>
            <p:sp>
              <p:nvSpPr>
                <p:cNvPr id="76" name="Rectangle 75"/>
                <p:cNvSpPr/>
                <p:nvPr/>
              </p:nvSpPr>
              <p:spPr>
                <a:xfrm>
                  <a:off x="5096989" y="4650575"/>
                  <a:ext cx="1435008" cy="830997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4800" b="1" cap="none" spc="0" dirty="0" smtClean="0">
                      <a:ln w="9525">
                        <a:solidFill>
                          <a:schemeClr val="bg1"/>
                        </a:solidFill>
                        <a:prstDash val="solid"/>
                      </a:ln>
                      <a:solidFill>
                        <a:schemeClr val="tx1"/>
                      </a:solidFill>
                      <a:effectLst>
                        <a:outerShdw blurRad="12700" dist="38100" dir="2700000" algn="tl" rotWithShape="0">
                          <a:schemeClr val="bg1">
                            <a:lumMod val="50000"/>
                          </a:schemeClr>
                        </a:outerShdw>
                      </a:effectLst>
                    </a:rPr>
                    <a:t>1983</a:t>
                  </a:r>
                  <a:endParaRPr lang="en-US" sz="4800" b="1" cap="none" spc="0" dirty="0">
                    <a:ln w="9525">
                      <a:solidFill>
                        <a:schemeClr val="bg1"/>
                      </a:solidFill>
                      <a:prstDash val="solid"/>
                    </a:ln>
                    <a:solidFill>
                      <a:schemeClr val="tx1"/>
                    </a:solidFill>
                    <a:effectLst>
                      <a:outerShdw blurRad="12700" dist="38100" dir="2700000" algn="tl" rotWithShape="0">
                        <a:schemeClr val="bg1">
                          <a:lumMod val="5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77" name="TextBox 76"/>
                <p:cNvSpPr txBox="1"/>
                <p:nvPr/>
              </p:nvSpPr>
              <p:spPr>
                <a:xfrm>
                  <a:off x="5208328" y="4634932"/>
                  <a:ext cx="71526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latin typeface="Arabic Typesetting" panose="03020402040406030203" pitchFamily="66" charset="-78"/>
                      <a:cs typeface="Arabic Typesetting" panose="03020402040406030203" pitchFamily="66" charset="-78"/>
                    </a:rPr>
                    <a:t>b</a:t>
                  </a:r>
                  <a:r>
                    <a:rPr lang="en-US" dirty="0" smtClean="0">
                      <a:latin typeface="Arabic Typesetting" panose="03020402040406030203" pitchFamily="66" charset="-78"/>
                      <a:cs typeface="Arabic Typesetting" panose="03020402040406030203" pitchFamily="66" charset="-78"/>
                    </a:rPr>
                    <a:t>orn in </a:t>
                  </a:r>
                  <a:endParaRPr lang="en-US" dirty="0">
                    <a:latin typeface="Arabic Typesetting" panose="03020402040406030203" pitchFamily="66" charset="-78"/>
                    <a:cs typeface="Arabic Typesetting" panose="03020402040406030203" pitchFamily="66" charset="-78"/>
                  </a:endParaRPr>
                </a:p>
              </p:txBody>
            </p:sp>
          </p:grpSp>
          <p:grpSp>
            <p:nvGrpSpPr>
              <p:cNvPr id="61" name="Group 60"/>
              <p:cNvGrpSpPr/>
              <p:nvPr/>
            </p:nvGrpSpPr>
            <p:grpSpPr>
              <a:xfrm>
                <a:off x="6841144" y="4636254"/>
                <a:ext cx="1435008" cy="846640"/>
                <a:chOff x="6832000" y="4603646"/>
                <a:chExt cx="1435008" cy="846640"/>
              </a:xfrm>
            </p:grpSpPr>
            <p:sp>
              <p:nvSpPr>
                <p:cNvPr id="74" name="Rectangle 73"/>
                <p:cNvSpPr/>
                <p:nvPr/>
              </p:nvSpPr>
              <p:spPr>
                <a:xfrm>
                  <a:off x="6832000" y="4619289"/>
                  <a:ext cx="1435008" cy="830997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4800" b="1" cap="none" spc="0" dirty="0" smtClean="0">
                      <a:ln w="9525">
                        <a:solidFill>
                          <a:schemeClr val="bg1"/>
                        </a:solidFill>
                        <a:prstDash val="solid"/>
                      </a:ln>
                      <a:solidFill>
                        <a:schemeClr val="tx1"/>
                      </a:solidFill>
                      <a:effectLst>
                        <a:outerShdw blurRad="12700" dist="38100" dir="2700000" algn="tl" rotWithShape="0">
                          <a:schemeClr val="bg1">
                            <a:lumMod val="50000"/>
                          </a:schemeClr>
                        </a:outerShdw>
                      </a:effectLst>
                    </a:rPr>
                    <a:t>1984</a:t>
                  </a:r>
                  <a:endParaRPr lang="en-US" sz="4800" b="1" cap="none" spc="0" dirty="0">
                    <a:ln w="9525">
                      <a:solidFill>
                        <a:schemeClr val="bg1"/>
                      </a:solidFill>
                      <a:prstDash val="solid"/>
                    </a:ln>
                    <a:solidFill>
                      <a:schemeClr val="tx1"/>
                    </a:solidFill>
                    <a:effectLst>
                      <a:outerShdw blurRad="12700" dist="38100" dir="2700000" algn="tl" rotWithShape="0">
                        <a:schemeClr val="bg1">
                          <a:lumMod val="5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75" name="TextBox 74"/>
                <p:cNvSpPr txBox="1"/>
                <p:nvPr/>
              </p:nvSpPr>
              <p:spPr>
                <a:xfrm>
                  <a:off x="6943339" y="4603646"/>
                  <a:ext cx="71526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latin typeface="Arabic Typesetting" panose="03020402040406030203" pitchFamily="66" charset="-78"/>
                      <a:cs typeface="Arabic Typesetting" panose="03020402040406030203" pitchFamily="66" charset="-78"/>
                    </a:rPr>
                    <a:t>b</a:t>
                  </a:r>
                  <a:r>
                    <a:rPr lang="en-US" dirty="0" smtClean="0">
                      <a:latin typeface="Arabic Typesetting" panose="03020402040406030203" pitchFamily="66" charset="-78"/>
                      <a:cs typeface="Arabic Typesetting" panose="03020402040406030203" pitchFamily="66" charset="-78"/>
                    </a:rPr>
                    <a:t>orn in </a:t>
                  </a:r>
                  <a:endParaRPr lang="en-US" dirty="0">
                    <a:latin typeface="Arabic Typesetting" panose="03020402040406030203" pitchFamily="66" charset="-78"/>
                    <a:cs typeface="Arabic Typesetting" panose="03020402040406030203" pitchFamily="66" charset="-78"/>
                  </a:endParaRPr>
                </a:p>
              </p:txBody>
            </p:sp>
          </p:grpSp>
          <p:grpSp>
            <p:nvGrpSpPr>
              <p:cNvPr id="62" name="Group 61"/>
              <p:cNvGrpSpPr/>
              <p:nvPr/>
            </p:nvGrpSpPr>
            <p:grpSpPr>
              <a:xfrm>
                <a:off x="3732763" y="-11442"/>
                <a:ext cx="3806716" cy="3395878"/>
                <a:chOff x="3732763" y="-11442"/>
                <a:chExt cx="3806716" cy="3395878"/>
              </a:xfrm>
            </p:grpSpPr>
            <p:sp>
              <p:nvSpPr>
                <p:cNvPr id="63" name="TextBox 70"/>
                <p:cNvSpPr txBox="1"/>
                <p:nvPr/>
              </p:nvSpPr>
              <p:spPr>
                <a:xfrm>
                  <a:off x="4446930" y="2773166"/>
                  <a:ext cx="616509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sz="800" dirty="0" smtClean="0"/>
                    <a:t>Predicted</a:t>
                  </a:r>
                  <a:endParaRPr lang="en-US" sz="800" dirty="0"/>
                </a:p>
              </p:txBody>
            </p:sp>
            <p:grpSp>
              <p:nvGrpSpPr>
                <p:cNvPr id="64" name="Group 63"/>
                <p:cNvGrpSpPr/>
                <p:nvPr/>
              </p:nvGrpSpPr>
              <p:grpSpPr>
                <a:xfrm>
                  <a:off x="3732763" y="3007660"/>
                  <a:ext cx="2162671" cy="376776"/>
                  <a:chOff x="2647820" y="9324201"/>
                  <a:chExt cx="2724657" cy="440910"/>
                </a:xfrm>
              </p:grpSpPr>
              <p:cxnSp>
                <p:nvCxnSpPr>
                  <p:cNvPr id="67" name="Straight Connector 66"/>
                  <p:cNvCxnSpPr/>
                  <p:nvPr/>
                </p:nvCxnSpPr>
                <p:spPr>
                  <a:xfrm>
                    <a:off x="4458381" y="9554140"/>
                    <a:ext cx="874729" cy="0"/>
                  </a:xfrm>
                  <a:prstGeom prst="line">
                    <a:avLst/>
                  </a:prstGeom>
                  <a:ln w="28575" cap="rnd">
                    <a:solidFill>
                      <a:srgbClr val="FF0000">
                        <a:alpha val="96000"/>
                      </a:srgbClr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8" name="Straight Connector 67"/>
                  <p:cNvCxnSpPr/>
                  <p:nvPr/>
                </p:nvCxnSpPr>
                <p:spPr>
                  <a:xfrm>
                    <a:off x="3544871" y="9554140"/>
                    <a:ext cx="874729" cy="0"/>
                  </a:xfrm>
                  <a:prstGeom prst="line">
                    <a:avLst/>
                  </a:prstGeom>
                  <a:ln w="28575" cap="rnd">
                    <a:solidFill>
                      <a:srgbClr val="FFC000">
                        <a:alpha val="96000"/>
                      </a:srgbClr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9" name="Straight Connector 68"/>
                  <p:cNvCxnSpPr/>
                  <p:nvPr/>
                </p:nvCxnSpPr>
                <p:spPr>
                  <a:xfrm>
                    <a:off x="2647820" y="9554140"/>
                    <a:ext cx="874729" cy="0"/>
                  </a:xfrm>
                  <a:prstGeom prst="line">
                    <a:avLst/>
                  </a:prstGeom>
                  <a:ln w="28575" cap="rnd">
                    <a:solidFill>
                      <a:srgbClr val="92D050">
                        <a:alpha val="91000"/>
                      </a:srgbClr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70" name="TextBox 71"/>
                  <p:cNvSpPr txBox="1"/>
                  <p:nvPr/>
                </p:nvSpPr>
                <p:spPr>
                  <a:xfrm>
                    <a:off x="4434839" y="9530998"/>
                    <a:ext cx="937638" cy="234110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t" anchorCtr="1">
                    <a:spAutoFit/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en-US" sz="700" i="1" dirty="0" smtClean="0"/>
                      <a:t>Absentees</a:t>
                    </a:r>
                    <a:endParaRPr lang="en-US" sz="700" i="1" dirty="0"/>
                  </a:p>
                </p:txBody>
              </p:sp>
              <p:sp>
                <p:nvSpPr>
                  <p:cNvPr id="71" name="TextBox 72"/>
                  <p:cNvSpPr txBox="1"/>
                  <p:nvPr/>
                </p:nvSpPr>
                <p:spPr>
                  <a:xfrm>
                    <a:off x="3544871" y="9530998"/>
                    <a:ext cx="937638" cy="234110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t" anchorCtr="1">
                    <a:spAutoFit/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en-US" sz="700" i="1" dirty="0" smtClean="0"/>
                      <a:t>Irregulars</a:t>
                    </a:r>
                    <a:endParaRPr lang="en-US" sz="700" i="1" dirty="0"/>
                  </a:p>
                </p:txBody>
              </p:sp>
              <p:sp>
                <p:nvSpPr>
                  <p:cNvPr id="72" name="TextBox 73"/>
                  <p:cNvSpPr txBox="1"/>
                  <p:nvPr/>
                </p:nvSpPr>
                <p:spPr>
                  <a:xfrm>
                    <a:off x="2647820" y="9531001"/>
                    <a:ext cx="937638" cy="234110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t" anchorCtr="1">
                    <a:spAutoFit/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en-US" sz="700" i="1" dirty="0" smtClean="0"/>
                      <a:t>Goers</a:t>
                    </a:r>
                    <a:endParaRPr lang="en-US" sz="700" i="1" dirty="0"/>
                  </a:p>
                </p:txBody>
              </p:sp>
              <p:sp>
                <p:nvSpPr>
                  <p:cNvPr id="73" name="TextBox 122"/>
                  <p:cNvSpPr txBox="1"/>
                  <p:nvPr/>
                </p:nvSpPr>
                <p:spPr>
                  <a:xfrm>
                    <a:off x="2953534" y="9324201"/>
                    <a:ext cx="2057400" cy="25211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en-US" sz="800" dirty="0" smtClean="0"/>
                      <a:t>O     b     s    e     r     v     e     d</a:t>
                    </a:r>
                    <a:endParaRPr lang="en-US" sz="800" dirty="0"/>
                  </a:p>
                </p:txBody>
              </p:sp>
            </p:grpSp>
            <p:sp>
              <p:nvSpPr>
                <p:cNvPr id="65" name="Rectangle 64"/>
                <p:cNvSpPr/>
                <p:nvPr/>
              </p:nvSpPr>
              <p:spPr>
                <a:xfrm>
                  <a:off x="4327638" y="-11442"/>
                  <a:ext cx="3211841" cy="52322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2800" dirty="0" smtClean="0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</a:rPr>
                    <a:t>EMOSA </a:t>
                  </a:r>
                  <a:r>
                    <a:rPr lang="en-US" sz="2800" b="0" cap="none" spc="0" dirty="0" smtClean="0">
                      <a:ln w="0"/>
                      <a:solidFill>
                        <a:schemeClr val="tx1"/>
                      </a:solidFill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</a:rPr>
                    <a:t>Specification</a:t>
                  </a:r>
                  <a:endParaRPr lang="en-US" sz="2800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</p:grpSp>
        </p:grpSp>
      </p:grpSp>
      <p:grpSp>
        <p:nvGrpSpPr>
          <p:cNvPr id="124" name="Group 123"/>
          <p:cNvGrpSpPr/>
          <p:nvPr/>
        </p:nvGrpSpPr>
        <p:grpSpPr>
          <a:xfrm>
            <a:off x="1477837" y="3452707"/>
            <a:ext cx="305388" cy="2933411"/>
            <a:chOff x="1477837" y="3453655"/>
            <a:chExt cx="305388" cy="2933411"/>
          </a:xfrm>
        </p:grpSpPr>
        <p:grpSp>
          <p:nvGrpSpPr>
            <p:cNvPr id="125" name="Group 124"/>
            <p:cNvGrpSpPr/>
            <p:nvPr/>
          </p:nvGrpSpPr>
          <p:grpSpPr>
            <a:xfrm>
              <a:off x="1477837" y="3453655"/>
              <a:ext cx="305388" cy="1010800"/>
              <a:chOff x="1486145" y="3453655"/>
              <a:chExt cx="305388" cy="1010800"/>
            </a:xfrm>
          </p:grpSpPr>
          <p:sp>
            <p:nvSpPr>
              <p:cNvPr id="130" name="Rectangle 129"/>
              <p:cNvSpPr/>
              <p:nvPr/>
            </p:nvSpPr>
            <p:spPr>
              <a:xfrm>
                <a:off x="1486146" y="3453655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.6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31" name="Rectangle 130"/>
              <p:cNvSpPr/>
              <p:nvPr/>
            </p:nvSpPr>
            <p:spPr>
              <a:xfrm>
                <a:off x="1486145" y="3831942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.4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32" name="Rectangle 131"/>
              <p:cNvSpPr/>
              <p:nvPr/>
            </p:nvSpPr>
            <p:spPr>
              <a:xfrm>
                <a:off x="1499466" y="4202845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.2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126" name="Group 125"/>
            <p:cNvGrpSpPr/>
            <p:nvPr/>
          </p:nvGrpSpPr>
          <p:grpSpPr>
            <a:xfrm>
              <a:off x="1477837" y="5376266"/>
              <a:ext cx="305388" cy="1010800"/>
              <a:chOff x="1469530" y="5376266"/>
              <a:chExt cx="305388" cy="1010800"/>
            </a:xfrm>
          </p:grpSpPr>
          <p:sp>
            <p:nvSpPr>
              <p:cNvPr id="127" name="Rectangle 126"/>
              <p:cNvSpPr/>
              <p:nvPr/>
            </p:nvSpPr>
            <p:spPr>
              <a:xfrm>
                <a:off x="1469531" y="5376266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.6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28" name="Rectangle 127"/>
              <p:cNvSpPr/>
              <p:nvPr/>
            </p:nvSpPr>
            <p:spPr>
              <a:xfrm>
                <a:off x="1469530" y="5754553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.4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29" name="Rectangle 128"/>
              <p:cNvSpPr/>
              <p:nvPr/>
            </p:nvSpPr>
            <p:spPr>
              <a:xfrm>
                <a:off x="1482851" y="6125456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.2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</p:grpSp>
      <p:grpSp>
        <p:nvGrpSpPr>
          <p:cNvPr id="133" name="Group 132"/>
          <p:cNvGrpSpPr/>
          <p:nvPr/>
        </p:nvGrpSpPr>
        <p:grpSpPr>
          <a:xfrm>
            <a:off x="3206669" y="3452707"/>
            <a:ext cx="305388" cy="2933411"/>
            <a:chOff x="1477837" y="3453655"/>
            <a:chExt cx="305388" cy="2933411"/>
          </a:xfrm>
        </p:grpSpPr>
        <p:grpSp>
          <p:nvGrpSpPr>
            <p:cNvPr id="134" name="Group 133"/>
            <p:cNvGrpSpPr/>
            <p:nvPr/>
          </p:nvGrpSpPr>
          <p:grpSpPr>
            <a:xfrm>
              <a:off x="1477837" y="3453655"/>
              <a:ext cx="305388" cy="1010800"/>
              <a:chOff x="1486145" y="3453655"/>
              <a:chExt cx="305388" cy="1010800"/>
            </a:xfrm>
          </p:grpSpPr>
          <p:sp>
            <p:nvSpPr>
              <p:cNvPr id="139" name="Rectangle 138"/>
              <p:cNvSpPr/>
              <p:nvPr/>
            </p:nvSpPr>
            <p:spPr>
              <a:xfrm>
                <a:off x="1486146" y="3453655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.6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40" name="Rectangle 139"/>
              <p:cNvSpPr/>
              <p:nvPr/>
            </p:nvSpPr>
            <p:spPr>
              <a:xfrm>
                <a:off x="1486145" y="3831942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.4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41" name="Rectangle 140"/>
              <p:cNvSpPr/>
              <p:nvPr/>
            </p:nvSpPr>
            <p:spPr>
              <a:xfrm>
                <a:off x="1499466" y="4202845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.2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135" name="Group 134"/>
            <p:cNvGrpSpPr/>
            <p:nvPr/>
          </p:nvGrpSpPr>
          <p:grpSpPr>
            <a:xfrm>
              <a:off x="1477837" y="5376266"/>
              <a:ext cx="305388" cy="1010800"/>
              <a:chOff x="1469530" y="5376266"/>
              <a:chExt cx="305388" cy="1010800"/>
            </a:xfrm>
          </p:grpSpPr>
          <p:sp>
            <p:nvSpPr>
              <p:cNvPr id="136" name="Rectangle 135"/>
              <p:cNvSpPr/>
              <p:nvPr/>
            </p:nvSpPr>
            <p:spPr>
              <a:xfrm>
                <a:off x="1469531" y="5376266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.6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37" name="Rectangle 136"/>
              <p:cNvSpPr/>
              <p:nvPr/>
            </p:nvSpPr>
            <p:spPr>
              <a:xfrm>
                <a:off x="1469530" y="5754553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.4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38" name="Rectangle 137"/>
              <p:cNvSpPr/>
              <p:nvPr/>
            </p:nvSpPr>
            <p:spPr>
              <a:xfrm>
                <a:off x="1482851" y="6125456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.2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</p:grpSp>
      <p:grpSp>
        <p:nvGrpSpPr>
          <p:cNvPr id="142" name="Group 141"/>
          <p:cNvGrpSpPr/>
          <p:nvPr/>
        </p:nvGrpSpPr>
        <p:grpSpPr>
          <a:xfrm>
            <a:off x="4854315" y="3452707"/>
            <a:ext cx="305388" cy="2933411"/>
            <a:chOff x="1477837" y="3453655"/>
            <a:chExt cx="305388" cy="2933411"/>
          </a:xfrm>
        </p:grpSpPr>
        <p:grpSp>
          <p:nvGrpSpPr>
            <p:cNvPr id="143" name="Group 142"/>
            <p:cNvGrpSpPr/>
            <p:nvPr/>
          </p:nvGrpSpPr>
          <p:grpSpPr>
            <a:xfrm>
              <a:off x="1477837" y="3453655"/>
              <a:ext cx="305388" cy="1010800"/>
              <a:chOff x="1486145" y="3453655"/>
              <a:chExt cx="305388" cy="1010800"/>
            </a:xfrm>
          </p:grpSpPr>
          <p:sp>
            <p:nvSpPr>
              <p:cNvPr id="148" name="Rectangle 147"/>
              <p:cNvSpPr/>
              <p:nvPr/>
            </p:nvSpPr>
            <p:spPr>
              <a:xfrm>
                <a:off x="1486146" y="3453655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.6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49" name="Rectangle 148"/>
              <p:cNvSpPr/>
              <p:nvPr/>
            </p:nvSpPr>
            <p:spPr>
              <a:xfrm>
                <a:off x="1486145" y="3831942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.4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50" name="Rectangle 149"/>
              <p:cNvSpPr/>
              <p:nvPr/>
            </p:nvSpPr>
            <p:spPr>
              <a:xfrm>
                <a:off x="1499466" y="4202845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.2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144" name="Group 143"/>
            <p:cNvGrpSpPr/>
            <p:nvPr/>
          </p:nvGrpSpPr>
          <p:grpSpPr>
            <a:xfrm>
              <a:off x="1477837" y="5376266"/>
              <a:ext cx="305388" cy="1010800"/>
              <a:chOff x="1469530" y="5376266"/>
              <a:chExt cx="305388" cy="1010800"/>
            </a:xfrm>
          </p:grpSpPr>
          <p:sp>
            <p:nvSpPr>
              <p:cNvPr id="145" name="Rectangle 144"/>
              <p:cNvSpPr/>
              <p:nvPr/>
            </p:nvSpPr>
            <p:spPr>
              <a:xfrm>
                <a:off x="1469531" y="5376266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.6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46" name="Rectangle 145"/>
              <p:cNvSpPr/>
              <p:nvPr/>
            </p:nvSpPr>
            <p:spPr>
              <a:xfrm>
                <a:off x="1469530" y="5754553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.4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47" name="Rectangle 146"/>
              <p:cNvSpPr/>
              <p:nvPr/>
            </p:nvSpPr>
            <p:spPr>
              <a:xfrm>
                <a:off x="1482851" y="6125456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.2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</p:grpSp>
      <p:grpSp>
        <p:nvGrpSpPr>
          <p:cNvPr id="151" name="Group 150"/>
          <p:cNvGrpSpPr/>
          <p:nvPr/>
        </p:nvGrpSpPr>
        <p:grpSpPr>
          <a:xfrm>
            <a:off x="6594527" y="3452707"/>
            <a:ext cx="305388" cy="2933411"/>
            <a:chOff x="1477837" y="3453655"/>
            <a:chExt cx="305388" cy="2933411"/>
          </a:xfrm>
        </p:grpSpPr>
        <p:grpSp>
          <p:nvGrpSpPr>
            <p:cNvPr id="152" name="Group 151"/>
            <p:cNvGrpSpPr/>
            <p:nvPr/>
          </p:nvGrpSpPr>
          <p:grpSpPr>
            <a:xfrm>
              <a:off x="1477837" y="3453655"/>
              <a:ext cx="305388" cy="1010800"/>
              <a:chOff x="1486145" y="3453655"/>
              <a:chExt cx="305388" cy="1010800"/>
            </a:xfrm>
          </p:grpSpPr>
          <p:sp>
            <p:nvSpPr>
              <p:cNvPr id="157" name="Rectangle 156"/>
              <p:cNvSpPr/>
              <p:nvPr/>
            </p:nvSpPr>
            <p:spPr>
              <a:xfrm>
                <a:off x="1486146" y="3453655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.6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58" name="Rectangle 157"/>
              <p:cNvSpPr/>
              <p:nvPr/>
            </p:nvSpPr>
            <p:spPr>
              <a:xfrm>
                <a:off x="1486145" y="3831942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.4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59" name="Rectangle 158"/>
              <p:cNvSpPr/>
              <p:nvPr/>
            </p:nvSpPr>
            <p:spPr>
              <a:xfrm>
                <a:off x="1499466" y="4202845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.2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153" name="Group 152"/>
            <p:cNvGrpSpPr/>
            <p:nvPr/>
          </p:nvGrpSpPr>
          <p:grpSpPr>
            <a:xfrm>
              <a:off x="1477837" y="5376266"/>
              <a:ext cx="305388" cy="1010800"/>
              <a:chOff x="1469530" y="5376266"/>
              <a:chExt cx="305388" cy="1010800"/>
            </a:xfrm>
          </p:grpSpPr>
          <p:sp>
            <p:nvSpPr>
              <p:cNvPr id="154" name="Rectangle 153"/>
              <p:cNvSpPr/>
              <p:nvPr/>
            </p:nvSpPr>
            <p:spPr>
              <a:xfrm>
                <a:off x="1469531" y="5376266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.6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55" name="Rectangle 154"/>
              <p:cNvSpPr/>
              <p:nvPr/>
            </p:nvSpPr>
            <p:spPr>
              <a:xfrm>
                <a:off x="1469530" y="5754553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.4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56" name="Rectangle 155"/>
              <p:cNvSpPr/>
              <p:nvPr/>
            </p:nvSpPr>
            <p:spPr>
              <a:xfrm>
                <a:off x="1482851" y="6125456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.2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</p:grpSp>
      <p:cxnSp>
        <p:nvCxnSpPr>
          <p:cNvPr id="160" name="Straight Connector 159"/>
          <p:cNvCxnSpPr/>
          <p:nvPr/>
        </p:nvCxnSpPr>
        <p:spPr>
          <a:xfrm>
            <a:off x="4417550" y="2969656"/>
            <a:ext cx="694694" cy="0"/>
          </a:xfrm>
          <a:prstGeom prst="line">
            <a:avLst/>
          </a:prstGeom>
          <a:ln w="25400" cap="rnd">
            <a:solidFill>
              <a:schemeClr val="tx1">
                <a:alpha val="7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1" name="Group 160"/>
          <p:cNvGrpSpPr/>
          <p:nvPr/>
        </p:nvGrpSpPr>
        <p:grpSpPr>
          <a:xfrm>
            <a:off x="3919743" y="498331"/>
            <a:ext cx="4394200" cy="1828800"/>
            <a:chOff x="1320800" y="1752600"/>
            <a:chExt cx="3581400" cy="1371600"/>
          </a:xfrm>
        </p:grpSpPr>
        <p:graphicFrame>
          <p:nvGraphicFramePr>
            <p:cNvPr id="162" name="Object 16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103329691"/>
                </p:ext>
              </p:extLst>
            </p:nvPr>
          </p:nvGraphicFramePr>
          <p:xfrm>
            <a:off x="1371600" y="2895600"/>
            <a:ext cx="1549400" cy="2286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201" name="Equation" r:id="rId11" imgW="1549080" imgH="228600" progId="Equation.DSMT4">
                    <p:embed/>
                  </p:oleObj>
                </mc:Choice>
                <mc:Fallback>
                  <p:oleObj name="Equation" r:id="rId11" imgW="1549080" imgH="228600" progId="Equation.DSMT4">
                    <p:embed/>
                    <p:pic>
                      <p:nvPicPr>
                        <p:cNvPr id="0" name="Picture 3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71600" y="2895600"/>
                          <a:ext cx="1549400" cy="2286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163" name="Group 162"/>
            <p:cNvGrpSpPr/>
            <p:nvPr/>
          </p:nvGrpSpPr>
          <p:grpSpPr>
            <a:xfrm>
              <a:off x="1371600" y="2330053"/>
              <a:ext cx="3327466" cy="559593"/>
              <a:chOff x="1371600" y="2330053"/>
              <a:chExt cx="3327466" cy="559593"/>
            </a:xfrm>
          </p:grpSpPr>
          <p:graphicFrame>
            <p:nvGraphicFramePr>
              <p:cNvPr id="167" name="Object 166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92622609"/>
                  </p:ext>
                </p:extLst>
              </p:nvPr>
            </p:nvGraphicFramePr>
            <p:xfrm>
              <a:off x="2286019" y="2330053"/>
              <a:ext cx="2413047" cy="55959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6202" name="Equation" r:id="rId13" imgW="2412720" imgH="558720" progId="Equation.DSMT4">
                      <p:embed/>
                    </p:oleObj>
                  </mc:Choice>
                  <mc:Fallback>
                    <p:oleObj name="Equation" r:id="rId13" imgW="2412720" imgH="558720" progId="Equation.DSMT4">
                      <p:embed/>
                      <p:pic>
                        <p:nvPicPr>
                          <p:cNvPr id="0" name="Picture 38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286019" y="2330053"/>
                            <a:ext cx="2413047" cy="559593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68" name="Object 167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57641762"/>
                  </p:ext>
                </p:extLst>
              </p:nvPr>
            </p:nvGraphicFramePr>
            <p:xfrm>
              <a:off x="1371600" y="2362200"/>
              <a:ext cx="889000" cy="2286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6203" name="Equation" r:id="rId15" imgW="888840" imgH="228600" progId="Equation.DSMT4">
                      <p:embed/>
                    </p:oleObj>
                  </mc:Choice>
                  <mc:Fallback>
                    <p:oleObj name="Equation" r:id="rId15" imgW="888840" imgH="228600" progId="Equation.DSMT4">
                      <p:embed/>
                      <p:pic>
                        <p:nvPicPr>
                          <p:cNvPr id="0" name="Picture 39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371600" y="2362200"/>
                            <a:ext cx="889000" cy="2286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164" name="Group 163"/>
            <p:cNvGrpSpPr/>
            <p:nvPr/>
          </p:nvGrpSpPr>
          <p:grpSpPr>
            <a:xfrm>
              <a:off x="1320800" y="1752600"/>
              <a:ext cx="3581400" cy="558800"/>
              <a:chOff x="1320800" y="1492250"/>
              <a:chExt cx="3581400" cy="558800"/>
            </a:xfrm>
          </p:grpSpPr>
          <p:graphicFrame>
            <p:nvGraphicFramePr>
              <p:cNvPr id="165" name="Object 164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26619908"/>
                  </p:ext>
                </p:extLst>
              </p:nvPr>
            </p:nvGraphicFramePr>
            <p:xfrm>
              <a:off x="2286000" y="1492250"/>
              <a:ext cx="2616200" cy="5588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6204" name="Equation" r:id="rId17" imgW="2616120" imgH="558720" progId="Equation.DSMT4">
                      <p:embed/>
                    </p:oleObj>
                  </mc:Choice>
                  <mc:Fallback>
                    <p:oleObj name="Equation" r:id="rId17" imgW="2616120" imgH="558720" progId="Equation.DSMT4">
                      <p:embed/>
                      <p:pic>
                        <p:nvPicPr>
                          <p:cNvPr id="0" name="Picture 40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286000" y="1492250"/>
                            <a:ext cx="2616200" cy="5588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66" name="Object 165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21278778"/>
                  </p:ext>
                </p:extLst>
              </p:nvPr>
            </p:nvGraphicFramePr>
            <p:xfrm>
              <a:off x="1320800" y="1524000"/>
              <a:ext cx="965200" cy="2286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6205" name="Equation" r:id="rId19" imgW="965160" imgH="228600" progId="Equation.DSMT4">
                      <p:embed/>
                    </p:oleObj>
                  </mc:Choice>
                  <mc:Fallback>
                    <p:oleObj name="Equation" r:id="rId19" imgW="965160" imgH="228600" progId="Equation.DSMT4">
                      <p:embed/>
                      <p:pic>
                        <p:nvPicPr>
                          <p:cNvPr id="0" name="Picture 41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320800" y="1524000"/>
                            <a:ext cx="965200" cy="2286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grpSp>
        <p:nvGrpSpPr>
          <p:cNvPr id="169" name="Group 168"/>
          <p:cNvGrpSpPr/>
          <p:nvPr/>
        </p:nvGrpSpPr>
        <p:grpSpPr>
          <a:xfrm>
            <a:off x="6204601" y="1878686"/>
            <a:ext cx="2006800" cy="1476701"/>
            <a:chOff x="6204601" y="1878686"/>
            <a:chExt cx="2006800" cy="1476701"/>
          </a:xfrm>
        </p:grpSpPr>
        <p:sp>
          <p:nvSpPr>
            <p:cNvPr id="170" name="Rounded Rectangle 169">
              <a:hlinkClick r:id="rId21" action="ppaction://hlinksldjump"/>
            </p:cNvPr>
            <p:cNvSpPr/>
            <p:nvPr/>
          </p:nvSpPr>
          <p:spPr>
            <a:xfrm>
              <a:off x="7558741" y="2268538"/>
              <a:ext cx="652660" cy="351981"/>
            </a:xfrm>
            <a:prstGeom prst="roundRect">
              <a:avLst/>
            </a:prstGeom>
            <a:solidFill>
              <a:srgbClr val="00B0F0"/>
            </a:solidFill>
            <a:ln w="25400">
              <a:noFill/>
            </a:ln>
            <a:effectLst/>
            <a:scene3d>
              <a:camera prst="orthographicFront"/>
              <a:lightRig rig="threePt" dir="t"/>
            </a:scene3d>
            <a:sp3d prstMaterial="softEdge"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500" dirty="0" smtClean="0"/>
                <a:t>Hyb</a:t>
              </a:r>
              <a:endParaRPr lang="en-US" sz="1500" dirty="0"/>
            </a:p>
          </p:txBody>
        </p:sp>
        <p:sp>
          <p:nvSpPr>
            <p:cNvPr id="171" name="Rounded Rectangle 170">
              <a:hlinkClick r:id="rId22" action="ppaction://hlinksldjump"/>
            </p:cNvPr>
            <p:cNvSpPr/>
            <p:nvPr/>
          </p:nvSpPr>
          <p:spPr>
            <a:xfrm>
              <a:off x="7558741" y="3003406"/>
              <a:ext cx="652660" cy="351981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500" dirty="0" smtClean="0"/>
                <a:t>Dif</a:t>
              </a:r>
              <a:endParaRPr lang="en-US" sz="1500" dirty="0"/>
            </a:p>
          </p:txBody>
        </p:sp>
        <p:sp>
          <p:nvSpPr>
            <p:cNvPr id="172" name="Rounded Rectangle 171">
              <a:hlinkClick r:id="rId23" action="ppaction://hlinksldjump"/>
            </p:cNvPr>
            <p:cNvSpPr/>
            <p:nvPr/>
          </p:nvSpPr>
          <p:spPr>
            <a:xfrm>
              <a:off x="7558741" y="2635972"/>
              <a:ext cx="652660" cy="351981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500" dirty="0" smtClean="0"/>
                <a:t>Con</a:t>
              </a:r>
              <a:endParaRPr lang="en-US" sz="1500" dirty="0"/>
            </a:p>
          </p:txBody>
        </p:sp>
        <p:sp>
          <p:nvSpPr>
            <p:cNvPr id="173" name="Rectangle 172"/>
            <p:cNvSpPr/>
            <p:nvPr/>
          </p:nvSpPr>
          <p:spPr>
            <a:xfrm>
              <a:off x="7568852" y="1878686"/>
              <a:ext cx="577402" cy="46166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r>
                <a:rPr lang="en-US" sz="240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ML</a:t>
              </a:r>
              <a:endPara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74" name="Rectangle 173"/>
            <p:cNvSpPr/>
            <p:nvPr/>
          </p:nvSpPr>
          <p:spPr>
            <a:xfrm>
              <a:off x="6882464" y="1915813"/>
              <a:ext cx="686406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r"/>
              <a:r>
                <a:rPr lang="en-US" sz="200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WBo</a:t>
              </a:r>
              <a:endParaRPr 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75" name="Rounded Rectangle 174">
              <a:hlinkClick r:id="rId24" action="ppaction://hlinksldjump"/>
            </p:cNvPr>
            <p:cNvSpPr/>
            <p:nvPr/>
          </p:nvSpPr>
          <p:spPr>
            <a:xfrm>
              <a:off x="6881761" y="2268538"/>
              <a:ext cx="652660" cy="351981"/>
            </a:xfrm>
            <a:prstGeom prst="round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500" dirty="0" smtClean="0"/>
                <a:t>Hyb</a:t>
              </a:r>
              <a:endParaRPr lang="en-US" sz="1500" dirty="0"/>
            </a:p>
          </p:txBody>
        </p:sp>
        <p:sp>
          <p:nvSpPr>
            <p:cNvPr id="176" name="Rounded Rectangle 175">
              <a:hlinkClick r:id="rId25" action="ppaction://hlinksldjump"/>
            </p:cNvPr>
            <p:cNvSpPr/>
            <p:nvPr/>
          </p:nvSpPr>
          <p:spPr>
            <a:xfrm>
              <a:off x="6881761" y="3003406"/>
              <a:ext cx="652660" cy="351981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500" dirty="0" smtClean="0"/>
                <a:t>Dif</a:t>
              </a:r>
              <a:endParaRPr lang="en-US" sz="1500" dirty="0"/>
            </a:p>
          </p:txBody>
        </p:sp>
        <p:sp>
          <p:nvSpPr>
            <p:cNvPr id="177" name="Rounded Rectangle 176">
              <a:hlinkClick r:id="rId26" action="ppaction://hlinksldjump"/>
            </p:cNvPr>
            <p:cNvSpPr/>
            <p:nvPr/>
          </p:nvSpPr>
          <p:spPr>
            <a:xfrm>
              <a:off x="6881761" y="2635972"/>
              <a:ext cx="652660" cy="351981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500" dirty="0" smtClean="0"/>
                <a:t>Con</a:t>
              </a:r>
              <a:endParaRPr lang="en-US" sz="1500" dirty="0"/>
            </a:p>
          </p:txBody>
        </p:sp>
        <p:sp>
          <p:nvSpPr>
            <p:cNvPr id="178" name="Rounded Rectangle 177">
              <a:hlinkClick r:id="rId8" action="ppaction://hlinksldjump"/>
            </p:cNvPr>
            <p:cNvSpPr/>
            <p:nvPr/>
          </p:nvSpPr>
          <p:spPr>
            <a:xfrm>
              <a:off x="6204780" y="2268538"/>
              <a:ext cx="652660" cy="351981"/>
            </a:xfrm>
            <a:prstGeom prst="round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500" dirty="0" smtClean="0"/>
                <a:t>Hyb</a:t>
              </a:r>
              <a:endParaRPr lang="en-US" sz="1500" dirty="0"/>
            </a:p>
          </p:txBody>
        </p:sp>
        <p:sp>
          <p:nvSpPr>
            <p:cNvPr id="179" name="Rounded Rectangle 178">
              <a:hlinkClick r:id="rId27" action="ppaction://hlinksldjump"/>
            </p:cNvPr>
            <p:cNvSpPr/>
            <p:nvPr/>
          </p:nvSpPr>
          <p:spPr>
            <a:xfrm>
              <a:off x="6204780" y="3003406"/>
              <a:ext cx="652660" cy="351981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500" dirty="0" smtClean="0"/>
                <a:t>Dif</a:t>
              </a:r>
              <a:endParaRPr lang="en-US" sz="1500" dirty="0"/>
            </a:p>
          </p:txBody>
        </p:sp>
        <p:sp>
          <p:nvSpPr>
            <p:cNvPr id="180" name="Rounded Rectangle 179">
              <a:hlinkClick r:id="rId28" action="ppaction://hlinksldjump"/>
            </p:cNvPr>
            <p:cNvSpPr/>
            <p:nvPr/>
          </p:nvSpPr>
          <p:spPr>
            <a:xfrm>
              <a:off x="6204780" y="2635972"/>
              <a:ext cx="652660" cy="351981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500" dirty="0" smtClean="0"/>
                <a:t>Con</a:t>
              </a:r>
              <a:endParaRPr lang="en-US" sz="1500" dirty="0"/>
            </a:p>
          </p:txBody>
        </p:sp>
        <p:sp>
          <p:nvSpPr>
            <p:cNvPr id="181" name="Rectangle 180"/>
            <p:cNvSpPr/>
            <p:nvPr/>
          </p:nvSpPr>
          <p:spPr>
            <a:xfrm>
              <a:off x="6204601" y="1915813"/>
              <a:ext cx="686406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r"/>
              <a:r>
                <a:rPr lang="en-US" sz="200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WBn</a:t>
              </a:r>
              <a:endParaRPr 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182" name="Rounded Rectangle 181">
            <a:hlinkClick r:id="rId29" action="ppaction://hlinksldjump"/>
          </p:cNvPr>
          <p:cNvSpPr/>
          <p:nvPr/>
        </p:nvSpPr>
        <p:spPr>
          <a:xfrm>
            <a:off x="5499930" y="2639782"/>
            <a:ext cx="652660" cy="351981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500" dirty="0" smtClean="0"/>
              <a:t>Null</a:t>
            </a:r>
            <a:endParaRPr lang="en-US" sz="1500" dirty="0"/>
          </a:p>
        </p:txBody>
      </p:sp>
      <p:grpSp>
        <p:nvGrpSpPr>
          <p:cNvPr id="187" name="Group 186"/>
          <p:cNvGrpSpPr/>
          <p:nvPr/>
        </p:nvGrpSpPr>
        <p:grpSpPr>
          <a:xfrm>
            <a:off x="6255544" y="3264933"/>
            <a:ext cx="1862533" cy="261610"/>
            <a:chOff x="6255544" y="3264933"/>
            <a:chExt cx="1862533" cy="261610"/>
          </a:xfrm>
        </p:grpSpPr>
        <p:sp>
          <p:nvSpPr>
            <p:cNvPr id="188" name="TextBox 187"/>
            <p:cNvSpPr txBox="1"/>
            <p:nvPr/>
          </p:nvSpPr>
          <p:spPr>
            <a:xfrm>
              <a:off x="6255544" y="3264933"/>
              <a:ext cx="50045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/>
                <a:t>gauss</a:t>
              </a:r>
              <a:endParaRPr lang="en-US" sz="1100" dirty="0"/>
            </a:p>
          </p:txBody>
        </p:sp>
        <p:sp>
          <p:nvSpPr>
            <p:cNvPr id="189" name="TextBox 188"/>
            <p:cNvSpPr txBox="1"/>
            <p:nvPr/>
          </p:nvSpPr>
          <p:spPr>
            <a:xfrm>
              <a:off x="6981825" y="3264933"/>
              <a:ext cx="44275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/>
                <a:t>beta</a:t>
              </a:r>
              <a:endParaRPr lang="en-US" sz="1100" dirty="0"/>
            </a:p>
          </p:txBody>
        </p:sp>
        <p:sp>
          <p:nvSpPr>
            <p:cNvPr id="190" name="TextBox 189"/>
            <p:cNvSpPr txBox="1"/>
            <p:nvPr/>
          </p:nvSpPr>
          <p:spPr>
            <a:xfrm>
              <a:off x="7617619" y="3264933"/>
              <a:ext cx="50045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/>
                <a:t>gauss</a:t>
              </a:r>
              <a:endParaRPr lang="en-US" sz="1100" dirty="0"/>
            </a:p>
          </p:txBody>
        </p:sp>
      </p:grpSp>
    </p:spTree>
    <p:extLst>
      <p:ext uri="{BB962C8B-B14F-4D97-AF65-F5344CB8AC3E}">
        <p14:creationId xmlns:p14="http://schemas.microsoft.com/office/powerpoint/2010/main" val="199442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125985" y="-111496"/>
            <a:ext cx="3835761" cy="3562008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1049" y="3309148"/>
            <a:ext cx="8268857" cy="3430577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416750" y="4612"/>
            <a:ext cx="2625281" cy="6678668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5314" y="5106777"/>
            <a:ext cx="1033342" cy="1405189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0327" y="3455234"/>
            <a:ext cx="943316" cy="1405189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9049" y="1679848"/>
            <a:ext cx="1033342" cy="1405189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9049" y="133800"/>
            <a:ext cx="943316" cy="1405189"/>
          </a:xfrm>
          <a:prstGeom prst="rect">
            <a:avLst/>
          </a:prstGeom>
        </p:spPr>
      </p:pic>
      <p:grpSp>
        <p:nvGrpSpPr>
          <p:cNvPr id="3" name="Group 28"/>
          <p:cNvGrpSpPr/>
          <p:nvPr/>
        </p:nvGrpSpPr>
        <p:grpSpPr>
          <a:xfrm>
            <a:off x="8367006" y="3084323"/>
            <a:ext cx="3258844" cy="369332"/>
            <a:chOff x="8367006" y="3084323"/>
            <a:chExt cx="3258844" cy="369332"/>
          </a:xfrm>
        </p:grpSpPr>
        <p:sp>
          <p:nvSpPr>
            <p:cNvPr id="30" name="Rectangle 29"/>
            <p:cNvSpPr/>
            <p:nvPr/>
          </p:nvSpPr>
          <p:spPr>
            <a:xfrm>
              <a:off x="8367006" y="3084323"/>
              <a:ext cx="972317" cy="3693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dirty="0" smtClean="0">
                  <a:ln w="0"/>
                  <a:solidFill>
                    <a:srgbClr val="FF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Forecast</a:t>
              </a:r>
              <a:endParaRPr lang="en-US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grpSp>
          <p:nvGrpSpPr>
            <p:cNvPr id="4" name="Group 30"/>
            <p:cNvGrpSpPr/>
            <p:nvPr/>
          </p:nvGrpSpPr>
          <p:grpSpPr>
            <a:xfrm>
              <a:off x="9514754" y="3099712"/>
              <a:ext cx="2111096" cy="338554"/>
              <a:chOff x="9514754" y="3097277"/>
              <a:chExt cx="2111096" cy="338554"/>
            </a:xfrm>
          </p:grpSpPr>
          <p:sp>
            <p:nvSpPr>
              <p:cNvPr id="32" name="Rectangle 31"/>
              <p:cNvSpPr/>
              <p:nvPr/>
            </p:nvSpPr>
            <p:spPr>
              <a:xfrm>
                <a:off x="9514754" y="3097277"/>
                <a:ext cx="444353" cy="338554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600" dirty="0" smtClean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‘</a:t>
                </a:r>
                <a:r>
                  <a:rPr lang="en-US" sz="1600" b="0" cap="none" spc="0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80</a:t>
                </a:r>
                <a:endParaRPr lang="en-US" sz="16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9919818" y="3097277"/>
                <a:ext cx="444353" cy="338554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600" dirty="0" smtClean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‘</a:t>
                </a:r>
                <a:r>
                  <a:rPr lang="en-US" sz="1600" b="0" cap="none" spc="0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81</a:t>
                </a:r>
                <a:endParaRPr lang="en-US" sz="16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10324882" y="3097277"/>
                <a:ext cx="490840" cy="338554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6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</a:t>
                </a:r>
                <a:r>
                  <a:rPr lang="en-US" sz="1600" dirty="0" smtClean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‘</a:t>
                </a:r>
                <a:r>
                  <a:rPr lang="en-US" sz="1600" b="0" cap="none" spc="0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82</a:t>
                </a:r>
                <a:endParaRPr lang="en-US" sz="16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10776433" y="3097277"/>
                <a:ext cx="444353" cy="338554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600" dirty="0" smtClean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‘</a:t>
                </a:r>
                <a:r>
                  <a:rPr lang="en-US" sz="1600" b="0" cap="none" spc="0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83</a:t>
                </a:r>
                <a:endParaRPr lang="en-US" sz="16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11181497" y="3097277"/>
                <a:ext cx="444353" cy="338554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600" b="0" cap="none" spc="0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‘84</a:t>
                </a:r>
                <a:endParaRPr lang="en-US" sz="16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p:grpSp>
      </p:grpSp>
      <p:pic>
        <p:nvPicPr>
          <p:cNvPr id="37" name="Picture 36">
            <a:hlinkClick r:id="rId8" action="ppaction://hlinksldjump"/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0161" y="3084323"/>
            <a:ext cx="464583" cy="464583"/>
          </a:xfrm>
          <a:prstGeom prst="rect">
            <a:avLst/>
          </a:prstGeom>
        </p:spPr>
      </p:pic>
      <p:pic>
        <p:nvPicPr>
          <p:cNvPr id="38" name="Picture 37">
            <a:hlinkClick r:id="rId10" action="ppaction://hlinksldjump"/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1899" y="-26304"/>
            <a:ext cx="464583" cy="464583"/>
          </a:xfrm>
          <a:prstGeom prst="rect">
            <a:avLst/>
          </a:prstGeom>
        </p:spPr>
      </p:pic>
      <p:grpSp>
        <p:nvGrpSpPr>
          <p:cNvPr id="5" name="Group 38"/>
          <p:cNvGrpSpPr/>
          <p:nvPr/>
        </p:nvGrpSpPr>
        <p:grpSpPr>
          <a:xfrm>
            <a:off x="-53543" y="-11442"/>
            <a:ext cx="8433870" cy="6938969"/>
            <a:chOff x="-53543" y="-11442"/>
            <a:chExt cx="8433870" cy="6938969"/>
          </a:xfrm>
        </p:grpSpPr>
        <p:sp>
          <p:nvSpPr>
            <p:cNvPr id="40" name="Rectangle 39"/>
            <p:cNvSpPr/>
            <p:nvPr/>
          </p:nvSpPr>
          <p:spPr>
            <a:xfrm>
              <a:off x="-53543" y="6665917"/>
              <a:ext cx="370614" cy="261610"/>
            </a:xfrm>
            <a:prstGeom prst="rect">
              <a:avLst/>
            </a:prstGeom>
            <a:noFill/>
          </p:spPr>
          <p:txBody>
            <a:bodyPr wrap="none" lIns="91440" tIns="45720" rIns="91440" bIns="45720" anchor="b">
              <a:spAutoFit/>
            </a:bodyPr>
            <a:lstStyle/>
            <a:p>
              <a:pPr algn="ctr"/>
              <a:r>
                <a:rPr lang="en-US" sz="1100" b="0" cap="none" spc="0" dirty="0" smtClean="0">
                  <a:ln w="0"/>
                  <a:latin typeface="Angsana New" panose="02020603050405020304" pitchFamily="18" charset="-34"/>
                  <a:cs typeface="Angsana New" panose="02020603050405020304" pitchFamily="18" charset="-34"/>
                </a:rPr>
                <a:t>2000</a:t>
              </a:r>
              <a:endParaRPr lang="en-US" sz="1100" b="0" cap="none" spc="0" dirty="0">
                <a:ln w="0"/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357428" y="6573734"/>
              <a:ext cx="231153" cy="2616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100" b="0" cap="none" spc="0" dirty="0" smtClean="0">
                  <a:ln w="0"/>
                  <a:latin typeface="Angsana New" panose="02020603050405020304" pitchFamily="18" charset="-34"/>
                  <a:cs typeface="Angsana New" panose="02020603050405020304" pitchFamily="18" charset="-34"/>
                </a:rPr>
                <a:t>2</a:t>
              </a:r>
              <a:endParaRPr lang="en-US" sz="1100" b="0" cap="none" spc="0" dirty="0">
                <a:ln w="0"/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689342" y="6573734"/>
              <a:ext cx="231153" cy="2616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100" b="0" cap="none" spc="0" dirty="0" smtClean="0">
                  <a:ln w="0"/>
                  <a:latin typeface="Angsana New" panose="02020603050405020304" pitchFamily="18" charset="-34"/>
                  <a:cs typeface="Angsana New" panose="02020603050405020304" pitchFamily="18" charset="-34"/>
                </a:rPr>
                <a:t>4</a:t>
              </a:r>
              <a:endParaRPr lang="en-US" sz="1100" b="0" cap="none" spc="0" dirty="0">
                <a:ln w="0"/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862930" y="6573734"/>
              <a:ext cx="231154" cy="2616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100" dirty="0">
                  <a:ln w="0"/>
                  <a:latin typeface="Angsana New" panose="02020603050405020304" pitchFamily="18" charset="-34"/>
                  <a:cs typeface="Angsana New" panose="02020603050405020304" pitchFamily="18" charset="-34"/>
                </a:rPr>
                <a:t>5</a:t>
              </a:r>
              <a:endParaRPr lang="en-US" sz="1100" b="0" cap="none" spc="0" dirty="0">
                <a:ln w="0"/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1030967" y="6573734"/>
              <a:ext cx="231154" cy="2616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100" b="0" cap="none" spc="0" dirty="0" smtClean="0">
                  <a:ln w="0"/>
                  <a:latin typeface="Angsana New" panose="02020603050405020304" pitchFamily="18" charset="-34"/>
                  <a:cs typeface="Angsana New" panose="02020603050405020304" pitchFamily="18" charset="-34"/>
                </a:rPr>
                <a:t>6</a:t>
              </a:r>
              <a:endParaRPr lang="en-US" sz="1100" b="0" cap="none" spc="0" dirty="0">
                <a:ln w="0"/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1195031" y="6573734"/>
              <a:ext cx="231154" cy="2616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100" b="0" cap="none" spc="0" dirty="0" smtClean="0">
                  <a:ln w="0"/>
                  <a:latin typeface="Angsana New" panose="02020603050405020304" pitchFamily="18" charset="-34"/>
                  <a:cs typeface="Angsana New" panose="02020603050405020304" pitchFamily="18" charset="-34"/>
                </a:rPr>
                <a:t>7</a:t>
              </a:r>
              <a:endParaRPr lang="en-US" sz="1100" b="0" cap="none" spc="0" dirty="0">
                <a:ln w="0"/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1371632" y="6573734"/>
              <a:ext cx="231154" cy="2616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100" b="0" cap="none" spc="0" dirty="0" smtClean="0">
                  <a:ln w="0"/>
                  <a:latin typeface="Angsana New" panose="02020603050405020304" pitchFamily="18" charset="-34"/>
                  <a:cs typeface="Angsana New" panose="02020603050405020304" pitchFamily="18" charset="-34"/>
                </a:rPr>
                <a:t>8</a:t>
              </a:r>
              <a:endParaRPr lang="en-US" sz="1100" b="0" cap="none" spc="0" dirty="0">
                <a:ln w="0"/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527182" y="6573734"/>
              <a:ext cx="231154" cy="2616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100" b="0" cap="none" spc="0" dirty="0" smtClean="0">
                  <a:ln w="0"/>
                  <a:latin typeface="Angsana New" panose="02020603050405020304" pitchFamily="18" charset="-34"/>
                  <a:cs typeface="Angsana New" panose="02020603050405020304" pitchFamily="18" charset="-34"/>
                </a:rPr>
                <a:t>3</a:t>
              </a:r>
              <a:endParaRPr lang="en-US" sz="1100" b="0" cap="none" spc="0" dirty="0">
                <a:ln w="0"/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187000" y="6573734"/>
              <a:ext cx="231154" cy="2616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100" b="0" cap="none" spc="0" dirty="0" smtClean="0">
                  <a:ln w="0"/>
                  <a:latin typeface="Angsana New" panose="02020603050405020304" pitchFamily="18" charset="-34"/>
                  <a:cs typeface="Angsana New" panose="02020603050405020304" pitchFamily="18" charset="-34"/>
                </a:rPr>
                <a:t>1</a:t>
              </a:r>
              <a:endParaRPr lang="en-US" sz="1100" b="0" cap="none" spc="0" dirty="0">
                <a:ln w="0"/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-41068" y="6569020"/>
              <a:ext cx="344967" cy="2616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100" dirty="0" smtClean="0">
                  <a:ln w="0"/>
                  <a:latin typeface="Angsana New" panose="02020603050405020304" pitchFamily="18" charset="-34"/>
                  <a:cs typeface="Angsana New" panose="02020603050405020304" pitchFamily="18" charset="-34"/>
                </a:rPr>
                <a:t>year</a:t>
              </a:r>
              <a:endParaRPr lang="en-US" sz="1100" b="0" cap="none" spc="0" dirty="0">
                <a:ln w="0"/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  <p:grpSp>
          <p:nvGrpSpPr>
            <p:cNvPr id="6" name="Group 49"/>
            <p:cNvGrpSpPr/>
            <p:nvPr/>
          </p:nvGrpSpPr>
          <p:grpSpPr>
            <a:xfrm>
              <a:off x="1710356" y="6583211"/>
              <a:ext cx="1588381" cy="261610"/>
              <a:chOff x="1710356" y="6583211"/>
              <a:chExt cx="1588381" cy="261610"/>
            </a:xfrm>
          </p:grpSpPr>
          <p:grpSp>
            <p:nvGrpSpPr>
              <p:cNvPr id="7" name="Group 111"/>
              <p:cNvGrpSpPr/>
              <p:nvPr/>
            </p:nvGrpSpPr>
            <p:grpSpPr>
              <a:xfrm>
                <a:off x="1882951" y="6583211"/>
                <a:ext cx="1415786" cy="261610"/>
                <a:chOff x="1882951" y="6583211"/>
                <a:chExt cx="1415786" cy="261610"/>
              </a:xfrm>
            </p:grpSpPr>
            <p:sp>
              <p:nvSpPr>
                <p:cNvPr id="114" name="Rectangle 113"/>
                <p:cNvSpPr/>
                <p:nvPr/>
              </p:nvSpPr>
              <p:spPr>
                <a:xfrm>
                  <a:off x="2053379" y="6583211"/>
                  <a:ext cx="231153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2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15" name="Rectangle 114"/>
                <p:cNvSpPr/>
                <p:nvPr/>
              </p:nvSpPr>
              <p:spPr>
                <a:xfrm>
                  <a:off x="2385293" y="6583211"/>
                  <a:ext cx="231153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4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16" name="Rectangle 115"/>
                <p:cNvSpPr/>
                <p:nvPr/>
              </p:nvSpPr>
              <p:spPr>
                <a:xfrm>
                  <a:off x="2558881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dirty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5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17" name="Rectangle 116"/>
                <p:cNvSpPr/>
                <p:nvPr/>
              </p:nvSpPr>
              <p:spPr>
                <a:xfrm>
                  <a:off x="2726918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6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18" name="Rectangle 117"/>
                <p:cNvSpPr/>
                <p:nvPr/>
              </p:nvSpPr>
              <p:spPr>
                <a:xfrm>
                  <a:off x="2890982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7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19" name="Rectangle 118"/>
                <p:cNvSpPr/>
                <p:nvPr/>
              </p:nvSpPr>
              <p:spPr>
                <a:xfrm>
                  <a:off x="3067583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8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20" name="Rectangle 119"/>
                <p:cNvSpPr/>
                <p:nvPr/>
              </p:nvSpPr>
              <p:spPr>
                <a:xfrm>
                  <a:off x="2223133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3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21" name="Rectangle 120"/>
                <p:cNvSpPr/>
                <p:nvPr/>
              </p:nvSpPr>
              <p:spPr>
                <a:xfrm>
                  <a:off x="1882951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1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</p:grpSp>
          <p:sp>
            <p:nvSpPr>
              <p:cNvPr id="113" name="Rectangle 112"/>
              <p:cNvSpPr/>
              <p:nvPr/>
            </p:nvSpPr>
            <p:spPr>
              <a:xfrm>
                <a:off x="1710356" y="6583211"/>
                <a:ext cx="231154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1" cap="none" spc="0" dirty="0" smtClean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rPr>
                  <a:t>0</a:t>
                </a:r>
                <a:endParaRPr lang="en-US" sz="1100" b="1" cap="none" spc="0" dirty="0">
                  <a:ln w="0"/>
                  <a:latin typeface="Angsana New" panose="02020603050405020304" pitchFamily="18" charset="-34"/>
                  <a:cs typeface="Angsana New" panose="02020603050405020304" pitchFamily="18" charset="-34"/>
                </a:endParaRPr>
              </a:p>
            </p:txBody>
          </p:sp>
        </p:grpSp>
        <p:grpSp>
          <p:nvGrpSpPr>
            <p:cNvPr id="8" name="Group 50"/>
            <p:cNvGrpSpPr/>
            <p:nvPr/>
          </p:nvGrpSpPr>
          <p:grpSpPr>
            <a:xfrm>
              <a:off x="3401286" y="6583211"/>
              <a:ext cx="1588381" cy="261610"/>
              <a:chOff x="1710356" y="6583211"/>
              <a:chExt cx="1588381" cy="261610"/>
            </a:xfrm>
          </p:grpSpPr>
          <p:grpSp>
            <p:nvGrpSpPr>
              <p:cNvPr id="9" name="Group 101"/>
              <p:cNvGrpSpPr/>
              <p:nvPr/>
            </p:nvGrpSpPr>
            <p:grpSpPr>
              <a:xfrm>
                <a:off x="1882951" y="6583211"/>
                <a:ext cx="1415786" cy="261610"/>
                <a:chOff x="1882951" y="6583211"/>
                <a:chExt cx="1415786" cy="261610"/>
              </a:xfrm>
            </p:grpSpPr>
            <p:sp>
              <p:nvSpPr>
                <p:cNvPr id="104" name="Rectangle 103"/>
                <p:cNvSpPr/>
                <p:nvPr/>
              </p:nvSpPr>
              <p:spPr>
                <a:xfrm>
                  <a:off x="2053379" y="6583211"/>
                  <a:ext cx="231153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2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05" name="Rectangle 104"/>
                <p:cNvSpPr/>
                <p:nvPr/>
              </p:nvSpPr>
              <p:spPr>
                <a:xfrm>
                  <a:off x="2385293" y="6583211"/>
                  <a:ext cx="231153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4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06" name="Rectangle 105"/>
                <p:cNvSpPr/>
                <p:nvPr/>
              </p:nvSpPr>
              <p:spPr>
                <a:xfrm>
                  <a:off x="2558881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dirty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5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07" name="Rectangle 106"/>
                <p:cNvSpPr/>
                <p:nvPr/>
              </p:nvSpPr>
              <p:spPr>
                <a:xfrm>
                  <a:off x="2726918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6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08" name="Rectangle 107"/>
                <p:cNvSpPr/>
                <p:nvPr/>
              </p:nvSpPr>
              <p:spPr>
                <a:xfrm>
                  <a:off x="2890982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7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09" name="Rectangle 108"/>
                <p:cNvSpPr/>
                <p:nvPr/>
              </p:nvSpPr>
              <p:spPr>
                <a:xfrm>
                  <a:off x="3067583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8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10" name="Rectangle 109"/>
                <p:cNvSpPr/>
                <p:nvPr/>
              </p:nvSpPr>
              <p:spPr>
                <a:xfrm>
                  <a:off x="2223133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3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11" name="Rectangle 110"/>
                <p:cNvSpPr/>
                <p:nvPr/>
              </p:nvSpPr>
              <p:spPr>
                <a:xfrm>
                  <a:off x="1882951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1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</p:grpSp>
          <p:sp>
            <p:nvSpPr>
              <p:cNvPr id="103" name="Rectangle 102"/>
              <p:cNvSpPr/>
              <p:nvPr/>
            </p:nvSpPr>
            <p:spPr>
              <a:xfrm>
                <a:off x="1710356" y="6583211"/>
                <a:ext cx="231154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1" cap="none" spc="0" dirty="0" smtClean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rPr>
                  <a:t>0</a:t>
                </a:r>
                <a:endParaRPr lang="en-US" sz="1100" b="1" cap="none" spc="0" dirty="0">
                  <a:ln w="0"/>
                  <a:latin typeface="Angsana New" panose="02020603050405020304" pitchFamily="18" charset="-34"/>
                  <a:cs typeface="Angsana New" panose="02020603050405020304" pitchFamily="18" charset="-34"/>
                </a:endParaRPr>
              </a:p>
            </p:txBody>
          </p:sp>
        </p:grpSp>
        <p:grpSp>
          <p:nvGrpSpPr>
            <p:cNvPr id="10" name="Group 51"/>
            <p:cNvGrpSpPr/>
            <p:nvPr/>
          </p:nvGrpSpPr>
          <p:grpSpPr>
            <a:xfrm>
              <a:off x="5080059" y="6583211"/>
              <a:ext cx="1588381" cy="261610"/>
              <a:chOff x="1710356" y="6583211"/>
              <a:chExt cx="1588381" cy="261610"/>
            </a:xfrm>
          </p:grpSpPr>
          <p:grpSp>
            <p:nvGrpSpPr>
              <p:cNvPr id="11" name="Group 91"/>
              <p:cNvGrpSpPr/>
              <p:nvPr/>
            </p:nvGrpSpPr>
            <p:grpSpPr>
              <a:xfrm>
                <a:off x="1882951" y="6583211"/>
                <a:ext cx="1415786" cy="261610"/>
                <a:chOff x="1882951" y="6583211"/>
                <a:chExt cx="1415786" cy="261610"/>
              </a:xfrm>
            </p:grpSpPr>
            <p:sp>
              <p:nvSpPr>
                <p:cNvPr id="94" name="Rectangle 93"/>
                <p:cNvSpPr/>
                <p:nvPr/>
              </p:nvSpPr>
              <p:spPr>
                <a:xfrm>
                  <a:off x="2053379" y="6583211"/>
                  <a:ext cx="231153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2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95" name="Rectangle 94"/>
                <p:cNvSpPr/>
                <p:nvPr/>
              </p:nvSpPr>
              <p:spPr>
                <a:xfrm>
                  <a:off x="2385293" y="6583211"/>
                  <a:ext cx="231153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4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96" name="Rectangle 95"/>
                <p:cNvSpPr/>
                <p:nvPr/>
              </p:nvSpPr>
              <p:spPr>
                <a:xfrm>
                  <a:off x="2558881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dirty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5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97" name="Rectangle 96"/>
                <p:cNvSpPr/>
                <p:nvPr/>
              </p:nvSpPr>
              <p:spPr>
                <a:xfrm>
                  <a:off x="2726918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6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98" name="Rectangle 97"/>
                <p:cNvSpPr/>
                <p:nvPr/>
              </p:nvSpPr>
              <p:spPr>
                <a:xfrm>
                  <a:off x="2890982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7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99" name="Rectangle 98"/>
                <p:cNvSpPr/>
                <p:nvPr/>
              </p:nvSpPr>
              <p:spPr>
                <a:xfrm>
                  <a:off x="3067583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8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00" name="Rectangle 99"/>
                <p:cNvSpPr/>
                <p:nvPr/>
              </p:nvSpPr>
              <p:spPr>
                <a:xfrm>
                  <a:off x="2223133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3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01" name="Rectangle 100"/>
                <p:cNvSpPr/>
                <p:nvPr/>
              </p:nvSpPr>
              <p:spPr>
                <a:xfrm>
                  <a:off x="1882951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1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</p:grpSp>
          <p:sp>
            <p:nvSpPr>
              <p:cNvPr id="93" name="Rectangle 92"/>
              <p:cNvSpPr/>
              <p:nvPr/>
            </p:nvSpPr>
            <p:spPr>
              <a:xfrm>
                <a:off x="1710356" y="6583211"/>
                <a:ext cx="231154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1" cap="none" spc="0" dirty="0" smtClean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rPr>
                  <a:t>0</a:t>
                </a:r>
                <a:endParaRPr lang="en-US" sz="1100" b="1" cap="none" spc="0" dirty="0">
                  <a:ln w="0"/>
                  <a:latin typeface="Angsana New" panose="02020603050405020304" pitchFamily="18" charset="-34"/>
                  <a:cs typeface="Angsana New" panose="02020603050405020304" pitchFamily="18" charset="-34"/>
                </a:endParaRPr>
              </a:p>
            </p:txBody>
          </p:sp>
        </p:grpSp>
        <p:grpSp>
          <p:nvGrpSpPr>
            <p:cNvPr id="12" name="Group 52"/>
            <p:cNvGrpSpPr/>
            <p:nvPr/>
          </p:nvGrpSpPr>
          <p:grpSpPr>
            <a:xfrm>
              <a:off x="6791946" y="6583211"/>
              <a:ext cx="1588381" cy="261610"/>
              <a:chOff x="1710356" y="6583211"/>
              <a:chExt cx="1588381" cy="261610"/>
            </a:xfrm>
          </p:grpSpPr>
          <p:grpSp>
            <p:nvGrpSpPr>
              <p:cNvPr id="13" name="Group 81"/>
              <p:cNvGrpSpPr/>
              <p:nvPr/>
            </p:nvGrpSpPr>
            <p:grpSpPr>
              <a:xfrm>
                <a:off x="1882951" y="6583211"/>
                <a:ext cx="1415786" cy="261610"/>
                <a:chOff x="1882951" y="6583211"/>
                <a:chExt cx="1415786" cy="261610"/>
              </a:xfrm>
            </p:grpSpPr>
            <p:sp>
              <p:nvSpPr>
                <p:cNvPr id="84" name="Rectangle 83"/>
                <p:cNvSpPr/>
                <p:nvPr/>
              </p:nvSpPr>
              <p:spPr>
                <a:xfrm>
                  <a:off x="2053379" y="6583211"/>
                  <a:ext cx="231153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2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85" name="Rectangle 84"/>
                <p:cNvSpPr/>
                <p:nvPr/>
              </p:nvSpPr>
              <p:spPr>
                <a:xfrm>
                  <a:off x="2385293" y="6583211"/>
                  <a:ext cx="231153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4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86" name="Rectangle 85"/>
                <p:cNvSpPr/>
                <p:nvPr/>
              </p:nvSpPr>
              <p:spPr>
                <a:xfrm>
                  <a:off x="2558881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dirty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5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87" name="Rectangle 86"/>
                <p:cNvSpPr/>
                <p:nvPr/>
              </p:nvSpPr>
              <p:spPr>
                <a:xfrm>
                  <a:off x="2726918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6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88" name="Rectangle 87"/>
                <p:cNvSpPr/>
                <p:nvPr/>
              </p:nvSpPr>
              <p:spPr>
                <a:xfrm>
                  <a:off x="2890982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7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89" name="Rectangle 88"/>
                <p:cNvSpPr/>
                <p:nvPr/>
              </p:nvSpPr>
              <p:spPr>
                <a:xfrm>
                  <a:off x="3067583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8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90" name="Rectangle 89"/>
                <p:cNvSpPr/>
                <p:nvPr/>
              </p:nvSpPr>
              <p:spPr>
                <a:xfrm>
                  <a:off x="2223133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3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91" name="Rectangle 90"/>
                <p:cNvSpPr/>
                <p:nvPr/>
              </p:nvSpPr>
              <p:spPr>
                <a:xfrm>
                  <a:off x="1882951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1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</p:grpSp>
          <p:sp>
            <p:nvSpPr>
              <p:cNvPr id="83" name="Rectangle 82"/>
              <p:cNvSpPr/>
              <p:nvPr/>
            </p:nvSpPr>
            <p:spPr>
              <a:xfrm>
                <a:off x="1710356" y="6583211"/>
                <a:ext cx="231154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1" cap="none" spc="0" dirty="0" smtClean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rPr>
                  <a:t>0</a:t>
                </a:r>
                <a:endParaRPr lang="en-US" sz="1100" b="1" cap="none" spc="0" dirty="0">
                  <a:ln w="0"/>
                  <a:latin typeface="Angsana New" panose="02020603050405020304" pitchFamily="18" charset="-34"/>
                  <a:cs typeface="Angsana New" panose="02020603050405020304" pitchFamily="18" charset="-34"/>
                </a:endParaRPr>
              </a:p>
            </p:txBody>
          </p:sp>
        </p:grpSp>
        <p:grpSp>
          <p:nvGrpSpPr>
            <p:cNvPr id="29" name="Group 53"/>
            <p:cNvGrpSpPr/>
            <p:nvPr/>
          </p:nvGrpSpPr>
          <p:grpSpPr>
            <a:xfrm>
              <a:off x="105281" y="-11442"/>
              <a:ext cx="8170871" cy="5494336"/>
              <a:chOff x="105281" y="-11442"/>
              <a:chExt cx="8170871" cy="5494336"/>
            </a:xfrm>
          </p:grpSpPr>
          <p:grpSp>
            <p:nvGrpSpPr>
              <p:cNvPr id="31" name="Group 54"/>
              <p:cNvGrpSpPr/>
              <p:nvPr/>
            </p:nvGrpSpPr>
            <p:grpSpPr>
              <a:xfrm>
                <a:off x="105281" y="4636254"/>
                <a:ext cx="1435008" cy="846640"/>
                <a:chOff x="86993" y="4650575"/>
                <a:chExt cx="1435008" cy="846640"/>
              </a:xfrm>
            </p:grpSpPr>
            <p:sp>
              <p:nvSpPr>
                <p:cNvPr id="80" name="Rectangle 79"/>
                <p:cNvSpPr/>
                <p:nvPr/>
              </p:nvSpPr>
              <p:spPr>
                <a:xfrm>
                  <a:off x="86993" y="4666218"/>
                  <a:ext cx="1435008" cy="830997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4800" b="1" cap="none" spc="0" dirty="0" smtClean="0">
                      <a:ln w="9525">
                        <a:solidFill>
                          <a:schemeClr val="bg1"/>
                        </a:solidFill>
                        <a:prstDash val="solid"/>
                      </a:ln>
                      <a:solidFill>
                        <a:schemeClr val="tx1"/>
                      </a:solidFill>
                      <a:effectLst>
                        <a:outerShdw blurRad="12700" dist="38100" dir="2700000" algn="tl" rotWithShape="0">
                          <a:schemeClr val="bg1">
                            <a:lumMod val="50000"/>
                          </a:schemeClr>
                        </a:outerShdw>
                      </a:effectLst>
                    </a:rPr>
                    <a:t>1980</a:t>
                  </a:r>
                  <a:endParaRPr lang="en-US" sz="4800" b="1" cap="none" spc="0" dirty="0">
                    <a:ln w="9525">
                      <a:solidFill>
                        <a:schemeClr val="bg1"/>
                      </a:solidFill>
                      <a:prstDash val="solid"/>
                    </a:ln>
                    <a:solidFill>
                      <a:schemeClr val="tx1"/>
                    </a:solidFill>
                    <a:effectLst>
                      <a:outerShdw blurRad="12700" dist="38100" dir="2700000" algn="tl" rotWithShape="0">
                        <a:schemeClr val="bg1">
                          <a:lumMod val="5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81" name="TextBox 80"/>
                <p:cNvSpPr txBox="1"/>
                <p:nvPr/>
              </p:nvSpPr>
              <p:spPr>
                <a:xfrm>
                  <a:off x="198332" y="4650575"/>
                  <a:ext cx="71526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latin typeface="Arabic Typesetting" panose="03020402040406030203" pitchFamily="66" charset="-78"/>
                      <a:cs typeface="Arabic Typesetting" panose="03020402040406030203" pitchFamily="66" charset="-78"/>
                    </a:rPr>
                    <a:t>b</a:t>
                  </a:r>
                  <a:r>
                    <a:rPr lang="en-US" dirty="0" smtClean="0">
                      <a:latin typeface="Arabic Typesetting" panose="03020402040406030203" pitchFamily="66" charset="-78"/>
                      <a:cs typeface="Arabic Typesetting" panose="03020402040406030203" pitchFamily="66" charset="-78"/>
                    </a:rPr>
                    <a:t>orn in </a:t>
                  </a:r>
                  <a:endParaRPr lang="en-US" dirty="0">
                    <a:latin typeface="Arabic Typesetting" panose="03020402040406030203" pitchFamily="66" charset="-78"/>
                    <a:cs typeface="Arabic Typesetting" panose="03020402040406030203" pitchFamily="66" charset="-78"/>
                  </a:endParaRPr>
                </a:p>
              </p:txBody>
            </p:sp>
          </p:grpSp>
          <p:grpSp>
            <p:nvGrpSpPr>
              <p:cNvPr id="39" name="Group 55"/>
              <p:cNvGrpSpPr/>
              <p:nvPr/>
            </p:nvGrpSpPr>
            <p:grpSpPr>
              <a:xfrm>
                <a:off x="1791533" y="4636254"/>
                <a:ext cx="1435008" cy="846640"/>
                <a:chOff x="1709705" y="4634932"/>
                <a:chExt cx="1435008" cy="846640"/>
              </a:xfrm>
            </p:grpSpPr>
            <p:sp>
              <p:nvSpPr>
                <p:cNvPr id="78" name="Rectangle 77"/>
                <p:cNvSpPr/>
                <p:nvPr/>
              </p:nvSpPr>
              <p:spPr>
                <a:xfrm>
                  <a:off x="1709705" y="4650575"/>
                  <a:ext cx="1435008" cy="830997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4800" b="1" cap="none" spc="0" dirty="0" smtClean="0">
                      <a:ln w="9525">
                        <a:solidFill>
                          <a:schemeClr val="bg1"/>
                        </a:solidFill>
                        <a:prstDash val="solid"/>
                      </a:ln>
                      <a:solidFill>
                        <a:schemeClr val="tx1"/>
                      </a:solidFill>
                      <a:effectLst>
                        <a:outerShdw blurRad="12700" dist="38100" dir="2700000" algn="tl" rotWithShape="0">
                          <a:schemeClr val="bg1">
                            <a:lumMod val="50000"/>
                          </a:schemeClr>
                        </a:outerShdw>
                      </a:effectLst>
                    </a:rPr>
                    <a:t>1981</a:t>
                  </a:r>
                  <a:endParaRPr lang="en-US" sz="4800" b="1" cap="none" spc="0" dirty="0">
                    <a:ln w="9525">
                      <a:solidFill>
                        <a:schemeClr val="bg1"/>
                      </a:solidFill>
                      <a:prstDash val="solid"/>
                    </a:ln>
                    <a:solidFill>
                      <a:schemeClr val="tx1"/>
                    </a:solidFill>
                    <a:effectLst>
                      <a:outerShdw blurRad="12700" dist="38100" dir="2700000" algn="tl" rotWithShape="0">
                        <a:schemeClr val="bg1">
                          <a:lumMod val="5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79" name="TextBox 78"/>
                <p:cNvSpPr txBox="1"/>
                <p:nvPr/>
              </p:nvSpPr>
              <p:spPr>
                <a:xfrm>
                  <a:off x="1821044" y="4634932"/>
                  <a:ext cx="71526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latin typeface="Arabic Typesetting" panose="03020402040406030203" pitchFamily="66" charset="-78"/>
                      <a:cs typeface="Arabic Typesetting" panose="03020402040406030203" pitchFamily="66" charset="-78"/>
                    </a:rPr>
                    <a:t>b</a:t>
                  </a:r>
                  <a:r>
                    <a:rPr lang="en-US" dirty="0" smtClean="0">
                      <a:latin typeface="Arabic Typesetting" panose="03020402040406030203" pitchFamily="66" charset="-78"/>
                      <a:cs typeface="Arabic Typesetting" panose="03020402040406030203" pitchFamily="66" charset="-78"/>
                    </a:rPr>
                    <a:t>orn in </a:t>
                  </a:r>
                  <a:endParaRPr lang="en-US" dirty="0">
                    <a:latin typeface="Arabic Typesetting" panose="03020402040406030203" pitchFamily="66" charset="-78"/>
                    <a:cs typeface="Arabic Typesetting" panose="03020402040406030203" pitchFamily="66" charset="-78"/>
                  </a:endParaRPr>
                </a:p>
              </p:txBody>
            </p:sp>
          </p:grpSp>
          <p:grpSp>
            <p:nvGrpSpPr>
              <p:cNvPr id="50" name="Group 56"/>
              <p:cNvGrpSpPr/>
              <p:nvPr/>
            </p:nvGrpSpPr>
            <p:grpSpPr>
              <a:xfrm>
                <a:off x="3468641" y="4636254"/>
                <a:ext cx="1435008" cy="846640"/>
                <a:chOff x="3403347" y="4619289"/>
                <a:chExt cx="1435008" cy="846640"/>
              </a:xfrm>
            </p:grpSpPr>
            <p:sp>
              <p:nvSpPr>
                <p:cNvPr id="76" name="Rectangle 75"/>
                <p:cNvSpPr/>
                <p:nvPr/>
              </p:nvSpPr>
              <p:spPr>
                <a:xfrm>
                  <a:off x="3403347" y="4634932"/>
                  <a:ext cx="1435008" cy="830997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4800" b="1" cap="none" spc="0" dirty="0" smtClean="0">
                      <a:ln w="9525">
                        <a:solidFill>
                          <a:schemeClr val="bg1"/>
                        </a:solidFill>
                        <a:prstDash val="solid"/>
                      </a:ln>
                      <a:solidFill>
                        <a:schemeClr val="tx1"/>
                      </a:solidFill>
                      <a:effectLst>
                        <a:outerShdw blurRad="12700" dist="38100" dir="2700000" algn="tl" rotWithShape="0">
                          <a:schemeClr val="bg1">
                            <a:lumMod val="50000"/>
                          </a:schemeClr>
                        </a:outerShdw>
                      </a:effectLst>
                    </a:rPr>
                    <a:t>1982</a:t>
                  </a:r>
                  <a:endParaRPr lang="en-US" sz="4800" b="1" cap="none" spc="0" dirty="0">
                    <a:ln w="9525">
                      <a:solidFill>
                        <a:schemeClr val="bg1"/>
                      </a:solidFill>
                      <a:prstDash val="solid"/>
                    </a:ln>
                    <a:solidFill>
                      <a:schemeClr val="tx1"/>
                    </a:solidFill>
                    <a:effectLst>
                      <a:outerShdw blurRad="12700" dist="38100" dir="2700000" algn="tl" rotWithShape="0">
                        <a:schemeClr val="bg1">
                          <a:lumMod val="5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77" name="TextBox 76"/>
                <p:cNvSpPr txBox="1"/>
                <p:nvPr/>
              </p:nvSpPr>
              <p:spPr>
                <a:xfrm>
                  <a:off x="3514686" y="4619289"/>
                  <a:ext cx="71526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latin typeface="Arabic Typesetting" panose="03020402040406030203" pitchFamily="66" charset="-78"/>
                      <a:cs typeface="Arabic Typesetting" panose="03020402040406030203" pitchFamily="66" charset="-78"/>
                    </a:rPr>
                    <a:t>b</a:t>
                  </a:r>
                  <a:r>
                    <a:rPr lang="en-US" dirty="0" smtClean="0">
                      <a:latin typeface="Arabic Typesetting" panose="03020402040406030203" pitchFamily="66" charset="-78"/>
                      <a:cs typeface="Arabic Typesetting" panose="03020402040406030203" pitchFamily="66" charset="-78"/>
                    </a:rPr>
                    <a:t>orn in </a:t>
                  </a:r>
                  <a:endParaRPr lang="en-US" dirty="0">
                    <a:latin typeface="Arabic Typesetting" panose="03020402040406030203" pitchFamily="66" charset="-78"/>
                    <a:cs typeface="Arabic Typesetting" panose="03020402040406030203" pitchFamily="66" charset="-78"/>
                  </a:endParaRPr>
                </a:p>
              </p:txBody>
            </p:sp>
          </p:grpSp>
          <p:grpSp>
            <p:nvGrpSpPr>
              <p:cNvPr id="51" name="Group 57"/>
              <p:cNvGrpSpPr/>
              <p:nvPr/>
            </p:nvGrpSpPr>
            <p:grpSpPr>
              <a:xfrm>
                <a:off x="5173181" y="4636254"/>
                <a:ext cx="1435008" cy="846640"/>
                <a:chOff x="5096989" y="4634932"/>
                <a:chExt cx="1435008" cy="846640"/>
              </a:xfrm>
            </p:grpSpPr>
            <p:sp>
              <p:nvSpPr>
                <p:cNvPr id="74" name="Rectangle 73"/>
                <p:cNvSpPr/>
                <p:nvPr/>
              </p:nvSpPr>
              <p:spPr>
                <a:xfrm>
                  <a:off x="5096989" y="4650575"/>
                  <a:ext cx="1435008" cy="830997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4800" b="1" cap="none" spc="0" dirty="0" smtClean="0">
                      <a:ln w="9525">
                        <a:solidFill>
                          <a:schemeClr val="bg1"/>
                        </a:solidFill>
                        <a:prstDash val="solid"/>
                      </a:ln>
                      <a:solidFill>
                        <a:schemeClr val="tx1"/>
                      </a:solidFill>
                      <a:effectLst>
                        <a:outerShdw blurRad="12700" dist="38100" dir="2700000" algn="tl" rotWithShape="0">
                          <a:schemeClr val="bg1">
                            <a:lumMod val="50000"/>
                          </a:schemeClr>
                        </a:outerShdw>
                      </a:effectLst>
                    </a:rPr>
                    <a:t>1983</a:t>
                  </a:r>
                  <a:endParaRPr lang="en-US" sz="4800" b="1" cap="none" spc="0" dirty="0">
                    <a:ln w="9525">
                      <a:solidFill>
                        <a:schemeClr val="bg1"/>
                      </a:solidFill>
                      <a:prstDash val="solid"/>
                    </a:ln>
                    <a:solidFill>
                      <a:schemeClr val="tx1"/>
                    </a:solidFill>
                    <a:effectLst>
                      <a:outerShdw blurRad="12700" dist="38100" dir="2700000" algn="tl" rotWithShape="0">
                        <a:schemeClr val="bg1">
                          <a:lumMod val="5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75" name="TextBox 74"/>
                <p:cNvSpPr txBox="1"/>
                <p:nvPr/>
              </p:nvSpPr>
              <p:spPr>
                <a:xfrm>
                  <a:off x="5208328" y="4634932"/>
                  <a:ext cx="71526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latin typeface="Arabic Typesetting" panose="03020402040406030203" pitchFamily="66" charset="-78"/>
                      <a:cs typeface="Arabic Typesetting" panose="03020402040406030203" pitchFamily="66" charset="-78"/>
                    </a:rPr>
                    <a:t>b</a:t>
                  </a:r>
                  <a:r>
                    <a:rPr lang="en-US" dirty="0" smtClean="0">
                      <a:latin typeface="Arabic Typesetting" panose="03020402040406030203" pitchFamily="66" charset="-78"/>
                      <a:cs typeface="Arabic Typesetting" panose="03020402040406030203" pitchFamily="66" charset="-78"/>
                    </a:rPr>
                    <a:t>orn in </a:t>
                  </a:r>
                  <a:endParaRPr lang="en-US" dirty="0">
                    <a:latin typeface="Arabic Typesetting" panose="03020402040406030203" pitchFamily="66" charset="-78"/>
                    <a:cs typeface="Arabic Typesetting" panose="03020402040406030203" pitchFamily="66" charset="-78"/>
                  </a:endParaRPr>
                </a:p>
              </p:txBody>
            </p:sp>
          </p:grpSp>
          <p:grpSp>
            <p:nvGrpSpPr>
              <p:cNvPr id="52" name="Group 58"/>
              <p:cNvGrpSpPr/>
              <p:nvPr/>
            </p:nvGrpSpPr>
            <p:grpSpPr>
              <a:xfrm>
                <a:off x="6841144" y="4636254"/>
                <a:ext cx="1435008" cy="846640"/>
                <a:chOff x="6832000" y="4603646"/>
                <a:chExt cx="1435008" cy="846640"/>
              </a:xfrm>
            </p:grpSpPr>
            <p:sp>
              <p:nvSpPr>
                <p:cNvPr id="72" name="Rectangle 71"/>
                <p:cNvSpPr/>
                <p:nvPr/>
              </p:nvSpPr>
              <p:spPr>
                <a:xfrm>
                  <a:off x="6832000" y="4619289"/>
                  <a:ext cx="1435008" cy="830997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4800" b="1" cap="none" spc="0" dirty="0" smtClean="0">
                      <a:ln w="9525">
                        <a:solidFill>
                          <a:schemeClr val="bg1"/>
                        </a:solidFill>
                        <a:prstDash val="solid"/>
                      </a:ln>
                      <a:solidFill>
                        <a:schemeClr val="tx1"/>
                      </a:solidFill>
                      <a:effectLst>
                        <a:outerShdw blurRad="12700" dist="38100" dir="2700000" algn="tl" rotWithShape="0">
                          <a:schemeClr val="bg1">
                            <a:lumMod val="50000"/>
                          </a:schemeClr>
                        </a:outerShdw>
                      </a:effectLst>
                    </a:rPr>
                    <a:t>1984</a:t>
                  </a:r>
                  <a:endParaRPr lang="en-US" sz="4800" b="1" cap="none" spc="0" dirty="0">
                    <a:ln w="9525">
                      <a:solidFill>
                        <a:schemeClr val="bg1"/>
                      </a:solidFill>
                      <a:prstDash val="solid"/>
                    </a:ln>
                    <a:solidFill>
                      <a:schemeClr val="tx1"/>
                    </a:solidFill>
                    <a:effectLst>
                      <a:outerShdw blurRad="12700" dist="38100" dir="2700000" algn="tl" rotWithShape="0">
                        <a:schemeClr val="bg1">
                          <a:lumMod val="5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73" name="TextBox 72"/>
                <p:cNvSpPr txBox="1"/>
                <p:nvPr/>
              </p:nvSpPr>
              <p:spPr>
                <a:xfrm>
                  <a:off x="6943339" y="4603646"/>
                  <a:ext cx="71526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latin typeface="Arabic Typesetting" panose="03020402040406030203" pitchFamily="66" charset="-78"/>
                      <a:cs typeface="Arabic Typesetting" panose="03020402040406030203" pitchFamily="66" charset="-78"/>
                    </a:rPr>
                    <a:t>b</a:t>
                  </a:r>
                  <a:r>
                    <a:rPr lang="en-US" dirty="0" smtClean="0">
                      <a:latin typeface="Arabic Typesetting" panose="03020402040406030203" pitchFamily="66" charset="-78"/>
                      <a:cs typeface="Arabic Typesetting" panose="03020402040406030203" pitchFamily="66" charset="-78"/>
                    </a:rPr>
                    <a:t>orn in </a:t>
                  </a:r>
                  <a:endParaRPr lang="en-US" dirty="0">
                    <a:latin typeface="Arabic Typesetting" panose="03020402040406030203" pitchFamily="66" charset="-78"/>
                    <a:cs typeface="Arabic Typesetting" panose="03020402040406030203" pitchFamily="66" charset="-78"/>
                  </a:endParaRPr>
                </a:p>
              </p:txBody>
            </p:sp>
          </p:grpSp>
          <p:grpSp>
            <p:nvGrpSpPr>
              <p:cNvPr id="53" name="Group 59"/>
              <p:cNvGrpSpPr/>
              <p:nvPr/>
            </p:nvGrpSpPr>
            <p:grpSpPr>
              <a:xfrm>
                <a:off x="3732763" y="-11442"/>
                <a:ext cx="3806716" cy="3395878"/>
                <a:chOff x="3732763" y="-11442"/>
                <a:chExt cx="3806716" cy="3395878"/>
              </a:xfrm>
            </p:grpSpPr>
            <p:sp>
              <p:nvSpPr>
                <p:cNvPr id="61" name="TextBox 70"/>
                <p:cNvSpPr txBox="1"/>
                <p:nvPr/>
              </p:nvSpPr>
              <p:spPr>
                <a:xfrm>
                  <a:off x="4446930" y="2773166"/>
                  <a:ext cx="616509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sz="800" dirty="0" smtClean="0"/>
                    <a:t>Predicted</a:t>
                  </a:r>
                  <a:endParaRPr lang="en-US" sz="800" dirty="0"/>
                </a:p>
              </p:txBody>
            </p:sp>
            <p:grpSp>
              <p:nvGrpSpPr>
                <p:cNvPr id="54" name="Group 61"/>
                <p:cNvGrpSpPr/>
                <p:nvPr/>
              </p:nvGrpSpPr>
              <p:grpSpPr>
                <a:xfrm>
                  <a:off x="3732763" y="3007660"/>
                  <a:ext cx="2162671" cy="376776"/>
                  <a:chOff x="2647820" y="9324201"/>
                  <a:chExt cx="2724657" cy="440910"/>
                </a:xfrm>
              </p:grpSpPr>
              <p:cxnSp>
                <p:nvCxnSpPr>
                  <p:cNvPr id="65" name="Straight Connector 64"/>
                  <p:cNvCxnSpPr/>
                  <p:nvPr/>
                </p:nvCxnSpPr>
                <p:spPr>
                  <a:xfrm>
                    <a:off x="4458381" y="9554140"/>
                    <a:ext cx="874729" cy="0"/>
                  </a:xfrm>
                  <a:prstGeom prst="line">
                    <a:avLst/>
                  </a:prstGeom>
                  <a:ln w="28575" cap="rnd">
                    <a:solidFill>
                      <a:srgbClr val="FF0000">
                        <a:alpha val="96000"/>
                      </a:srgbClr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6" name="Straight Connector 65"/>
                  <p:cNvCxnSpPr/>
                  <p:nvPr/>
                </p:nvCxnSpPr>
                <p:spPr>
                  <a:xfrm>
                    <a:off x="3544871" y="9554140"/>
                    <a:ext cx="874729" cy="0"/>
                  </a:xfrm>
                  <a:prstGeom prst="line">
                    <a:avLst/>
                  </a:prstGeom>
                  <a:ln w="28575" cap="rnd">
                    <a:solidFill>
                      <a:srgbClr val="FFC000">
                        <a:alpha val="96000"/>
                      </a:srgbClr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7" name="Straight Connector 66"/>
                  <p:cNvCxnSpPr/>
                  <p:nvPr/>
                </p:nvCxnSpPr>
                <p:spPr>
                  <a:xfrm>
                    <a:off x="2647820" y="9554140"/>
                    <a:ext cx="874729" cy="0"/>
                  </a:xfrm>
                  <a:prstGeom prst="line">
                    <a:avLst/>
                  </a:prstGeom>
                  <a:ln w="28575" cap="rnd">
                    <a:solidFill>
                      <a:srgbClr val="92D050">
                        <a:alpha val="91000"/>
                      </a:srgbClr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8" name="TextBox 71"/>
                  <p:cNvSpPr txBox="1"/>
                  <p:nvPr/>
                </p:nvSpPr>
                <p:spPr>
                  <a:xfrm>
                    <a:off x="4434839" y="9530998"/>
                    <a:ext cx="937638" cy="234110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t" anchorCtr="1">
                    <a:spAutoFit/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en-US" sz="700" i="1" dirty="0" smtClean="0"/>
                      <a:t>Absentees</a:t>
                    </a:r>
                    <a:endParaRPr lang="en-US" sz="700" i="1" dirty="0"/>
                  </a:p>
                </p:txBody>
              </p:sp>
              <p:sp>
                <p:nvSpPr>
                  <p:cNvPr id="69" name="TextBox 72"/>
                  <p:cNvSpPr txBox="1"/>
                  <p:nvPr/>
                </p:nvSpPr>
                <p:spPr>
                  <a:xfrm>
                    <a:off x="3544871" y="9530998"/>
                    <a:ext cx="937638" cy="234110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t" anchorCtr="1">
                    <a:spAutoFit/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en-US" sz="700" i="1" dirty="0" smtClean="0"/>
                      <a:t>Irregulars</a:t>
                    </a:r>
                    <a:endParaRPr lang="en-US" sz="700" i="1" dirty="0"/>
                  </a:p>
                </p:txBody>
              </p:sp>
              <p:sp>
                <p:nvSpPr>
                  <p:cNvPr id="70" name="TextBox 73"/>
                  <p:cNvSpPr txBox="1"/>
                  <p:nvPr/>
                </p:nvSpPr>
                <p:spPr>
                  <a:xfrm>
                    <a:off x="2647820" y="9531001"/>
                    <a:ext cx="937638" cy="234110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t" anchorCtr="1">
                    <a:spAutoFit/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en-US" sz="700" i="1" dirty="0" smtClean="0"/>
                      <a:t>Goers</a:t>
                    </a:r>
                    <a:endParaRPr lang="en-US" sz="700" i="1" dirty="0"/>
                  </a:p>
                </p:txBody>
              </p:sp>
              <p:sp>
                <p:nvSpPr>
                  <p:cNvPr id="71" name="TextBox 122"/>
                  <p:cNvSpPr txBox="1"/>
                  <p:nvPr/>
                </p:nvSpPr>
                <p:spPr>
                  <a:xfrm>
                    <a:off x="2953534" y="9324201"/>
                    <a:ext cx="2057400" cy="25211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en-US" sz="800" dirty="0" smtClean="0"/>
                      <a:t>O     b     s    e     r     v     e     d</a:t>
                    </a:r>
                    <a:endParaRPr lang="en-US" sz="800" dirty="0"/>
                  </a:p>
                </p:txBody>
              </p:sp>
            </p:grpSp>
            <p:sp>
              <p:nvSpPr>
                <p:cNvPr id="63" name="Rectangle 62"/>
                <p:cNvSpPr/>
                <p:nvPr/>
              </p:nvSpPr>
              <p:spPr>
                <a:xfrm>
                  <a:off x="4327638" y="-11442"/>
                  <a:ext cx="3211841" cy="52322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2800" dirty="0" smtClean="0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</a:rPr>
                    <a:t>EMOSA </a:t>
                  </a:r>
                  <a:r>
                    <a:rPr lang="en-US" sz="2800" b="0" cap="none" spc="0" dirty="0" smtClean="0">
                      <a:ln w="0"/>
                      <a:solidFill>
                        <a:schemeClr val="tx1"/>
                      </a:solidFill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</a:rPr>
                    <a:t>Specification</a:t>
                  </a:r>
                  <a:endParaRPr lang="en-US" sz="2800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</p:grpSp>
        </p:grpSp>
      </p:grpSp>
      <p:grpSp>
        <p:nvGrpSpPr>
          <p:cNvPr id="55" name="Group 121"/>
          <p:cNvGrpSpPr/>
          <p:nvPr/>
        </p:nvGrpSpPr>
        <p:grpSpPr>
          <a:xfrm>
            <a:off x="1477837" y="3452707"/>
            <a:ext cx="305388" cy="2933411"/>
            <a:chOff x="1477837" y="3453655"/>
            <a:chExt cx="305388" cy="2933411"/>
          </a:xfrm>
        </p:grpSpPr>
        <p:grpSp>
          <p:nvGrpSpPr>
            <p:cNvPr id="56" name="Group 122"/>
            <p:cNvGrpSpPr/>
            <p:nvPr/>
          </p:nvGrpSpPr>
          <p:grpSpPr>
            <a:xfrm>
              <a:off x="1477837" y="3453655"/>
              <a:ext cx="305388" cy="1010800"/>
              <a:chOff x="1486145" y="3453655"/>
              <a:chExt cx="305388" cy="1010800"/>
            </a:xfrm>
          </p:grpSpPr>
          <p:sp>
            <p:nvSpPr>
              <p:cNvPr id="128" name="Rectangle 127"/>
              <p:cNvSpPr/>
              <p:nvPr/>
            </p:nvSpPr>
            <p:spPr>
              <a:xfrm>
                <a:off x="1486146" y="3453655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.6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29" name="Rectangle 128"/>
              <p:cNvSpPr/>
              <p:nvPr/>
            </p:nvSpPr>
            <p:spPr>
              <a:xfrm>
                <a:off x="1486145" y="3831942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.4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30" name="Rectangle 129"/>
              <p:cNvSpPr/>
              <p:nvPr/>
            </p:nvSpPr>
            <p:spPr>
              <a:xfrm>
                <a:off x="1499466" y="4202845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.2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57" name="Group 123"/>
            <p:cNvGrpSpPr/>
            <p:nvPr/>
          </p:nvGrpSpPr>
          <p:grpSpPr>
            <a:xfrm>
              <a:off x="1477837" y="5376266"/>
              <a:ext cx="305388" cy="1010800"/>
              <a:chOff x="1469530" y="5376266"/>
              <a:chExt cx="305388" cy="1010800"/>
            </a:xfrm>
          </p:grpSpPr>
          <p:sp>
            <p:nvSpPr>
              <p:cNvPr id="125" name="Rectangle 124"/>
              <p:cNvSpPr/>
              <p:nvPr/>
            </p:nvSpPr>
            <p:spPr>
              <a:xfrm>
                <a:off x="1469531" y="5376266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.6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26" name="Rectangle 125"/>
              <p:cNvSpPr/>
              <p:nvPr/>
            </p:nvSpPr>
            <p:spPr>
              <a:xfrm>
                <a:off x="1469530" y="5754553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.4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27" name="Rectangle 126"/>
              <p:cNvSpPr/>
              <p:nvPr/>
            </p:nvSpPr>
            <p:spPr>
              <a:xfrm>
                <a:off x="1482851" y="6125456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.2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</p:grpSp>
      <p:grpSp>
        <p:nvGrpSpPr>
          <p:cNvPr id="58" name="Group 130"/>
          <p:cNvGrpSpPr/>
          <p:nvPr/>
        </p:nvGrpSpPr>
        <p:grpSpPr>
          <a:xfrm>
            <a:off x="3206669" y="3452707"/>
            <a:ext cx="305388" cy="2933411"/>
            <a:chOff x="1477837" y="3453655"/>
            <a:chExt cx="305388" cy="2933411"/>
          </a:xfrm>
        </p:grpSpPr>
        <p:grpSp>
          <p:nvGrpSpPr>
            <p:cNvPr id="59" name="Group 131"/>
            <p:cNvGrpSpPr/>
            <p:nvPr/>
          </p:nvGrpSpPr>
          <p:grpSpPr>
            <a:xfrm>
              <a:off x="1477837" y="3453655"/>
              <a:ext cx="305388" cy="1010800"/>
              <a:chOff x="1486145" y="3453655"/>
              <a:chExt cx="305388" cy="1010800"/>
            </a:xfrm>
          </p:grpSpPr>
          <p:sp>
            <p:nvSpPr>
              <p:cNvPr id="137" name="Rectangle 136"/>
              <p:cNvSpPr/>
              <p:nvPr/>
            </p:nvSpPr>
            <p:spPr>
              <a:xfrm>
                <a:off x="1486146" y="3453655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.6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38" name="Rectangle 137"/>
              <p:cNvSpPr/>
              <p:nvPr/>
            </p:nvSpPr>
            <p:spPr>
              <a:xfrm>
                <a:off x="1486145" y="3831942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.4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1499466" y="4202845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.2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60" name="Group 132"/>
            <p:cNvGrpSpPr/>
            <p:nvPr/>
          </p:nvGrpSpPr>
          <p:grpSpPr>
            <a:xfrm>
              <a:off x="1477837" y="5376266"/>
              <a:ext cx="305388" cy="1010800"/>
              <a:chOff x="1469530" y="5376266"/>
              <a:chExt cx="305388" cy="1010800"/>
            </a:xfrm>
          </p:grpSpPr>
          <p:sp>
            <p:nvSpPr>
              <p:cNvPr id="134" name="Rectangle 133"/>
              <p:cNvSpPr/>
              <p:nvPr/>
            </p:nvSpPr>
            <p:spPr>
              <a:xfrm>
                <a:off x="1469531" y="5376266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.6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35" name="Rectangle 134"/>
              <p:cNvSpPr/>
              <p:nvPr/>
            </p:nvSpPr>
            <p:spPr>
              <a:xfrm>
                <a:off x="1469530" y="5754553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.4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36" name="Rectangle 135"/>
              <p:cNvSpPr/>
              <p:nvPr/>
            </p:nvSpPr>
            <p:spPr>
              <a:xfrm>
                <a:off x="1482851" y="6125456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.2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</p:grpSp>
      <p:grpSp>
        <p:nvGrpSpPr>
          <p:cNvPr id="62" name="Group 139"/>
          <p:cNvGrpSpPr/>
          <p:nvPr/>
        </p:nvGrpSpPr>
        <p:grpSpPr>
          <a:xfrm>
            <a:off x="4854315" y="3452707"/>
            <a:ext cx="305388" cy="2933411"/>
            <a:chOff x="1477837" y="3453655"/>
            <a:chExt cx="305388" cy="2933411"/>
          </a:xfrm>
        </p:grpSpPr>
        <p:grpSp>
          <p:nvGrpSpPr>
            <p:cNvPr id="64" name="Group 140"/>
            <p:cNvGrpSpPr/>
            <p:nvPr/>
          </p:nvGrpSpPr>
          <p:grpSpPr>
            <a:xfrm>
              <a:off x="1477837" y="3453655"/>
              <a:ext cx="305388" cy="1010800"/>
              <a:chOff x="1486145" y="3453655"/>
              <a:chExt cx="305388" cy="1010800"/>
            </a:xfrm>
          </p:grpSpPr>
          <p:sp>
            <p:nvSpPr>
              <p:cNvPr id="146" name="Rectangle 145"/>
              <p:cNvSpPr/>
              <p:nvPr/>
            </p:nvSpPr>
            <p:spPr>
              <a:xfrm>
                <a:off x="1486146" y="3453655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.6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47" name="Rectangle 146"/>
              <p:cNvSpPr/>
              <p:nvPr/>
            </p:nvSpPr>
            <p:spPr>
              <a:xfrm>
                <a:off x="1486145" y="3831942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.4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48" name="Rectangle 147"/>
              <p:cNvSpPr/>
              <p:nvPr/>
            </p:nvSpPr>
            <p:spPr>
              <a:xfrm>
                <a:off x="1499466" y="4202845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.2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82" name="Group 141"/>
            <p:cNvGrpSpPr/>
            <p:nvPr/>
          </p:nvGrpSpPr>
          <p:grpSpPr>
            <a:xfrm>
              <a:off x="1477837" y="5376266"/>
              <a:ext cx="305388" cy="1010800"/>
              <a:chOff x="1469530" y="5376266"/>
              <a:chExt cx="305388" cy="1010800"/>
            </a:xfrm>
          </p:grpSpPr>
          <p:sp>
            <p:nvSpPr>
              <p:cNvPr id="143" name="Rectangle 142"/>
              <p:cNvSpPr/>
              <p:nvPr/>
            </p:nvSpPr>
            <p:spPr>
              <a:xfrm>
                <a:off x="1469531" y="5376266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.6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44" name="Rectangle 143"/>
              <p:cNvSpPr/>
              <p:nvPr/>
            </p:nvSpPr>
            <p:spPr>
              <a:xfrm>
                <a:off x="1469530" y="5754553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.4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45" name="Rectangle 144"/>
              <p:cNvSpPr/>
              <p:nvPr/>
            </p:nvSpPr>
            <p:spPr>
              <a:xfrm>
                <a:off x="1482851" y="6125456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.2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</p:grpSp>
      <p:grpSp>
        <p:nvGrpSpPr>
          <p:cNvPr id="92" name="Group 148"/>
          <p:cNvGrpSpPr/>
          <p:nvPr/>
        </p:nvGrpSpPr>
        <p:grpSpPr>
          <a:xfrm>
            <a:off x="6594527" y="3452707"/>
            <a:ext cx="305388" cy="2933411"/>
            <a:chOff x="1477837" y="3453655"/>
            <a:chExt cx="305388" cy="2933411"/>
          </a:xfrm>
        </p:grpSpPr>
        <p:grpSp>
          <p:nvGrpSpPr>
            <p:cNvPr id="102" name="Group 149"/>
            <p:cNvGrpSpPr/>
            <p:nvPr/>
          </p:nvGrpSpPr>
          <p:grpSpPr>
            <a:xfrm>
              <a:off x="1477837" y="3453655"/>
              <a:ext cx="305388" cy="1010800"/>
              <a:chOff x="1486145" y="3453655"/>
              <a:chExt cx="305388" cy="1010800"/>
            </a:xfrm>
          </p:grpSpPr>
          <p:sp>
            <p:nvSpPr>
              <p:cNvPr id="155" name="Rectangle 154"/>
              <p:cNvSpPr/>
              <p:nvPr/>
            </p:nvSpPr>
            <p:spPr>
              <a:xfrm>
                <a:off x="1486146" y="3453655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.6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56" name="Rectangle 155"/>
              <p:cNvSpPr/>
              <p:nvPr/>
            </p:nvSpPr>
            <p:spPr>
              <a:xfrm>
                <a:off x="1486145" y="3831942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.4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57" name="Rectangle 156"/>
              <p:cNvSpPr/>
              <p:nvPr/>
            </p:nvSpPr>
            <p:spPr>
              <a:xfrm>
                <a:off x="1499466" y="4202845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.2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112" name="Group 150"/>
            <p:cNvGrpSpPr/>
            <p:nvPr/>
          </p:nvGrpSpPr>
          <p:grpSpPr>
            <a:xfrm>
              <a:off x="1477837" y="5376266"/>
              <a:ext cx="305388" cy="1010800"/>
              <a:chOff x="1469530" y="5376266"/>
              <a:chExt cx="305388" cy="1010800"/>
            </a:xfrm>
          </p:grpSpPr>
          <p:sp>
            <p:nvSpPr>
              <p:cNvPr id="152" name="Rectangle 151"/>
              <p:cNvSpPr/>
              <p:nvPr/>
            </p:nvSpPr>
            <p:spPr>
              <a:xfrm>
                <a:off x="1469531" y="5376266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.6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53" name="Rectangle 152"/>
              <p:cNvSpPr/>
              <p:nvPr/>
            </p:nvSpPr>
            <p:spPr>
              <a:xfrm>
                <a:off x="1469530" y="5754553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.4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54" name="Rectangle 153"/>
              <p:cNvSpPr/>
              <p:nvPr/>
            </p:nvSpPr>
            <p:spPr>
              <a:xfrm>
                <a:off x="1482851" y="6125456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.2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</p:grpSp>
      <p:cxnSp>
        <p:nvCxnSpPr>
          <p:cNvPr id="158" name="Straight Connector 157"/>
          <p:cNvCxnSpPr/>
          <p:nvPr/>
        </p:nvCxnSpPr>
        <p:spPr>
          <a:xfrm>
            <a:off x="4417550" y="2969656"/>
            <a:ext cx="694694" cy="0"/>
          </a:xfrm>
          <a:prstGeom prst="line">
            <a:avLst/>
          </a:prstGeom>
          <a:ln w="25400" cap="rnd">
            <a:solidFill>
              <a:schemeClr val="tx1">
                <a:alpha val="7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2" name="Group 158"/>
          <p:cNvGrpSpPr/>
          <p:nvPr/>
        </p:nvGrpSpPr>
        <p:grpSpPr>
          <a:xfrm>
            <a:off x="3633993" y="495299"/>
            <a:ext cx="4912156" cy="1831832"/>
            <a:chOff x="1087900" y="1750326"/>
            <a:chExt cx="4003556" cy="1373874"/>
          </a:xfrm>
        </p:grpSpPr>
        <p:graphicFrame>
          <p:nvGraphicFramePr>
            <p:cNvPr id="160" name="Object 15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809391355"/>
                </p:ext>
              </p:extLst>
            </p:nvPr>
          </p:nvGraphicFramePr>
          <p:xfrm>
            <a:off x="1371600" y="2895600"/>
            <a:ext cx="1549400" cy="2286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742" name="Equation" r:id="rId11" imgW="1549080" imgH="228600" progId="Equation.DSMT4">
                    <p:embed/>
                  </p:oleObj>
                </mc:Choice>
                <mc:Fallback>
                  <p:oleObj name="Equation" r:id="rId11" imgW="1549080" imgH="228600" progId="Equation.DSMT4">
                    <p:embed/>
                    <p:pic>
                      <p:nvPicPr>
                        <p:cNvPr id="0" name="Picture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71600" y="2895600"/>
                          <a:ext cx="1549400" cy="2286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123" name="Group 160"/>
            <p:cNvGrpSpPr/>
            <p:nvPr/>
          </p:nvGrpSpPr>
          <p:grpSpPr>
            <a:xfrm>
              <a:off x="1138700" y="2321827"/>
              <a:ext cx="3844072" cy="552450"/>
              <a:chOff x="1138700" y="2321827"/>
              <a:chExt cx="3844072" cy="552450"/>
            </a:xfrm>
          </p:grpSpPr>
          <p:graphicFrame>
            <p:nvGraphicFramePr>
              <p:cNvPr id="165" name="Object 164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57493768"/>
                  </p:ext>
                </p:extLst>
              </p:nvPr>
            </p:nvGraphicFramePr>
            <p:xfrm>
              <a:off x="2114286" y="2321827"/>
              <a:ext cx="2868486" cy="55245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0743" name="Equation" r:id="rId13" imgW="2869920" imgH="558720" progId="Equation.DSMT4">
                      <p:embed/>
                    </p:oleObj>
                  </mc:Choice>
                  <mc:Fallback>
                    <p:oleObj name="Equation" r:id="rId13" imgW="2869920" imgH="558720" progId="Equation.DSMT4">
                      <p:embed/>
                      <p:pic>
                        <p:nvPicPr>
                          <p:cNvPr id="0" name="Picture 3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114286" y="2321827"/>
                            <a:ext cx="2868486" cy="55245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66" name="Object 165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82888906"/>
                  </p:ext>
                </p:extLst>
              </p:nvPr>
            </p:nvGraphicFramePr>
            <p:xfrm>
              <a:off x="1138700" y="2362200"/>
              <a:ext cx="889002" cy="2286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0744" name="Equation" r:id="rId15" imgW="888840" imgH="228600" progId="Equation.DSMT4">
                      <p:embed/>
                    </p:oleObj>
                  </mc:Choice>
                  <mc:Fallback>
                    <p:oleObj name="Equation" r:id="rId15" imgW="888840" imgH="228600" progId="Equation.DSMT4">
                      <p:embed/>
                      <p:pic>
                        <p:nvPicPr>
                          <p:cNvPr id="0" name="Picture 4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138700" y="2362200"/>
                            <a:ext cx="889002" cy="2286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124" name="Group 161"/>
            <p:cNvGrpSpPr/>
            <p:nvPr/>
          </p:nvGrpSpPr>
          <p:grpSpPr>
            <a:xfrm>
              <a:off x="1087900" y="1750326"/>
              <a:ext cx="4003556" cy="552450"/>
              <a:chOff x="1087900" y="1489976"/>
              <a:chExt cx="4003556" cy="552450"/>
            </a:xfrm>
          </p:grpSpPr>
          <p:graphicFrame>
            <p:nvGraphicFramePr>
              <p:cNvPr id="163" name="Object 162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16271593"/>
                  </p:ext>
                </p:extLst>
              </p:nvPr>
            </p:nvGraphicFramePr>
            <p:xfrm>
              <a:off x="2014655" y="1489976"/>
              <a:ext cx="3076801" cy="55245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0745" name="Equation" r:id="rId17" imgW="3085920" imgH="558720" progId="Equation.DSMT4">
                      <p:embed/>
                    </p:oleObj>
                  </mc:Choice>
                  <mc:Fallback>
                    <p:oleObj name="Equation" r:id="rId17" imgW="3085920" imgH="558720" progId="Equation.DSMT4">
                      <p:embed/>
                      <p:pic>
                        <p:nvPicPr>
                          <p:cNvPr id="0" name="Picture 5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014655" y="1489976"/>
                            <a:ext cx="3076801" cy="55245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64" name="Object 163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69341384"/>
                  </p:ext>
                </p:extLst>
              </p:nvPr>
            </p:nvGraphicFramePr>
            <p:xfrm>
              <a:off x="1087900" y="1523999"/>
              <a:ext cx="965201" cy="2286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0746" name="Equation" r:id="rId19" imgW="965160" imgH="228600" progId="Equation.DSMT4">
                      <p:embed/>
                    </p:oleObj>
                  </mc:Choice>
                  <mc:Fallback>
                    <p:oleObj name="Equation" r:id="rId19" imgW="965160" imgH="228600" progId="Equation.DSMT4">
                      <p:embed/>
                      <p:pic>
                        <p:nvPicPr>
                          <p:cNvPr id="0" name="Picture 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087900" y="1523999"/>
                            <a:ext cx="965201" cy="2286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grpSp>
        <p:nvGrpSpPr>
          <p:cNvPr id="159" name="Group 158"/>
          <p:cNvGrpSpPr/>
          <p:nvPr/>
        </p:nvGrpSpPr>
        <p:grpSpPr>
          <a:xfrm>
            <a:off x="6204601" y="1878686"/>
            <a:ext cx="2006800" cy="1476701"/>
            <a:chOff x="6204601" y="1878686"/>
            <a:chExt cx="2006800" cy="1476701"/>
          </a:xfrm>
        </p:grpSpPr>
        <p:sp>
          <p:nvSpPr>
            <p:cNvPr id="161" name="Rounded Rectangle 160">
              <a:hlinkClick r:id="rId21" action="ppaction://hlinksldjump"/>
            </p:cNvPr>
            <p:cNvSpPr/>
            <p:nvPr/>
          </p:nvSpPr>
          <p:spPr>
            <a:xfrm>
              <a:off x="7558741" y="2268538"/>
              <a:ext cx="652660" cy="351981"/>
            </a:xfrm>
            <a:prstGeom prst="roundRect">
              <a:avLst/>
            </a:prstGeom>
            <a:solidFill>
              <a:srgbClr val="00B0F0"/>
            </a:solidFill>
            <a:ln w="25400">
              <a:noFill/>
            </a:ln>
            <a:effectLst/>
            <a:scene3d>
              <a:camera prst="orthographicFront"/>
              <a:lightRig rig="threePt" dir="t"/>
            </a:scene3d>
            <a:sp3d prstMaterial="softEdge"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500" dirty="0" smtClean="0"/>
                <a:t>Hyb</a:t>
              </a:r>
              <a:endParaRPr lang="en-US" sz="1500" dirty="0"/>
            </a:p>
          </p:txBody>
        </p:sp>
        <p:sp>
          <p:nvSpPr>
            <p:cNvPr id="162" name="Rounded Rectangle 161">
              <a:hlinkClick r:id="rId22" action="ppaction://hlinksldjump"/>
            </p:cNvPr>
            <p:cNvSpPr/>
            <p:nvPr/>
          </p:nvSpPr>
          <p:spPr>
            <a:xfrm>
              <a:off x="7558741" y="3003406"/>
              <a:ext cx="652660" cy="351981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500" dirty="0" smtClean="0"/>
                <a:t>Dif</a:t>
              </a:r>
              <a:endParaRPr lang="en-US" sz="1500" dirty="0"/>
            </a:p>
          </p:txBody>
        </p:sp>
        <p:sp>
          <p:nvSpPr>
            <p:cNvPr id="167" name="Rounded Rectangle 166">
              <a:hlinkClick r:id="rId23" action="ppaction://hlinksldjump"/>
            </p:cNvPr>
            <p:cNvSpPr/>
            <p:nvPr/>
          </p:nvSpPr>
          <p:spPr>
            <a:xfrm>
              <a:off x="7558741" y="2635972"/>
              <a:ext cx="652660" cy="351981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500" dirty="0" smtClean="0"/>
                <a:t>Con</a:t>
              </a:r>
              <a:endParaRPr lang="en-US" sz="1500" dirty="0"/>
            </a:p>
          </p:txBody>
        </p:sp>
        <p:sp>
          <p:nvSpPr>
            <p:cNvPr id="168" name="Rectangle 167"/>
            <p:cNvSpPr/>
            <p:nvPr/>
          </p:nvSpPr>
          <p:spPr>
            <a:xfrm>
              <a:off x="7568852" y="1878686"/>
              <a:ext cx="577402" cy="46166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r>
                <a:rPr lang="en-US" sz="240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ML</a:t>
              </a:r>
              <a:endPara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69" name="Rectangle 168"/>
            <p:cNvSpPr/>
            <p:nvPr/>
          </p:nvSpPr>
          <p:spPr>
            <a:xfrm>
              <a:off x="6882464" y="1915813"/>
              <a:ext cx="686406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r"/>
              <a:r>
                <a:rPr lang="en-US" sz="200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WBo</a:t>
              </a:r>
              <a:endParaRPr 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70" name="Rounded Rectangle 169">
              <a:hlinkClick r:id="rId24" action="ppaction://hlinksldjump"/>
            </p:cNvPr>
            <p:cNvSpPr/>
            <p:nvPr/>
          </p:nvSpPr>
          <p:spPr>
            <a:xfrm>
              <a:off x="6881761" y="2268538"/>
              <a:ext cx="652660" cy="351981"/>
            </a:xfrm>
            <a:prstGeom prst="round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500" dirty="0" smtClean="0"/>
                <a:t>Hyb</a:t>
              </a:r>
              <a:endParaRPr lang="en-US" sz="1500" dirty="0"/>
            </a:p>
          </p:txBody>
        </p:sp>
        <p:sp>
          <p:nvSpPr>
            <p:cNvPr id="171" name="Rounded Rectangle 170">
              <a:hlinkClick r:id="rId25" action="ppaction://hlinksldjump"/>
            </p:cNvPr>
            <p:cNvSpPr/>
            <p:nvPr/>
          </p:nvSpPr>
          <p:spPr>
            <a:xfrm>
              <a:off x="6881761" y="3003406"/>
              <a:ext cx="652660" cy="351981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500" dirty="0" smtClean="0"/>
                <a:t>Dif</a:t>
              </a:r>
              <a:endParaRPr lang="en-US" sz="1500" dirty="0"/>
            </a:p>
          </p:txBody>
        </p:sp>
        <p:sp>
          <p:nvSpPr>
            <p:cNvPr id="172" name="Rounded Rectangle 171">
              <a:hlinkClick r:id="rId26" action="ppaction://hlinksldjump"/>
            </p:cNvPr>
            <p:cNvSpPr/>
            <p:nvPr/>
          </p:nvSpPr>
          <p:spPr>
            <a:xfrm>
              <a:off x="6881761" y="2635972"/>
              <a:ext cx="652660" cy="351981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500" dirty="0" smtClean="0"/>
                <a:t>Con</a:t>
              </a:r>
              <a:endParaRPr lang="en-US" sz="1500" dirty="0"/>
            </a:p>
          </p:txBody>
        </p:sp>
        <p:sp>
          <p:nvSpPr>
            <p:cNvPr id="173" name="Rounded Rectangle 172">
              <a:hlinkClick r:id="rId8" action="ppaction://hlinksldjump"/>
            </p:cNvPr>
            <p:cNvSpPr/>
            <p:nvPr/>
          </p:nvSpPr>
          <p:spPr>
            <a:xfrm>
              <a:off x="6204780" y="2268538"/>
              <a:ext cx="652660" cy="351981"/>
            </a:xfrm>
            <a:prstGeom prst="round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500" dirty="0" smtClean="0"/>
                <a:t>Hyb</a:t>
              </a:r>
              <a:endParaRPr lang="en-US" sz="1500" dirty="0"/>
            </a:p>
          </p:txBody>
        </p:sp>
        <p:sp>
          <p:nvSpPr>
            <p:cNvPr id="174" name="Rounded Rectangle 173">
              <a:hlinkClick r:id="rId27" action="ppaction://hlinksldjump"/>
            </p:cNvPr>
            <p:cNvSpPr/>
            <p:nvPr/>
          </p:nvSpPr>
          <p:spPr>
            <a:xfrm>
              <a:off x="6204780" y="3003406"/>
              <a:ext cx="652660" cy="351981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500" dirty="0" smtClean="0"/>
                <a:t>Dif</a:t>
              </a:r>
              <a:endParaRPr lang="en-US" sz="1500" dirty="0"/>
            </a:p>
          </p:txBody>
        </p:sp>
        <p:sp>
          <p:nvSpPr>
            <p:cNvPr id="175" name="Rounded Rectangle 174">
              <a:hlinkClick r:id="rId28" action="ppaction://hlinksldjump"/>
            </p:cNvPr>
            <p:cNvSpPr/>
            <p:nvPr/>
          </p:nvSpPr>
          <p:spPr>
            <a:xfrm>
              <a:off x="6204780" y="2635972"/>
              <a:ext cx="652660" cy="351981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500" dirty="0" smtClean="0"/>
                <a:t>Con</a:t>
              </a:r>
              <a:endParaRPr lang="en-US" sz="1500" dirty="0"/>
            </a:p>
          </p:txBody>
        </p:sp>
        <p:sp>
          <p:nvSpPr>
            <p:cNvPr id="176" name="Rectangle 175"/>
            <p:cNvSpPr/>
            <p:nvPr/>
          </p:nvSpPr>
          <p:spPr>
            <a:xfrm>
              <a:off x="6204601" y="1915813"/>
              <a:ext cx="686406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r"/>
              <a:r>
                <a:rPr lang="en-US" sz="200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WBn</a:t>
              </a:r>
              <a:endParaRPr 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177" name="Rounded Rectangle 176">
            <a:hlinkClick r:id="rId29" action="ppaction://hlinksldjump"/>
          </p:cNvPr>
          <p:cNvSpPr/>
          <p:nvPr/>
        </p:nvSpPr>
        <p:spPr>
          <a:xfrm>
            <a:off x="5499930" y="2639782"/>
            <a:ext cx="652660" cy="351981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500" dirty="0" smtClean="0"/>
              <a:t>Null</a:t>
            </a:r>
            <a:endParaRPr lang="en-US" sz="1500" dirty="0"/>
          </a:p>
        </p:txBody>
      </p:sp>
      <p:grpSp>
        <p:nvGrpSpPr>
          <p:cNvPr id="182" name="Group 181"/>
          <p:cNvGrpSpPr/>
          <p:nvPr/>
        </p:nvGrpSpPr>
        <p:grpSpPr>
          <a:xfrm>
            <a:off x="6255544" y="3264933"/>
            <a:ext cx="1862533" cy="261610"/>
            <a:chOff x="6255544" y="3264933"/>
            <a:chExt cx="1862533" cy="261610"/>
          </a:xfrm>
        </p:grpSpPr>
        <p:sp>
          <p:nvSpPr>
            <p:cNvPr id="183" name="TextBox 182"/>
            <p:cNvSpPr txBox="1"/>
            <p:nvPr/>
          </p:nvSpPr>
          <p:spPr>
            <a:xfrm>
              <a:off x="6255544" y="3264933"/>
              <a:ext cx="50045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/>
                <a:t>gauss</a:t>
              </a:r>
              <a:endParaRPr lang="en-US" sz="1100" dirty="0"/>
            </a:p>
          </p:txBody>
        </p:sp>
        <p:sp>
          <p:nvSpPr>
            <p:cNvPr id="184" name="TextBox 183"/>
            <p:cNvSpPr txBox="1"/>
            <p:nvPr/>
          </p:nvSpPr>
          <p:spPr>
            <a:xfrm>
              <a:off x="6981825" y="3264933"/>
              <a:ext cx="44275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/>
                <a:t>beta</a:t>
              </a:r>
              <a:endParaRPr lang="en-US" sz="1100" dirty="0"/>
            </a:p>
          </p:txBody>
        </p:sp>
        <p:sp>
          <p:nvSpPr>
            <p:cNvPr id="185" name="TextBox 184"/>
            <p:cNvSpPr txBox="1"/>
            <p:nvPr/>
          </p:nvSpPr>
          <p:spPr>
            <a:xfrm>
              <a:off x="7617619" y="3264933"/>
              <a:ext cx="50045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/>
                <a:t>gauss</a:t>
              </a:r>
              <a:endParaRPr lang="en-US" sz="1100" dirty="0"/>
            </a:p>
          </p:txBody>
        </p:sp>
      </p:grpSp>
    </p:spTree>
    <p:extLst>
      <p:ext uri="{BB962C8B-B14F-4D97-AF65-F5344CB8AC3E}">
        <p14:creationId xmlns:p14="http://schemas.microsoft.com/office/powerpoint/2010/main" val="440507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125985" y="-111495"/>
            <a:ext cx="3835760" cy="3562007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5446" y="3290554"/>
            <a:ext cx="8280062" cy="3467766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5314" y="5106777"/>
            <a:ext cx="1033342" cy="1405189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0327" y="3455234"/>
            <a:ext cx="943316" cy="1405189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9049" y="1679848"/>
            <a:ext cx="1033342" cy="1405189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9049" y="133800"/>
            <a:ext cx="943316" cy="1405189"/>
          </a:xfrm>
          <a:prstGeom prst="rect">
            <a:avLst/>
          </a:prstGeom>
        </p:spPr>
      </p:pic>
      <p:grpSp>
        <p:nvGrpSpPr>
          <p:cNvPr id="3" name="Group 29"/>
          <p:cNvGrpSpPr/>
          <p:nvPr/>
        </p:nvGrpSpPr>
        <p:grpSpPr>
          <a:xfrm>
            <a:off x="8367006" y="3084323"/>
            <a:ext cx="3258844" cy="369332"/>
            <a:chOff x="8367006" y="3084323"/>
            <a:chExt cx="3258844" cy="369332"/>
          </a:xfrm>
        </p:grpSpPr>
        <p:sp>
          <p:nvSpPr>
            <p:cNvPr id="31" name="Rectangle 30"/>
            <p:cNvSpPr/>
            <p:nvPr/>
          </p:nvSpPr>
          <p:spPr>
            <a:xfrm>
              <a:off x="8367006" y="3084323"/>
              <a:ext cx="972317" cy="3693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dirty="0" smtClean="0">
                  <a:ln w="0"/>
                  <a:solidFill>
                    <a:srgbClr val="FF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Forecast</a:t>
              </a:r>
              <a:endParaRPr lang="en-US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grpSp>
          <p:nvGrpSpPr>
            <p:cNvPr id="4" name="Group 31"/>
            <p:cNvGrpSpPr/>
            <p:nvPr/>
          </p:nvGrpSpPr>
          <p:grpSpPr>
            <a:xfrm>
              <a:off x="9514754" y="3099712"/>
              <a:ext cx="2111096" cy="338554"/>
              <a:chOff x="9514754" y="3097277"/>
              <a:chExt cx="2111096" cy="338554"/>
            </a:xfrm>
          </p:grpSpPr>
          <p:sp>
            <p:nvSpPr>
              <p:cNvPr id="33" name="Rectangle 32"/>
              <p:cNvSpPr/>
              <p:nvPr/>
            </p:nvSpPr>
            <p:spPr>
              <a:xfrm>
                <a:off x="9514754" y="3097277"/>
                <a:ext cx="444353" cy="338554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600" dirty="0" smtClean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‘</a:t>
                </a:r>
                <a:r>
                  <a:rPr lang="en-US" sz="1600" b="0" cap="none" spc="0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80</a:t>
                </a:r>
                <a:endParaRPr lang="en-US" sz="16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9919818" y="3097277"/>
                <a:ext cx="444353" cy="338554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600" dirty="0" smtClean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‘</a:t>
                </a:r>
                <a:r>
                  <a:rPr lang="en-US" sz="1600" b="0" cap="none" spc="0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81</a:t>
                </a:r>
                <a:endParaRPr lang="en-US" sz="16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10324882" y="3097277"/>
                <a:ext cx="490840" cy="338554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6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</a:t>
                </a:r>
                <a:r>
                  <a:rPr lang="en-US" sz="1600" dirty="0" smtClean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‘</a:t>
                </a:r>
                <a:r>
                  <a:rPr lang="en-US" sz="1600" b="0" cap="none" spc="0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82</a:t>
                </a:r>
                <a:endParaRPr lang="en-US" sz="16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10776433" y="3097277"/>
                <a:ext cx="444353" cy="338554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600" dirty="0" smtClean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‘</a:t>
                </a:r>
                <a:r>
                  <a:rPr lang="en-US" sz="1600" b="0" cap="none" spc="0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83</a:t>
                </a:r>
                <a:endParaRPr lang="en-US" sz="16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11181497" y="3097277"/>
                <a:ext cx="444353" cy="338554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600" b="0" cap="none" spc="0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‘84</a:t>
                </a:r>
                <a:endParaRPr lang="en-US" sz="16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p:grpSp>
      </p:grpSp>
      <p:pic>
        <p:nvPicPr>
          <p:cNvPr id="38" name="Picture 37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416750" y="4612"/>
            <a:ext cx="2625281" cy="6678668"/>
          </a:xfrm>
          <a:prstGeom prst="rect">
            <a:avLst/>
          </a:prstGeom>
        </p:spPr>
      </p:pic>
      <p:pic>
        <p:nvPicPr>
          <p:cNvPr id="39" name="Picture 38">
            <a:hlinkClick r:id="rId8" action="ppaction://hlinksldjump"/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0161" y="3084323"/>
            <a:ext cx="464583" cy="464583"/>
          </a:xfrm>
          <a:prstGeom prst="rect">
            <a:avLst/>
          </a:prstGeom>
        </p:spPr>
      </p:pic>
      <p:pic>
        <p:nvPicPr>
          <p:cNvPr id="41" name="Picture 40">
            <a:hlinkClick r:id="rId10" action="ppaction://hlinksldjump"/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1899" y="-26304"/>
            <a:ext cx="464583" cy="464583"/>
          </a:xfrm>
          <a:prstGeom prst="rect">
            <a:avLst/>
          </a:prstGeom>
        </p:spPr>
      </p:pic>
      <p:grpSp>
        <p:nvGrpSpPr>
          <p:cNvPr id="5" name="Group 41"/>
          <p:cNvGrpSpPr/>
          <p:nvPr/>
        </p:nvGrpSpPr>
        <p:grpSpPr>
          <a:xfrm>
            <a:off x="-53543" y="-11442"/>
            <a:ext cx="8433870" cy="6938969"/>
            <a:chOff x="-53543" y="-11442"/>
            <a:chExt cx="8433870" cy="6938969"/>
          </a:xfrm>
        </p:grpSpPr>
        <p:sp>
          <p:nvSpPr>
            <p:cNvPr id="43" name="Rectangle 42"/>
            <p:cNvSpPr/>
            <p:nvPr/>
          </p:nvSpPr>
          <p:spPr>
            <a:xfrm>
              <a:off x="-53543" y="6665917"/>
              <a:ext cx="370614" cy="261610"/>
            </a:xfrm>
            <a:prstGeom prst="rect">
              <a:avLst/>
            </a:prstGeom>
            <a:noFill/>
          </p:spPr>
          <p:txBody>
            <a:bodyPr wrap="none" lIns="91440" tIns="45720" rIns="91440" bIns="45720" anchor="b">
              <a:spAutoFit/>
            </a:bodyPr>
            <a:lstStyle/>
            <a:p>
              <a:pPr algn="ctr"/>
              <a:r>
                <a:rPr lang="en-US" sz="1100" b="0" cap="none" spc="0" dirty="0" smtClean="0">
                  <a:ln w="0"/>
                  <a:latin typeface="Angsana New" panose="02020603050405020304" pitchFamily="18" charset="-34"/>
                  <a:cs typeface="Angsana New" panose="02020603050405020304" pitchFamily="18" charset="-34"/>
                </a:rPr>
                <a:t>2000</a:t>
              </a:r>
              <a:endParaRPr lang="en-US" sz="1100" b="0" cap="none" spc="0" dirty="0">
                <a:ln w="0"/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357428" y="6573734"/>
              <a:ext cx="231153" cy="2616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100" b="0" cap="none" spc="0" dirty="0" smtClean="0">
                  <a:ln w="0"/>
                  <a:latin typeface="Angsana New" panose="02020603050405020304" pitchFamily="18" charset="-34"/>
                  <a:cs typeface="Angsana New" panose="02020603050405020304" pitchFamily="18" charset="-34"/>
                </a:rPr>
                <a:t>2</a:t>
              </a:r>
              <a:endParaRPr lang="en-US" sz="1100" b="0" cap="none" spc="0" dirty="0">
                <a:ln w="0"/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689342" y="6573734"/>
              <a:ext cx="231153" cy="2616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100" b="0" cap="none" spc="0" dirty="0" smtClean="0">
                  <a:ln w="0"/>
                  <a:latin typeface="Angsana New" panose="02020603050405020304" pitchFamily="18" charset="-34"/>
                  <a:cs typeface="Angsana New" panose="02020603050405020304" pitchFamily="18" charset="-34"/>
                </a:rPr>
                <a:t>4</a:t>
              </a:r>
              <a:endParaRPr lang="en-US" sz="1100" b="0" cap="none" spc="0" dirty="0">
                <a:ln w="0"/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862930" y="6573734"/>
              <a:ext cx="231154" cy="2616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100" dirty="0">
                  <a:ln w="0"/>
                  <a:latin typeface="Angsana New" panose="02020603050405020304" pitchFamily="18" charset="-34"/>
                  <a:cs typeface="Angsana New" panose="02020603050405020304" pitchFamily="18" charset="-34"/>
                </a:rPr>
                <a:t>5</a:t>
              </a:r>
              <a:endParaRPr lang="en-US" sz="1100" b="0" cap="none" spc="0" dirty="0">
                <a:ln w="0"/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1030967" y="6573734"/>
              <a:ext cx="231154" cy="2616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100" b="0" cap="none" spc="0" dirty="0" smtClean="0">
                  <a:ln w="0"/>
                  <a:latin typeface="Angsana New" panose="02020603050405020304" pitchFamily="18" charset="-34"/>
                  <a:cs typeface="Angsana New" panose="02020603050405020304" pitchFamily="18" charset="-34"/>
                </a:rPr>
                <a:t>6</a:t>
              </a:r>
              <a:endParaRPr lang="en-US" sz="1100" b="0" cap="none" spc="0" dirty="0">
                <a:ln w="0"/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1195031" y="6573734"/>
              <a:ext cx="231154" cy="2616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100" b="0" cap="none" spc="0" dirty="0" smtClean="0">
                  <a:ln w="0"/>
                  <a:latin typeface="Angsana New" panose="02020603050405020304" pitchFamily="18" charset="-34"/>
                  <a:cs typeface="Angsana New" panose="02020603050405020304" pitchFamily="18" charset="-34"/>
                </a:rPr>
                <a:t>7</a:t>
              </a:r>
              <a:endParaRPr lang="en-US" sz="1100" b="0" cap="none" spc="0" dirty="0">
                <a:ln w="0"/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1371632" y="6573734"/>
              <a:ext cx="231154" cy="2616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100" b="0" cap="none" spc="0" dirty="0" smtClean="0">
                  <a:ln w="0"/>
                  <a:latin typeface="Angsana New" panose="02020603050405020304" pitchFamily="18" charset="-34"/>
                  <a:cs typeface="Angsana New" panose="02020603050405020304" pitchFamily="18" charset="-34"/>
                </a:rPr>
                <a:t>8</a:t>
              </a:r>
              <a:endParaRPr lang="en-US" sz="1100" b="0" cap="none" spc="0" dirty="0">
                <a:ln w="0"/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527182" y="6573734"/>
              <a:ext cx="231154" cy="2616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100" b="0" cap="none" spc="0" dirty="0" smtClean="0">
                  <a:ln w="0"/>
                  <a:latin typeface="Angsana New" panose="02020603050405020304" pitchFamily="18" charset="-34"/>
                  <a:cs typeface="Angsana New" panose="02020603050405020304" pitchFamily="18" charset="-34"/>
                </a:rPr>
                <a:t>3</a:t>
              </a:r>
              <a:endParaRPr lang="en-US" sz="1100" b="0" cap="none" spc="0" dirty="0">
                <a:ln w="0"/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187000" y="6573734"/>
              <a:ext cx="231154" cy="2616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100" b="0" cap="none" spc="0" dirty="0" smtClean="0">
                  <a:ln w="0"/>
                  <a:latin typeface="Angsana New" panose="02020603050405020304" pitchFamily="18" charset="-34"/>
                  <a:cs typeface="Angsana New" panose="02020603050405020304" pitchFamily="18" charset="-34"/>
                </a:rPr>
                <a:t>1</a:t>
              </a:r>
              <a:endParaRPr lang="en-US" sz="1100" b="0" cap="none" spc="0" dirty="0">
                <a:ln w="0"/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-41068" y="6569020"/>
              <a:ext cx="344967" cy="2616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100" dirty="0" smtClean="0">
                  <a:ln w="0"/>
                  <a:latin typeface="Angsana New" panose="02020603050405020304" pitchFamily="18" charset="-34"/>
                  <a:cs typeface="Angsana New" panose="02020603050405020304" pitchFamily="18" charset="-34"/>
                </a:rPr>
                <a:t>year</a:t>
              </a:r>
              <a:endParaRPr lang="en-US" sz="1100" b="0" cap="none" spc="0" dirty="0">
                <a:ln w="0"/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  <p:grpSp>
          <p:nvGrpSpPr>
            <p:cNvPr id="6" name="Group 52"/>
            <p:cNvGrpSpPr/>
            <p:nvPr/>
          </p:nvGrpSpPr>
          <p:grpSpPr>
            <a:xfrm>
              <a:off x="1710356" y="6583211"/>
              <a:ext cx="1588381" cy="261610"/>
              <a:chOff x="1710356" y="6583211"/>
              <a:chExt cx="1588381" cy="261610"/>
            </a:xfrm>
          </p:grpSpPr>
          <p:grpSp>
            <p:nvGrpSpPr>
              <p:cNvPr id="7" name="Group 114"/>
              <p:cNvGrpSpPr/>
              <p:nvPr/>
            </p:nvGrpSpPr>
            <p:grpSpPr>
              <a:xfrm>
                <a:off x="1882951" y="6583211"/>
                <a:ext cx="1415786" cy="261610"/>
                <a:chOff x="1882951" y="6583211"/>
                <a:chExt cx="1415786" cy="261610"/>
              </a:xfrm>
            </p:grpSpPr>
            <p:sp>
              <p:nvSpPr>
                <p:cNvPr id="117" name="Rectangle 116"/>
                <p:cNvSpPr/>
                <p:nvPr/>
              </p:nvSpPr>
              <p:spPr>
                <a:xfrm>
                  <a:off x="2053379" y="6583211"/>
                  <a:ext cx="231153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2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18" name="Rectangle 117"/>
                <p:cNvSpPr/>
                <p:nvPr/>
              </p:nvSpPr>
              <p:spPr>
                <a:xfrm>
                  <a:off x="2385293" y="6583211"/>
                  <a:ext cx="231153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4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19" name="Rectangle 118"/>
                <p:cNvSpPr/>
                <p:nvPr/>
              </p:nvSpPr>
              <p:spPr>
                <a:xfrm>
                  <a:off x="2558881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dirty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5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20" name="Rectangle 119"/>
                <p:cNvSpPr/>
                <p:nvPr/>
              </p:nvSpPr>
              <p:spPr>
                <a:xfrm>
                  <a:off x="2726918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6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21" name="Rectangle 120"/>
                <p:cNvSpPr/>
                <p:nvPr/>
              </p:nvSpPr>
              <p:spPr>
                <a:xfrm>
                  <a:off x="2890982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7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22" name="Rectangle 121"/>
                <p:cNvSpPr/>
                <p:nvPr/>
              </p:nvSpPr>
              <p:spPr>
                <a:xfrm>
                  <a:off x="3067583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8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23" name="Rectangle 122"/>
                <p:cNvSpPr/>
                <p:nvPr/>
              </p:nvSpPr>
              <p:spPr>
                <a:xfrm>
                  <a:off x="2223133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3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24" name="Rectangle 123"/>
                <p:cNvSpPr/>
                <p:nvPr/>
              </p:nvSpPr>
              <p:spPr>
                <a:xfrm>
                  <a:off x="1882951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1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</p:grpSp>
          <p:sp>
            <p:nvSpPr>
              <p:cNvPr id="116" name="Rectangle 115"/>
              <p:cNvSpPr/>
              <p:nvPr/>
            </p:nvSpPr>
            <p:spPr>
              <a:xfrm>
                <a:off x="1710356" y="6583211"/>
                <a:ext cx="231154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1" cap="none" spc="0" dirty="0" smtClean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rPr>
                  <a:t>0</a:t>
                </a:r>
                <a:endParaRPr lang="en-US" sz="1100" b="1" cap="none" spc="0" dirty="0">
                  <a:ln w="0"/>
                  <a:latin typeface="Angsana New" panose="02020603050405020304" pitchFamily="18" charset="-34"/>
                  <a:cs typeface="Angsana New" panose="02020603050405020304" pitchFamily="18" charset="-34"/>
                </a:endParaRPr>
              </a:p>
            </p:txBody>
          </p:sp>
        </p:grpSp>
        <p:grpSp>
          <p:nvGrpSpPr>
            <p:cNvPr id="8" name="Group 53"/>
            <p:cNvGrpSpPr/>
            <p:nvPr/>
          </p:nvGrpSpPr>
          <p:grpSpPr>
            <a:xfrm>
              <a:off x="3401286" y="6583211"/>
              <a:ext cx="1588381" cy="261610"/>
              <a:chOff x="1710356" y="6583211"/>
              <a:chExt cx="1588381" cy="261610"/>
            </a:xfrm>
          </p:grpSpPr>
          <p:grpSp>
            <p:nvGrpSpPr>
              <p:cNvPr id="9" name="Group 104"/>
              <p:cNvGrpSpPr/>
              <p:nvPr/>
            </p:nvGrpSpPr>
            <p:grpSpPr>
              <a:xfrm>
                <a:off x="1882951" y="6583211"/>
                <a:ext cx="1415786" cy="261610"/>
                <a:chOff x="1882951" y="6583211"/>
                <a:chExt cx="1415786" cy="261610"/>
              </a:xfrm>
            </p:grpSpPr>
            <p:sp>
              <p:nvSpPr>
                <p:cNvPr id="107" name="Rectangle 106"/>
                <p:cNvSpPr/>
                <p:nvPr/>
              </p:nvSpPr>
              <p:spPr>
                <a:xfrm>
                  <a:off x="2053379" y="6583211"/>
                  <a:ext cx="231153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2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08" name="Rectangle 107"/>
                <p:cNvSpPr/>
                <p:nvPr/>
              </p:nvSpPr>
              <p:spPr>
                <a:xfrm>
                  <a:off x="2385293" y="6583211"/>
                  <a:ext cx="231153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4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09" name="Rectangle 108"/>
                <p:cNvSpPr/>
                <p:nvPr/>
              </p:nvSpPr>
              <p:spPr>
                <a:xfrm>
                  <a:off x="2558881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dirty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5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10" name="Rectangle 109"/>
                <p:cNvSpPr/>
                <p:nvPr/>
              </p:nvSpPr>
              <p:spPr>
                <a:xfrm>
                  <a:off x="2726918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6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11" name="Rectangle 110"/>
                <p:cNvSpPr/>
                <p:nvPr/>
              </p:nvSpPr>
              <p:spPr>
                <a:xfrm>
                  <a:off x="2890982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7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12" name="Rectangle 111"/>
                <p:cNvSpPr/>
                <p:nvPr/>
              </p:nvSpPr>
              <p:spPr>
                <a:xfrm>
                  <a:off x="3067583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8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13" name="Rectangle 112"/>
                <p:cNvSpPr/>
                <p:nvPr/>
              </p:nvSpPr>
              <p:spPr>
                <a:xfrm>
                  <a:off x="2223133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3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14" name="Rectangle 113"/>
                <p:cNvSpPr/>
                <p:nvPr/>
              </p:nvSpPr>
              <p:spPr>
                <a:xfrm>
                  <a:off x="1882951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1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</p:grpSp>
          <p:sp>
            <p:nvSpPr>
              <p:cNvPr id="106" name="Rectangle 105"/>
              <p:cNvSpPr/>
              <p:nvPr/>
            </p:nvSpPr>
            <p:spPr>
              <a:xfrm>
                <a:off x="1710356" y="6583211"/>
                <a:ext cx="231154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1" cap="none" spc="0" dirty="0" smtClean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rPr>
                  <a:t>0</a:t>
                </a:r>
                <a:endParaRPr lang="en-US" sz="1100" b="1" cap="none" spc="0" dirty="0">
                  <a:ln w="0"/>
                  <a:latin typeface="Angsana New" panose="02020603050405020304" pitchFamily="18" charset="-34"/>
                  <a:cs typeface="Angsana New" panose="02020603050405020304" pitchFamily="18" charset="-34"/>
                </a:endParaRPr>
              </a:p>
            </p:txBody>
          </p:sp>
        </p:grpSp>
        <p:grpSp>
          <p:nvGrpSpPr>
            <p:cNvPr id="10" name="Group 54"/>
            <p:cNvGrpSpPr/>
            <p:nvPr/>
          </p:nvGrpSpPr>
          <p:grpSpPr>
            <a:xfrm>
              <a:off x="5080059" y="6583211"/>
              <a:ext cx="1588381" cy="261610"/>
              <a:chOff x="1710356" y="6583211"/>
              <a:chExt cx="1588381" cy="261610"/>
            </a:xfrm>
          </p:grpSpPr>
          <p:grpSp>
            <p:nvGrpSpPr>
              <p:cNvPr id="11" name="Group 94"/>
              <p:cNvGrpSpPr/>
              <p:nvPr/>
            </p:nvGrpSpPr>
            <p:grpSpPr>
              <a:xfrm>
                <a:off x="1882951" y="6583211"/>
                <a:ext cx="1415786" cy="261610"/>
                <a:chOff x="1882951" y="6583211"/>
                <a:chExt cx="1415786" cy="261610"/>
              </a:xfrm>
            </p:grpSpPr>
            <p:sp>
              <p:nvSpPr>
                <p:cNvPr id="97" name="Rectangle 96"/>
                <p:cNvSpPr/>
                <p:nvPr/>
              </p:nvSpPr>
              <p:spPr>
                <a:xfrm>
                  <a:off x="2053379" y="6583211"/>
                  <a:ext cx="231153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2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98" name="Rectangle 97"/>
                <p:cNvSpPr/>
                <p:nvPr/>
              </p:nvSpPr>
              <p:spPr>
                <a:xfrm>
                  <a:off x="2385293" y="6583211"/>
                  <a:ext cx="231153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4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99" name="Rectangle 98"/>
                <p:cNvSpPr/>
                <p:nvPr/>
              </p:nvSpPr>
              <p:spPr>
                <a:xfrm>
                  <a:off x="2558881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dirty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5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00" name="Rectangle 99"/>
                <p:cNvSpPr/>
                <p:nvPr/>
              </p:nvSpPr>
              <p:spPr>
                <a:xfrm>
                  <a:off x="2726918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6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01" name="Rectangle 100"/>
                <p:cNvSpPr/>
                <p:nvPr/>
              </p:nvSpPr>
              <p:spPr>
                <a:xfrm>
                  <a:off x="2890982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7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02" name="Rectangle 101"/>
                <p:cNvSpPr/>
                <p:nvPr/>
              </p:nvSpPr>
              <p:spPr>
                <a:xfrm>
                  <a:off x="3067583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8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03" name="Rectangle 102"/>
                <p:cNvSpPr/>
                <p:nvPr/>
              </p:nvSpPr>
              <p:spPr>
                <a:xfrm>
                  <a:off x="2223133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3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04" name="Rectangle 103"/>
                <p:cNvSpPr/>
                <p:nvPr/>
              </p:nvSpPr>
              <p:spPr>
                <a:xfrm>
                  <a:off x="1882951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1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</p:grpSp>
          <p:sp>
            <p:nvSpPr>
              <p:cNvPr id="96" name="Rectangle 95"/>
              <p:cNvSpPr/>
              <p:nvPr/>
            </p:nvSpPr>
            <p:spPr>
              <a:xfrm>
                <a:off x="1710356" y="6583211"/>
                <a:ext cx="231154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1" cap="none" spc="0" dirty="0" smtClean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rPr>
                  <a:t>0</a:t>
                </a:r>
                <a:endParaRPr lang="en-US" sz="1100" b="1" cap="none" spc="0" dirty="0">
                  <a:ln w="0"/>
                  <a:latin typeface="Angsana New" panose="02020603050405020304" pitchFamily="18" charset="-34"/>
                  <a:cs typeface="Angsana New" panose="02020603050405020304" pitchFamily="18" charset="-34"/>
                </a:endParaRPr>
              </a:p>
            </p:txBody>
          </p:sp>
        </p:grpSp>
        <p:grpSp>
          <p:nvGrpSpPr>
            <p:cNvPr id="12" name="Group 55"/>
            <p:cNvGrpSpPr/>
            <p:nvPr/>
          </p:nvGrpSpPr>
          <p:grpSpPr>
            <a:xfrm>
              <a:off x="6791946" y="6583211"/>
              <a:ext cx="1588381" cy="261610"/>
              <a:chOff x="1710356" y="6583211"/>
              <a:chExt cx="1588381" cy="261610"/>
            </a:xfrm>
          </p:grpSpPr>
          <p:grpSp>
            <p:nvGrpSpPr>
              <p:cNvPr id="13" name="Group 84"/>
              <p:cNvGrpSpPr/>
              <p:nvPr/>
            </p:nvGrpSpPr>
            <p:grpSpPr>
              <a:xfrm>
                <a:off x="1882951" y="6583211"/>
                <a:ext cx="1415786" cy="261610"/>
                <a:chOff x="1882951" y="6583211"/>
                <a:chExt cx="1415786" cy="261610"/>
              </a:xfrm>
            </p:grpSpPr>
            <p:sp>
              <p:nvSpPr>
                <p:cNvPr id="87" name="Rectangle 86"/>
                <p:cNvSpPr/>
                <p:nvPr/>
              </p:nvSpPr>
              <p:spPr>
                <a:xfrm>
                  <a:off x="2053379" y="6583211"/>
                  <a:ext cx="231153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2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88" name="Rectangle 87"/>
                <p:cNvSpPr/>
                <p:nvPr/>
              </p:nvSpPr>
              <p:spPr>
                <a:xfrm>
                  <a:off x="2385293" y="6583211"/>
                  <a:ext cx="231153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4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89" name="Rectangle 88"/>
                <p:cNvSpPr/>
                <p:nvPr/>
              </p:nvSpPr>
              <p:spPr>
                <a:xfrm>
                  <a:off x="2558881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dirty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5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90" name="Rectangle 89"/>
                <p:cNvSpPr/>
                <p:nvPr/>
              </p:nvSpPr>
              <p:spPr>
                <a:xfrm>
                  <a:off x="2726918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6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91" name="Rectangle 90"/>
                <p:cNvSpPr/>
                <p:nvPr/>
              </p:nvSpPr>
              <p:spPr>
                <a:xfrm>
                  <a:off x="2890982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7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92" name="Rectangle 91"/>
                <p:cNvSpPr/>
                <p:nvPr/>
              </p:nvSpPr>
              <p:spPr>
                <a:xfrm>
                  <a:off x="3067583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8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93" name="Rectangle 92"/>
                <p:cNvSpPr/>
                <p:nvPr/>
              </p:nvSpPr>
              <p:spPr>
                <a:xfrm>
                  <a:off x="2223133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3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94" name="Rectangle 93"/>
                <p:cNvSpPr/>
                <p:nvPr/>
              </p:nvSpPr>
              <p:spPr>
                <a:xfrm>
                  <a:off x="1882951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1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</p:grpSp>
          <p:sp>
            <p:nvSpPr>
              <p:cNvPr id="86" name="Rectangle 85"/>
              <p:cNvSpPr/>
              <p:nvPr/>
            </p:nvSpPr>
            <p:spPr>
              <a:xfrm>
                <a:off x="1710356" y="6583211"/>
                <a:ext cx="231154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1" cap="none" spc="0" dirty="0" smtClean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rPr>
                  <a:t>0</a:t>
                </a:r>
                <a:endParaRPr lang="en-US" sz="1100" b="1" cap="none" spc="0" dirty="0">
                  <a:ln w="0"/>
                  <a:latin typeface="Angsana New" panose="02020603050405020304" pitchFamily="18" charset="-34"/>
                  <a:cs typeface="Angsana New" panose="02020603050405020304" pitchFamily="18" charset="-34"/>
                </a:endParaRPr>
              </a:p>
            </p:txBody>
          </p:sp>
        </p:grpSp>
        <p:grpSp>
          <p:nvGrpSpPr>
            <p:cNvPr id="22" name="Group 56"/>
            <p:cNvGrpSpPr/>
            <p:nvPr/>
          </p:nvGrpSpPr>
          <p:grpSpPr>
            <a:xfrm>
              <a:off x="105281" y="-11442"/>
              <a:ext cx="8170871" cy="5494336"/>
              <a:chOff x="105281" y="-11442"/>
              <a:chExt cx="8170871" cy="5494336"/>
            </a:xfrm>
          </p:grpSpPr>
          <p:grpSp>
            <p:nvGrpSpPr>
              <p:cNvPr id="25" name="Group 57"/>
              <p:cNvGrpSpPr/>
              <p:nvPr/>
            </p:nvGrpSpPr>
            <p:grpSpPr>
              <a:xfrm>
                <a:off x="105281" y="4636254"/>
                <a:ext cx="1435008" cy="846640"/>
                <a:chOff x="86993" y="4650575"/>
                <a:chExt cx="1435008" cy="846640"/>
              </a:xfrm>
            </p:grpSpPr>
            <p:sp>
              <p:nvSpPr>
                <p:cNvPr id="83" name="Rectangle 82"/>
                <p:cNvSpPr/>
                <p:nvPr/>
              </p:nvSpPr>
              <p:spPr>
                <a:xfrm>
                  <a:off x="86993" y="4666218"/>
                  <a:ext cx="1435008" cy="830997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4800" b="1" cap="none" spc="0" dirty="0" smtClean="0">
                      <a:ln w="9525">
                        <a:solidFill>
                          <a:schemeClr val="bg1"/>
                        </a:solidFill>
                        <a:prstDash val="solid"/>
                      </a:ln>
                      <a:solidFill>
                        <a:schemeClr val="tx1"/>
                      </a:solidFill>
                      <a:effectLst>
                        <a:outerShdw blurRad="12700" dist="38100" dir="2700000" algn="tl" rotWithShape="0">
                          <a:schemeClr val="bg1">
                            <a:lumMod val="50000"/>
                          </a:schemeClr>
                        </a:outerShdw>
                      </a:effectLst>
                    </a:rPr>
                    <a:t>1980</a:t>
                  </a:r>
                  <a:endParaRPr lang="en-US" sz="4800" b="1" cap="none" spc="0" dirty="0">
                    <a:ln w="9525">
                      <a:solidFill>
                        <a:schemeClr val="bg1"/>
                      </a:solidFill>
                      <a:prstDash val="solid"/>
                    </a:ln>
                    <a:solidFill>
                      <a:schemeClr val="tx1"/>
                    </a:solidFill>
                    <a:effectLst>
                      <a:outerShdw blurRad="12700" dist="38100" dir="2700000" algn="tl" rotWithShape="0">
                        <a:schemeClr val="bg1">
                          <a:lumMod val="5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84" name="TextBox 83"/>
                <p:cNvSpPr txBox="1"/>
                <p:nvPr/>
              </p:nvSpPr>
              <p:spPr>
                <a:xfrm>
                  <a:off x="198332" y="4650575"/>
                  <a:ext cx="71526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latin typeface="Arabic Typesetting" panose="03020402040406030203" pitchFamily="66" charset="-78"/>
                      <a:cs typeface="Arabic Typesetting" panose="03020402040406030203" pitchFamily="66" charset="-78"/>
                    </a:rPr>
                    <a:t>b</a:t>
                  </a:r>
                  <a:r>
                    <a:rPr lang="en-US" dirty="0" smtClean="0">
                      <a:latin typeface="Arabic Typesetting" panose="03020402040406030203" pitchFamily="66" charset="-78"/>
                      <a:cs typeface="Arabic Typesetting" panose="03020402040406030203" pitchFamily="66" charset="-78"/>
                    </a:rPr>
                    <a:t>orn in </a:t>
                  </a:r>
                  <a:endParaRPr lang="en-US" dirty="0">
                    <a:latin typeface="Arabic Typesetting" panose="03020402040406030203" pitchFamily="66" charset="-78"/>
                    <a:cs typeface="Arabic Typesetting" panose="03020402040406030203" pitchFamily="66" charset="-78"/>
                  </a:endParaRPr>
                </a:p>
              </p:txBody>
            </p:sp>
          </p:grpSp>
          <p:grpSp>
            <p:nvGrpSpPr>
              <p:cNvPr id="30" name="Group 58"/>
              <p:cNvGrpSpPr/>
              <p:nvPr/>
            </p:nvGrpSpPr>
            <p:grpSpPr>
              <a:xfrm>
                <a:off x="1791533" y="4636254"/>
                <a:ext cx="1435008" cy="846640"/>
                <a:chOff x="1709705" y="4634932"/>
                <a:chExt cx="1435008" cy="846640"/>
              </a:xfrm>
            </p:grpSpPr>
            <p:sp>
              <p:nvSpPr>
                <p:cNvPr id="81" name="Rectangle 80"/>
                <p:cNvSpPr/>
                <p:nvPr/>
              </p:nvSpPr>
              <p:spPr>
                <a:xfrm>
                  <a:off x="1709705" y="4650575"/>
                  <a:ext cx="1435008" cy="830997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4800" b="1" cap="none" spc="0" dirty="0" smtClean="0">
                      <a:ln w="9525">
                        <a:solidFill>
                          <a:schemeClr val="bg1"/>
                        </a:solidFill>
                        <a:prstDash val="solid"/>
                      </a:ln>
                      <a:solidFill>
                        <a:schemeClr val="tx1"/>
                      </a:solidFill>
                      <a:effectLst>
                        <a:outerShdw blurRad="12700" dist="38100" dir="2700000" algn="tl" rotWithShape="0">
                          <a:schemeClr val="bg1">
                            <a:lumMod val="50000"/>
                          </a:schemeClr>
                        </a:outerShdw>
                      </a:effectLst>
                    </a:rPr>
                    <a:t>1981</a:t>
                  </a:r>
                  <a:endParaRPr lang="en-US" sz="4800" b="1" cap="none" spc="0" dirty="0">
                    <a:ln w="9525">
                      <a:solidFill>
                        <a:schemeClr val="bg1"/>
                      </a:solidFill>
                      <a:prstDash val="solid"/>
                    </a:ln>
                    <a:solidFill>
                      <a:schemeClr val="tx1"/>
                    </a:solidFill>
                    <a:effectLst>
                      <a:outerShdw blurRad="12700" dist="38100" dir="2700000" algn="tl" rotWithShape="0">
                        <a:schemeClr val="bg1">
                          <a:lumMod val="5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82" name="TextBox 81"/>
                <p:cNvSpPr txBox="1"/>
                <p:nvPr/>
              </p:nvSpPr>
              <p:spPr>
                <a:xfrm>
                  <a:off x="1821044" y="4634932"/>
                  <a:ext cx="71526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latin typeface="Arabic Typesetting" panose="03020402040406030203" pitchFamily="66" charset="-78"/>
                      <a:cs typeface="Arabic Typesetting" panose="03020402040406030203" pitchFamily="66" charset="-78"/>
                    </a:rPr>
                    <a:t>b</a:t>
                  </a:r>
                  <a:r>
                    <a:rPr lang="en-US" dirty="0" smtClean="0">
                      <a:latin typeface="Arabic Typesetting" panose="03020402040406030203" pitchFamily="66" charset="-78"/>
                      <a:cs typeface="Arabic Typesetting" panose="03020402040406030203" pitchFamily="66" charset="-78"/>
                    </a:rPr>
                    <a:t>orn in </a:t>
                  </a:r>
                  <a:endParaRPr lang="en-US" dirty="0">
                    <a:latin typeface="Arabic Typesetting" panose="03020402040406030203" pitchFamily="66" charset="-78"/>
                    <a:cs typeface="Arabic Typesetting" panose="03020402040406030203" pitchFamily="66" charset="-78"/>
                  </a:endParaRPr>
                </a:p>
              </p:txBody>
            </p:sp>
          </p:grpSp>
          <p:grpSp>
            <p:nvGrpSpPr>
              <p:cNvPr id="32" name="Group 59"/>
              <p:cNvGrpSpPr/>
              <p:nvPr/>
            </p:nvGrpSpPr>
            <p:grpSpPr>
              <a:xfrm>
                <a:off x="3468641" y="4636254"/>
                <a:ext cx="1435008" cy="846640"/>
                <a:chOff x="3403347" y="4619289"/>
                <a:chExt cx="1435008" cy="846640"/>
              </a:xfrm>
            </p:grpSpPr>
            <p:sp>
              <p:nvSpPr>
                <p:cNvPr id="79" name="Rectangle 78"/>
                <p:cNvSpPr/>
                <p:nvPr/>
              </p:nvSpPr>
              <p:spPr>
                <a:xfrm>
                  <a:off x="3403347" y="4634932"/>
                  <a:ext cx="1435008" cy="830997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4800" b="1" cap="none" spc="0" dirty="0" smtClean="0">
                      <a:ln w="9525">
                        <a:solidFill>
                          <a:schemeClr val="bg1"/>
                        </a:solidFill>
                        <a:prstDash val="solid"/>
                      </a:ln>
                      <a:solidFill>
                        <a:schemeClr val="tx1"/>
                      </a:solidFill>
                      <a:effectLst>
                        <a:outerShdw blurRad="12700" dist="38100" dir="2700000" algn="tl" rotWithShape="0">
                          <a:schemeClr val="bg1">
                            <a:lumMod val="50000"/>
                          </a:schemeClr>
                        </a:outerShdw>
                      </a:effectLst>
                    </a:rPr>
                    <a:t>1982</a:t>
                  </a:r>
                  <a:endParaRPr lang="en-US" sz="4800" b="1" cap="none" spc="0" dirty="0">
                    <a:ln w="9525">
                      <a:solidFill>
                        <a:schemeClr val="bg1"/>
                      </a:solidFill>
                      <a:prstDash val="solid"/>
                    </a:ln>
                    <a:solidFill>
                      <a:schemeClr val="tx1"/>
                    </a:solidFill>
                    <a:effectLst>
                      <a:outerShdw blurRad="12700" dist="38100" dir="2700000" algn="tl" rotWithShape="0">
                        <a:schemeClr val="bg1">
                          <a:lumMod val="5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80" name="TextBox 79"/>
                <p:cNvSpPr txBox="1"/>
                <p:nvPr/>
              </p:nvSpPr>
              <p:spPr>
                <a:xfrm>
                  <a:off x="3514686" y="4619289"/>
                  <a:ext cx="71526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latin typeface="Arabic Typesetting" panose="03020402040406030203" pitchFamily="66" charset="-78"/>
                      <a:cs typeface="Arabic Typesetting" panose="03020402040406030203" pitchFamily="66" charset="-78"/>
                    </a:rPr>
                    <a:t>b</a:t>
                  </a:r>
                  <a:r>
                    <a:rPr lang="en-US" dirty="0" smtClean="0">
                      <a:latin typeface="Arabic Typesetting" panose="03020402040406030203" pitchFamily="66" charset="-78"/>
                      <a:cs typeface="Arabic Typesetting" panose="03020402040406030203" pitchFamily="66" charset="-78"/>
                    </a:rPr>
                    <a:t>orn in </a:t>
                  </a:r>
                  <a:endParaRPr lang="en-US" dirty="0">
                    <a:latin typeface="Arabic Typesetting" panose="03020402040406030203" pitchFamily="66" charset="-78"/>
                    <a:cs typeface="Arabic Typesetting" panose="03020402040406030203" pitchFamily="66" charset="-78"/>
                  </a:endParaRPr>
                </a:p>
              </p:txBody>
            </p:sp>
          </p:grpSp>
          <p:grpSp>
            <p:nvGrpSpPr>
              <p:cNvPr id="40" name="Group 60"/>
              <p:cNvGrpSpPr/>
              <p:nvPr/>
            </p:nvGrpSpPr>
            <p:grpSpPr>
              <a:xfrm>
                <a:off x="5173181" y="4636254"/>
                <a:ext cx="1435008" cy="846640"/>
                <a:chOff x="5096989" y="4634932"/>
                <a:chExt cx="1435008" cy="846640"/>
              </a:xfrm>
            </p:grpSpPr>
            <p:sp>
              <p:nvSpPr>
                <p:cNvPr id="77" name="Rectangle 76"/>
                <p:cNvSpPr/>
                <p:nvPr/>
              </p:nvSpPr>
              <p:spPr>
                <a:xfrm>
                  <a:off x="5096989" y="4650575"/>
                  <a:ext cx="1435008" cy="830997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4800" b="1" cap="none" spc="0" dirty="0" smtClean="0">
                      <a:ln w="9525">
                        <a:solidFill>
                          <a:schemeClr val="bg1"/>
                        </a:solidFill>
                        <a:prstDash val="solid"/>
                      </a:ln>
                      <a:solidFill>
                        <a:schemeClr val="tx1"/>
                      </a:solidFill>
                      <a:effectLst>
                        <a:outerShdw blurRad="12700" dist="38100" dir="2700000" algn="tl" rotWithShape="0">
                          <a:schemeClr val="bg1">
                            <a:lumMod val="50000"/>
                          </a:schemeClr>
                        </a:outerShdw>
                      </a:effectLst>
                    </a:rPr>
                    <a:t>1983</a:t>
                  </a:r>
                  <a:endParaRPr lang="en-US" sz="4800" b="1" cap="none" spc="0" dirty="0">
                    <a:ln w="9525">
                      <a:solidFill>
                        <a:schemeClr val="bg1"/>
                      </a:solidFill>
                      <a:prstDash val="solid"/>
                    </a:ln>
                    <a:solidFill>
                      <a:schemeClr val="tx1"/>
                    </a:solidFill>
                    <a:effectLst>
                      <a:outerShdw blurRad="12700" dist="38100" dir="2700000" algn="tl" rotWithShape="0">
                        <a:schemeClr val="bg1">
                          <a:lumMod val="5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78" name="TextBox 77"/>
                <p:cNvSpPr txBox="1"/>
                <p:nvPr/>
              </p:nvSpPr>
              <p:spPr>
                <a:xfrm>
                  <a:off x="5208328" y="4634932"/>
                  <a:ext cx="71526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latin typeface="Arabic Typesetting" panose="03020402040406030203" pitchFamily="66" charset="-78"/>
                      <a:cs typeface="Arabic Typesetting" panose="03020402040406030203" pitchFamily="66" charset="-78"/>
                    </a:rPr>
                    <a:t>b</a:t>
                  </a:r>
                  <a:r>
                    <a:rPr lang="en-US" dirty="0" smtClean="0">
                      <a:latin typeface="Arabic Typesetting" panose="03020402040406030203" pitchFamily="66" charset="-78"/>
                      <a:cs typeface="Arabic Typesetting" panose="03020402040406030203" pitchFamily="66" charset="-78"/>
                    </a:rPr>
                    <a:t>orn in </a:t>
                  </a:r>
                  <a:endParaRPr lang="en-US" dirty="0">
                    <a:latin typeface="Arabic Typesetting" panose="03020402040406030203" pitchFamily="66" charset="-78"/>
                    <a:cs typeface="Arabic Typesetting" panose="03020402040406030203" pitchFamily="66" charset="-78"/>
                  </a:endParaRPr>
                </a:p>
              </p:txBody>
            </p:sp>
          </p:grpSp>
          <p:grpSp>
            <p:nvGrpSpPr>
              <p:cNvPr id="42" name="Group 61"/>
              <p:cNvGrpSpPr/>
              <p:nvPr/>
            </p:nvGrpSpPr>
            <p:grpSpPr>
              <a:xfrm>
                <a:off x="6841144" y="4636254"/>
                <a:ext cx="1435008" cy="846640"/>
                <a:chOff x="6832000" y="4603646"/>
                <a:chExt cx="1435008" cy="846640"/>
              </a:xfrm>
            </p:grpSpPr>
            <p:sp>
              <p:nvSpPr>
                <p:cNvPr id="75" name="Rectangle 74"/>
                <p:cNvSpPr/>
                <p:nvPr/>
              </p:nvSpPr>
              <p:spPr>
                <a:xfrm>
                  <a:off x="6832000" y="4619289"/>
                  <a:ext cx="1435008" cy="830997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4800" b="1" cap="none" spc="0" dirty="0" smtClean="0">
                      <a:ln w="9525">
                        <a:solidFill>
                          <a:schemeClr val="bg1"/>
                        </a:solidFill>
                        <a:prstDash val="solid"/>
                      </a:ln>
                      <a:solidFill>
                        <a:schemeClr val="tx1"/>
                      </a:solidFill>
                      <a:effectLst>
                        <a:outerShdw blurRad="12700" dist="38100" dir="2700000" algn="tl" rotWithShape="0">
                          <a:schemeClr val="bg1">
                            <a:lumMod val="50000"/>
                          </a:schemeClr>
                        </a:outerShdw>
                      </a:effectLst>
                    </a:rPr>
                    <a:t>1984</a:t>
                  </a:r>
                  <a:endParaRPr lang="en-US" sz="4800" b="1" cap="none" spc="0" dirty="0">
                    <a:ln w="9525">
                      <a:solidFill>
                        <a:schemeClr val="bg1"/>
                      </a:solidFill>
                      <a:prstDash val="solid"/>
                    </a:ln>
                    <a:solidFill>
                      <a:schemeClr val="tx1"/>
                    </a:solidFill>
                    <a:effectLst>
                      <a:outerShdw blurRad="12700" dist="38100" dir="2700000" algn="tl" rotWithShape="0">
                        <a:schemeClr val="bg1">
                          <a:lumMod val="5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76" name="TextBox 75"/>
                <p:cNvSpPr txBox="1"/>
                <p:nvPr/>
              </p:nvSpPr>
              <p:spPr>
                <a:xfrm>
                  <a:off x="6943339" y="4603646"/>
                  <a:ext cx="71526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latin typeface="Arabic Typesetting" panose="03020402040406030203" pitchFamily="66" charset="-78"/>
                      <a:cs typeface="Arabic Typesetting" panose="03020402040406030203" pitchFamily="66" charset="-78"/>
                    </a:rPr>
                    <a:t>b</a:t>
                  </a:r>
                  <a:r>
                    <a:rPr lang="en-US" dirty="0" smtClean="0">
                      <a:latin typeface="Arabic Typesetting" panose="03020402040406030203" pitchFamily="66" charset="-78"/>
                      <a:cs typeface="Arabic Typesetting" panose="03020402040406030203" pitchFamily="66" charset="-78"/>
                    </a:rPr>
                    <a:t>orn in </a:t>
                  </a:r>
                  <a:endParaRPr lang="en-US" dirty="0">
                    <a:latin typeface="Arabic Typesetting" panose="03020402040406030203" pitchFamily="66" charset="-78"/>
                    <a:cs typeface="Arabic Typesetting" panose="03020402040406030203" pitchFamily="66" charset="-78"/>
                  </a:endParaRPr>
                </a:p>
              </p:txBody>
            </p:sp>
          </p:grpSp>
          <p:grpSp>
            <p:nvGrpSpPr>
              <p:cNvPr id="53" name="Group 62"/>
              <p:cNvGrpSpPr/>
              <p:nvPr/>
            </p:nvGrpSpPr>
            <p:grpSpPr>
              <a:xfrm>
                <a:off x="3732763" y="-11442"/>
                <a:ext cx="3806716" cy="3395878"/>
                <a:chOff x="3732763" y="-11442"/>
                <a:chExt cx="3806716" cy="3395878"/>
              </a:xfrm>
            </p:grpSpPr>
            <p:sp>
              <p:nvSpPr>
                <p:cNvPr id="64" name="TextBox 70"/>
                <p:cNvSpPr txBox="1"/>
                <p:nvPr/>
              </p:nvSpPr>
              <p:spPr>
                <a:xfrm>
                  <a:off x="4446930" y="2773166"/>
                  <a:ext cx="616509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sz="800" dirty="0" smtClean="0"/>
                    <a:t>Predicted</a:t>
                  </a:r>
                  <a:endParaRPr lang="en-US" sz="800" dirty="0"/>
                </a:p>
              </p:txBody>
            </p:sp>
            <p:grpSp>
              <p:nvGrpSpPr>
                <p:cNvPr id="54" name="Group 64"/>
                <p:cNvGrpSpPr/>
                <p:nvPr/>
              </p:nvGrpSpPr>
              <p:grpSpPr>
                <a:xfrm>
                  <a:off x="3732763" y="3007660"/>
                  <a:ext cx="2162671" cy="376776"/>
                  <a:chOff x="2647820" y="9324201"/>
                  <a:chExt cx="2724657" cy="440910"/>
                </a:xfrm>
              </p:grpSpPr>
              <p:cxnSp>
                <p:nvCxnSpPr>
                  <p:cNvPr id="68" name="Straight Connector 67"/>
                  <p:cNvCxnSpPr/>
                  <p:nvPr/>
                </p:nvCxnSpPr>
                <p:spPr>
                  <a:xfrm>
                    <a:off x="4458381" y="9554140"/>
                    <a:ext cx="874729" cy="0"/>
                  </a:xfrm>
                  <a:prstGeom prst="line">
                    <a:avLst/>
                  </a:prstGeom>
                  <a:ln w="28575" cap="rnd">
                    <a:solidFill>
                      <a:srgbClr val="FF0000">
                        <a:alpha val="96000"/>
                      </a:srgbClr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9" name="Straight Connector 68"/>
                  <p:cNvCxnSpPr/>
                  <p:nvPr/>
                </p:nvCxnSpPr>
                <p:spPr>
                  <a:xfrm>
                    <a:off x="3544871" y="9554140"/>
                    <a:ext cx="874729" cy="0"/>
                  </a:xfrm>
                  <a:prstGeom prst="line">
                    <a:avLst/>
                  </a:prstGeom>
                  <a:ln w="28575" cap="rnd">
                    <a:solidFill>
                      <a:srgbClr val="FFC000">
                        <a:alpha val="96000"/>
                      </a:srgbClr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0" name="Straight Connector 69"/>
                  <p:cNvCxnSpPr/>
                  <p:nvPr/>
                </p:nvCxnSpPr>
                <p:spPr>
                  <a:xfrm>
                    <a:off x="2647820" y="9554140"/>
                    <a:ext cx="874729" cy="0"/>
                  </a:xfrm>
                  <a:prstGeom prst="line">
                    <a:avLst/>
                  </a:prstGeom>
                  <a:ln w="28575" cap="rnd">
                    <a:solidFill>
                      <a:srgbClr val="92D050">
                        <a:alpha val="91000"/>
                      </a:srgbClr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71" name="TextBox 71"/>
                  <p:cNvSpPr txBox="1"/>
                  <p:nvPr/>
                </p:nvSpPr>
                <p:spPr>
                  <a:xfrm>
                    <a:off x="4434839" y="9530998"/>
                    <a:ext cx="937638" cy="234110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t" anchorCtr="1">
                    <a:spAutoFit/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en-US" sz="700" i="1" dirty="0" smtClean="0"/>
                      <a:t>Absentees</a:t>
                    </a:r>
                    <a:endParaRPr lang="en-US" sz="700" i="1" dirty="0"/>
                  </a:p>
                </p:txBody>
              </p:sp>
              <p:sp>
                <p:nvSpPr>
                  <p:cNvPr id="72" name="TextBox 72"/>
                  <p:cNvSpPr txBox="1"/>
                  <p:nvPr/>
                </p:nvSpPr>
                <p:spPr>
                  <a:xfrm>
                    <a:off x="3544871" y="9530998"/>
                    <a:ext cx="937638" cy="234110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t" anchorCtr="1">
                    <a:spAutoFit/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en-US" sz="700" i="1" dirty="0" smtClean="0"/>
                      <a:t>Irregulars</a:t>
                    </a:r>
                    <a:endParaRPr lang="en-US" sz="700" i="1" dirty="0"/>
                  </a:p>
                </p:txBody>
              </p:sp>
              <p:sp>
                <p:nvSpPr>
                  <p:cNvPr id="73" name="TextBox 73"/>
                  <p:cNvSpPr txBox="1"/>
                  <p:nvPr/>
                </p:nvSpPr>
                <p:spPr>
                  <a:xfrm>
                    <a:off x="2647820" y="9531001"/>
                    <a:ext cx="937638" cy="234110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t" anchorCtr="1">
                    <a:spAutoFit/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en-US" sz="700" i="1" dirty="0" smtClean="0"/>
                      <a:t>Goers</a:t>
                    </a:r>
                    <a:endParaRPr lang="en-US" sz="700" i="1" dirty="0"/>
                  </a:p>
                </p:txBody>
              </p:sp>
              <p:sp>
                <p:nvSpPr>
                  <p:cNvPr id="74" name="TextBox 122"/>
                  <p:cNvSpPr txBox="1"/>
                  <p:nvPr/>
                </p:nvSpPr>
                <p:spPr>
                  <a:xfrm>
                    <a:off x="2953534" y="9324201"/>
                    <a:ext cx="2057400" cy="25211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en-US" sz="800" dirty="0" smtClean="0"/>
                      <a:t>O     b     s    e     r     v     e     d</a:t>
                    </a:r>
                    <a:endParaRPr lang="en-US" sz="800" dirty="0"/>
                  </a:p>
                </p:txBody>
              </p:sp>
            </p:grpSp>
            <p:sp>
              <p:nvSpPr>
                <p:cNvPr id="66" name="Rectangle 65"/>
                <p:cNvSpPr/>
                <p:nvPr/>
              </p:nvSpPr>
              <p:spPr>
                <a:xfrm>
                  <a:off x="4327638" y="-11442"/>
                  <a:ext cx="3211841" cy="52322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2800" dirty="0" smtClean="0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</a:rPr>
                    <a:t>EMOSA </a:t>
                  </a:r>
                  <a:r>
                    <a:rPr lang="en-US" sz="2800" b="0" cap="none" spc="0" dirty="0" smtClean="0">
                      <a:ln w="0"/>
                      <a:solidFill>
                        <a:schemeClr val="tx1"/>
                      </a:solidFill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</a:rPr>
                    <a:t>Specification</a:t>
                  </a:r>
                  <a:endParaRPr lang="en-US" sz="2800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</p:grpSp>
        </p:grpSp>
      </p:grpSp>
      <p:grpSp>
        <p:nvGrpSpPr>
          <p:cNvPr id="55" name="Group 124"/>
          <p:cNvGrpSpPr/>
          <p:nvPr/>
        </p:nvGrpSpPr>
        <p:grpSpPr>
          <a:xfrm>
            <a:off x="1477837" y="3452707"/>
            <a:ext cx="305388" cy="2933411"/>
            <a:chOff x="1477837" y="3453655"/>
            <a:chExt cx="305388" cy="2933411"/>
          </a:xfrm>
        </p:grpSpPr>
        <p:grpSp>
          <p:nvGrpSpPr>
            <p:cNvPr id="56" name="Group 125"/>
            <p:cNvGrpSpPr/>
            <p:nvPr/>
          </p:nvGrpSpPr>
          <p:grpSpPr>
            <a:xfrm>
              <a:off x="1477837" y="3453655"/>
              <a:ext cx="305388" cy="1010800"/>
              <a:chOff x="1486145" y="3453655"/>
              <a:chExt cx="305388" cy="1010800"/>
            </a:xfrm>
          </p:grpSpPr>
          <p:sp>
            <p:nvSpPr>
              <p:cNvPr id="131" name="Rectangle 130"/>
              <p:cNvSpPr/>
              <p:nvPr/>
            </p:nvSpPr>
            <p:spPr>
              <a:xfrm>
                <a:off x="1486146" y="3453655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.6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32" name="Rectangle 131"/>
              <p:cNvSpPr/>
              <p:nvPr/>
            </p:nvSpPr>
            <p:spPr>
              <a:xfrm>
                <a:off x="1486145" y="3831942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.4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33" name="Rectangle 132"/>
              <p:cNvSpPr/>
              <p:nvPr/>
            </p:nvSpPr>
            <p:spPr>
              <a:xfrm>
                <a:off x="1499466" y="4202845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.2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57" name="Group 126"/>
            <p:cNvGrpSpPr/>
            <p:nvPr/>
          </p:nvGrpSpPr>
          <p:grpSpPr>
            <a:xfrm>
              <a:off x="1477837" y="5376266"/>
              <a:ext cx="305388" cy="1010800"/>
              <a:chOff x="1469530" y="5376266"/>
              <a:chExt cx="305388" cy="1010800"/>
            </a:xfrm>
          </p:grpSpPr>
          <p:sp>
            <p:nvSpPr>
              <p:cNvPr id="128" name="Rectangle 127"/>
              <p:cNvSpPr/>
              <p:nvPr/>
            </p:nvSpPr>
            <p:spPr>
              <a:xfrm>
                <a:off x="1469531" y="5376266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.6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29" name="Rectangle 128"/>
              <p:cNvSpPr/>
              <p:nvPr/>
            </p:nvSpPr>
            <p:spPr>
              <a:xfrm>
                <a:off x="1469530" y="5754553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.4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30" name="Rectangle 129"/>
              <p:cNvSpPr/>
              <p:nvPr/>
            </p:nvSpPr>
            <p:spPr>
              <a:xfrm>
                <a:off x="1482851" y="6125456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.2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</p:grpSp>
      <p:grpSp>
        <p:nvGrpSpPr>
          <p:cNvPr id="58" name="Group 133"/>
          <p:cNvGrpSpPr/>
          <p:nvPr/>
        </p:nvGrpSpPr>
        <p:grpSpPr>
          <a:xfrm>
            <a:off x="3206669" y="3452707"/>
            <a:ext cx="305388" cy="2933411"/>
            <a:chOff x="1477837" y="3453655"/>
            <a:chExt cx="305388" cy="2933411"/>
          </a:xfrm>
        </p:grpSpPr>
        <p:grpSp>
          <p:nvGrpSpPr>
            <p:cNvPr id="59" name="Group 134"/>
            <p:cNvGrpSpPr/>
            <p:nvPr/>
          </p:nvGrpSpPr>
          <p:grpSpPr>
            <a:xfrm>
              <a:off x="1477837" y="3453655"/>
              <a:ext cx="305388" cy="1010800"/>
              <a:chOff x="1486145" y="3453655"/>
              <a:chExt cx="305388" cy="1010800"/>
            </a:xfrm>
          </p:grpSpPr>
          <p:sp>
            <p:nvSpPr>
              <p:cNvPr id="140" name="Rectangle 139"/>
              <p:cNvSpPr/>
              <p:nvPr/>
            </p:nvSpPr>
            <p:spPr>
              <a:xfrm>
                <a:off x="1486146" y="3453655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.6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41" name="Rectangle 140"/>
              <p:cNvSpPr/>
              <p:nvPr/>
            </p:nvSpPr>
            <p:spPr>
              <a:xfrm>
                <a:off x="1486145" y="3831942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.4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42" name="Rectangle 141"/>
              <p:cNvSpPr/>
              <p:nvPr/>
            </p:nvSpPr>
            <p:spPr>
              <a:xfrm>
                <a:off x="1499466" y="4202845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.2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60" name="Group 135"/>
            <p:cNvGrpSpPr/>
            <p:nvPr/>
          </p:nvGrpSpPr>
          <p:grpSpPr>
            <a:xfrm>
              <a:off x="1477837" y="5376266"/>
              <a:ext cx="305388" cy="1010800"/>
              <a:chOff x="1469530" y="5376266"/>
              <a:chExt cx="305388" cy="1010800"/>
            </a:xfrm>
          </p:grpSpPr>
          <p:sp>
            <p:nvSpPr>
              <p:cNvPr id="137" name="Rectangle 136"/>
              <p:cNvSpPr/>
              <p:nvPr/>
            </p:nvSpPr>
            <p:spPr>
              <a:xfrm>
                <a:off x="1469531" y="5376266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.6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38" name="Rectangle 137"/>
              <p:cNvSpPr/>
              <p:nvPr/>
            </p:nvSpPr>
            <p:spPr>
              <a:xfrm>
                <a:off x="1469530" y="5754553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.4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1482851" y="6125456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.2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</p:grpSp>
      <p:grpSp>
        <p:nvGrpSpPr>
          <p:cNvPr id="61" name="Group 142"/>
          <p:cNvGrpSpPr/>
          <p:nvPr/>
        </p:nvGrpSpPr>
        <p:grpSpPr>
          <a:xfrm>
            <a:off x="4854315" y="3452707"/>
            <a:ext cx="305388" cy="2933411"/>
            <a:chOff x="1477837" y="3453655"/>
            <a:chExt cx="305388" cy="2933411"/>
          </a:xfrm>
        </p:grpSpPr>
        <p:grpSp>
          <p:nvGrpSpPr>
            <p:cNvPr id="62" name="Group 143"/>
            <p:cNvGrpSpPr/>
            <p:nvPr/>
          </p:nvGrpSpPr>
          <p:grpSpPr>
            <a:xfrm>
              <a:off x="1477837" y="3453655"/>
              <a:ext cx="305388" cy="1010800"/>
              <a:chOff x="1486145" y="3453655"/>
              <a:chExt cx="305388" cy="1010800"/>
            </a:xfrm>
          </p:grpSpPr>
          <p:sp>
            <p:nvSpPr>
              <p:cNvPr id="149" name="Rectangle 148"/>
              <p:cNvSpPr/>
              <p:nvPr/>
            </p:nvSpPr>
            <p:spPr>
              <a:xfrm>
                <a:off x="1486146" y="3453655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.6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50" name="Rectangle 149"/>
              <p:cNvSpPr/>
              <p:nvPr/>
            </p:nvSpPr>
            <p:spPr>
              <a:xfrm>
                <a:off x="1486145" y="3831942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.4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51" name="Rectangle 150"/>
              <p:cNvSpPr/>
              <p:nvPr/>
            </p:nvSpPr>
            <p:spPr>
              <a:xfrm>
                <a:off x="1499466" y="4202845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.2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63" name="Group 144"/>
            <p:cNvGrpSpPr/>
            <p:nvPr/>
          </p:nvGrpSpPr>
          <p:grpSpPr>
            <a:xfrm>
              <a:off x="1477837" y="5376266"/>
              <a:ext cx="305388" cy="1010800"/>
              <a:chOff x="1469530" y="5376266"/>
              <a:chExt cx="305388" cy="1010800"/>
            </a:xfrm>
          </p:grpSpPr>
          <p:sp>
            <p:nvSpPr>
              <p:cNvPr id="146" name="Rectangle 145"/>
              <p:cNvSpPr/>
              <p:nvPr/>
            </p:nvSpPr>
            <p:spPr>
              <a:xfrm>
                <a:off x="1469531" y="5376266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.6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47" name="Rectangle 146"/>
              <p:cNvSpPr/>
              <p:nvPr/>
            </p:nvSpPr>
            <p:spPr>
              <a:xfrm>
                <a:off x="1469530" y="5754553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.4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48" name="Rectangle 147"/>
              <p:cNvSpPr/>
              <p:nvPr/>
            </p:nvSpPr>
            <p:spPr>
              <a:xfrm>
                <a:off x="1482851" y="6125456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.2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</p:grpSp>
      <p:grpSp>
        <p:nvGrpSpPr>
          <p:cNvPr id="65" name="Group 151"/>
          <p:cNvGrpSpPr/>
          <p:nvPr/>
        </p:nvGrpSpPr>
        <p:grpSpPr>
          <a:xfrm>
            <a:off x="6594527" y="3452707"/>
            <a:ext cx="305388" cy="2933411"/>
            <a:chOff x="1477837" y="3453655"/>
            <a:chExt cx="305388" cy="2933411"/>
          </a:xfrm>
        </p:grpSpPr>
        <p:grpSp>
          <p:nvGrpSpPr>
            <p:cNvPr id="67" name="Group 152"/>
            <p:cNvGrpSpPr/>
            <p:nvPr/>
          </p:nvGrpSpPr>
          <p:grpSpPr>
            <a:xfrm>
              <a:off x="1477837" y="3453655"/>
              <a:ext cx="305388" cy="1010800"/>
              <a:chOff x="1486145" y="3453655"/>
              <a:chExt cx="305388" cy="1010800"/>
            </a:xfrm>
          </p:grpSpPr>
          <p:sp>
            <p:nvSpPr>
              <p:cNvPr id="158" name="Rectangle 157"/>
              <p:cNvSpPr/>
              <p:nvPr/>
            </p:nvSpPr>
            <p:spPr>
              <a:xfrm>
                <a:off x="1486146" y="3453655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.6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59" name="Rectangle 158"/>
              <p:cNvSpPr/>
              <p:nvPr/>
            </p:nvSpPr>
            <p:spPr>
              <a:xfrm>
                <a:off x="1486145" y="3831942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.4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60" name="Rectangle 159"/>
              <p:cNvSpPr/>
              <p:nvPr/>
            </p:nvSpPr>
            <p:spPr>
              <a:xfrm>
                <a:off x="1499466" y="4202845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.2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85" name="Group 153"/>
            <p:cNvGrpSpPr/>
            <p:nvPr/>
          </p:nvGrpSpPr>
          <p:grpSpPr>
            <a:xfrm>
              <a:off x="1477837" y="5376266"/>
              <a:ext cx="305388" cy="1010800"/>
              <a:chOff x="1469530" y="5376266"/>
              <a:chExt cx="305388" cy="1010800"/>
            </a:xfrm>
          </p:grpSpPr>
          <p:sp>
            <p:nvSpPr>
              <p:cNvPr id="155" name="Rectangle 154"/>
              <p:cNvSpPr/>
              <p:nvPr/>
            </p:nvSpPr>
            <p:spPr>
              <a:xfrm>
                <a:off x="1469531" y="5376266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.6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56" name="Rectangle 155"/>
              <p:cNvSpPr/>
              <p:nvPr/>
            </p:nvSpPr>
            <p:spPr>
              <a:xfrm>
                <a:off x="1469530" y="5754553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.4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57" name="Rectangle 156"/>
              <p:cNvSpPr/>
              <p:nvPr/>
            </p:nvSpPr>
            <p:spPr>
              <a:xfrm>
                <a:off x="1482851" y="6125456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.2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</p:grpSp>
      <p:cxnSp>
        <p:nvCxnSpPr>
          <p:cNvPr id="161" name="Straight Connector 160"/>
          <p:cNvCxnSpPr/>
          <p:nvPr/>
        </p:nvCxnSpPr>
        <p:spPr>
          <a:xfrm>
            <a:off x="4417550" y="2969656"/>
            <a:ext cx="694694" cy="0"/>
          </a:xfrm>
          <a:prstGeom prst="line">
            <a:avLst/>
          </a:prstGeom>
          <a:ln w="25400" cap="rnd">
            <a:solidFill>
              <a:schemeClr val="tx1">
                <a:alpha val="7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5" name="Group 161"/>
          <p:cNvGrpSpPr/>
          <p:nvPr/>
        </p:nvGrpSpPr>
        <p:grpSpPr>
          <a:xfrm>
            <a:off x="3919743" y="498331"/>
            <a:ext cx="4394200" cy="1828800"/>
            <a:chOff x="1320800" y="1752600"/>
            <a:chExt cx="3581400" cy="1371600"/>
          </a:xfrm>
        </p:grpSpPr>
        <p:graphicFrame>
          <p:nvGraphicFramePr>
            <p:cNvPr id="163" name="Object 16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365959032"/>
                </p:ext>
              </p:extLst>
            </p:nvPr>
          </p:nvGraphicFramePr>
          <p:xfrm>
            <a:off x="1371600" y="2895600"/>
            <a:ext cx="1549400" cy="2286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766" name="Equation" r:id="rId11" imgW="1549080" imgH="228600" progId="Equation.DSMT4">
                    <p:embed/>
                  </p:oleObj>
                </mc:Choice>
                <mc:Fallback>
                  <p:oleObj name="Equation" r:id="rId11" imgW="1549080" imgH="228600" progId="Equation.DSMT4">
                    <p:embed/>
                    <p:pic>
                      <p:nvPicPr>
                        <p:cNvPr id="0" name="Picture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71600" y="2895600"/>
                          <a:ext cx="1549400" cy="2286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105" name="Group 163"/>
            <p:cNvGrpSpPr/>
            <p:nvPr/>
          </p:nvGrpSpPr>
          <p:grpSpPr>
            <a:xfrm>
              <a:off x="1371600" y="2330053"/>
              <a:ext cx="3327466" cy="559593"/>
              <a:chOff x="1371600" y="2330053"/>
              <a:chExt cx="3327466" cy="559593"/>
            </a:xfrm>
          </p:grpSpPr>
          <p:graphicFrame>
            <p:nvGraphicFramePr>
              <p:cNvPr id="168" name="Object 167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722141580"/>
                  </p:ext>
                </p:extLst>
              </p:nvPr>
            </p:nvGraphicFramePr>
            <p:xfrm>
              <a:off x="2286019" y="2330053"/>
              <a:ext cx="2413047" cy="55959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1767" name="Equation" r:id="rId13" imgW="2412720" imgH="558720" progId="Equation.DSMT4">
                      <p:embed/>
                    </p:oleObj>
                  </mc:Choice>
                  <mc:Fallback>
                    <p:oleObj name="Equation" r:id="rId13" imgW="2412720" imgH="558720" progId="Equation.DSMT4">
                      <p:embed/>
                      <p:pic>
                        <p:nvPicPr>
                          <p:cNvPr id="0" name="Picture 3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286019" y="2330053"/>
                            <a:ext cx="2413047" cy="559593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69" name="Object 168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15066157"/>
                  </p:ext>
                </p:extLst>
              </p:nvPr>
            </p:nvGraphicFramePr>
            <p:xfrm>
              <a:off x="1371600" y="2362200"/>
              <a:ext cx="889000" cy="2286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1768" name="Equation" r:id="rId15" imgW="888840" imgH="228600" progId="Equation.DSMT4">
                      <p:embed/>
                    </p:oleObj>
                  </mc:Choice>
                  <mc:Fallback>
                    <p:oleObj name="Equation" r:id="rId15" imgW="888840" imgH="228600" progId="Equation.DSMT4">
                      <p:embed/>
                      <p:pic>
                        <p:nvPicPr>
                          <p:cNvPr id="0" name="Picture 4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371600" y="2362200"/>
                            <a:ext cx="889000" cy="2286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115" name="Group 164"/>
            <p:cNvGrpSpPr/>
            <p:nvPr/>
          </p:nvGrpSpPr>
          <p:grpSpPr>
            <a:xfrm>
              <a:off x="1320800" y="1752600"/>
              <a:ext cx="3581400" cy="558800"/>
              <a:chOff x="1320800" y="1492250"/>
              <a:chExt cx="3581400" cy="558800"/>
            </a:xfrm>
          </p:grpSpPr>
          <p:graphicFrame>
            <p:nvGraphicFramePr>
              <p:cNvPr id="166" name="Object 165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09733723"/>
                  </p:ext>
                </p:extLst>
              </p:nvPr>
            </p:nvGraphicFramePr>
            <p:xfrm>
              <a:off x="2286000" y="1492250"/>
              <a:ext cx="2616200" cy="5588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1769" name="Equation" r:id="rId17" imgW="2616120" imgH="558720" progId="Equation.DSMT4">
                      <p:embed/>
                    </p:oleObj>
                  </mc:Choice>
                  <mc:Fallback>
                    <p:oleObj name="Equation" r:id="rId17" imgW="2616120" imgH="558720" progId="Equation.DSMT4">
                      <p:embed/>
                      <p:pic>
                        <p:nvPicPr>
                          <p:cNvPr id="0" name="Picture 5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286000" y="1492250"/>
                            <a:ext cx="2616200" cy="5588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67" name="Object 166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02717383"/>
                  </p:ext>
                </p:extLst>
              </p:nvPr>
            </p:nvGraphicFramePr>
            <p:xfrm>
              <a:off x="1320800" y="1524000"/>
              <a:ext cx="965200" cy="2286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1770" name="Equation" r:id="rId19" imgW="965160" imgH="228600" progId="Equation.DSMT4">
                      <p:embed/>
                    </p:oleObj>
                  </mc:Choice>
                  <mc:Fallback>
                    <p:oleObj name="Equation" r:id="rId19" imgW="965160" imgH="228600" progId="Equation.DSMT4">
                      <p:embed/>
                      <p:pic>
                        <p:nvPicPr>
                          <p:cNvPr id="0" name="Picture 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320800" y="1524000"/>
                            <a:ext cx="965200" cy="2286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grpSp>
        <p:nvGrpSpPr>
          <p:cNvPr id="162" name="Group 161"/>
          <p:cNvGrpSpPr/>
          <p:nvPr/>
        </p:nvGrpSpPr>
        <p:grpSpPr>
          <a:xfrm>
            <a:off x="6204601" y="1878686"/>
            <a:ext cx="2006800" cy="1476701"/>
            <a:chOff x="6204601" y="1878686"/>
            <a:chExt cx="2006800" cy="1476701"/>
          </a:xfrm>
        </p:grpSpPr>
        <p:sp>
          <p:nvSpPr>
            <p:cNvPr id="164" name="Rounded Rectangle 163">
              <a:hlinkClick r:id="rId21" action="ppaction://hlinksldjump"/>
            </p:cNvPr>
            <p:cNvSpPr/>
            <p:nvPr/>
          </p:nvSpPr>
          <p:spPr>
            <a:xfrm>
              <a:off x="7558741" y="2268538"/>
              <a:ext cx="652660" cy="351981"/>
            </a:xfrm>
            <a:prstGeom prst="roundRect">
              <a:avLst/>
            </a:prstGeom>
            <a:solidFill>
              <a:srgbClr val="00B0F0"/>
            </a:solidFill>
            <a:ln w="25400">
              <a:noFill/>
            </a:ln>
            <a:effectLst/>
            <a:scene3d>
              <a:camera prst="orthographicFront"/>
              <a:lightRig rig="threePt" dir="t"/>
            </a:scene3d>
            <a:sp3d prstMaterial="softEdge"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500" dirty="0" smtClean="0"/>
                <a:t>Hyb</a:t>
              </a:r>
              <a:endParaRPr lang="en-US" sz="1500" dirty="0"/>
            </a:p>
          </p:txBody>
        </p:sp>
        <p:sp>
          <p:nvSpPr>
            <p:cNvPr id="165" name="Rounded Rectangle 164">
              <a:hlinkClick r:id="rId22" action="ppaction://hlinksldjump"/>
            </p:cNvPr>
            <p:cNvSpPr/>
            <p:nvPr/>
          </p:nvSpPr>
          <p:spPr>
            <a:xfrm>
              <a:off x="7558741" y="3003406"/>
              <a:ext cx="652660" cy="351981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500" dirty="0" smtClean="0"/>
                <a:t>Dif</a:t>
              </a:r>
              <a:endParaRPr lang="en-US" sz="1500" dirty="0"/>
            </a:p>
          </p:txBody>
        </p:sp>
        <p:sp>
          <p:nvSpPr>
            <p:cNvPr id="170" name="Rounded Rectangle 169">
              <a:hlinkClick r:id="rId23" action="ppaction://hlinksldjump"/>
            </p:cNvPr>
            <p:cNvSpPr/>
            <p:nvPr/>
          </p:nvSpPr>
          <p:spPr>
            <a:xfrm>
              <a:off x="7558741" y="2635972"/>
              <a:ext cx="652660" cy="351981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500" dirty="0" smtClean="0"/>
                <a:t>Con</a:t>
              </a:r>
              <a:endParaRPr lang="en-US" sz="1500" dirty="0"/>
            </a:p>
          </p:txBody>
        </p:sp>
        <p:sp>
          <p:nvSpPr>
            <p:cNvPr id="171" name="Rectangle 170"/>
            <p:cNvSpPr/>
            <p:nvPr/>
          </p:nvSpPr>
          <p:spPr>
            <a:xfrm>
              <a:off x="7568852" y="1878686"/>
              <a:ext cx="577402" cy="46166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r>
                <a:rPr lang="en-US" sz="240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ML</a:t>
              </a:r>
              <a:endPara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72" name="Rectangle 171"/>
            <p:cNvSpPr/>
            <p:nvPr/>
          </p:nvSpPr>
          <p:spPr>
            <a:xfrm>
              <a:off x="6882464" y="1915813"/>
              <a:ext cx="686406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r"/>
              <a:r>
                <a:rPr lang="en-US" sz="200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WBo</a:t>
              </a:r>
              <a:endParaRPr 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73" name="Rounded Rectangle 172">
              <a:hlinkClick r:id="rId24" action="ppaction://hlinksldjump"/>
            </p:cNvPr>
            <p:cNvSpPr/>
            <p:nvPr/>
          </p:nvSpPr>
          <p:spPr>
            <a:xfrm>
              <a:off x="6881761" y="2268538"/>
              <a:ext cx="652660" cy="351981"/>
            </a:xfrm>
            <a:prstGeom prst="round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500" dirty="0" smtClean="0"/>
                <a:t>Hyb</a:t>
              </a:r>
              <a:endParaRPr lang="en-US" sz="1500" dirty="0"/>
            </a:p>
          </p:txBody>
        </p:sp>
        <p:sp>
          <p:nvSpPr>
            <p:cNvPr id="174" name="Rounded Rectangle 173">
              <a:hlinkClick r:id="rId25" action="ppaction://hlinksldjump"/>
            </p:cNvPr>
            <p:cNvSpPr/>
            <p:nvPr/>
          </p:nvSpPr>
          <p:spPr>
            <a:xfrm>
              <a:off x="6881761" y="3003406"/>
              <a:ext cx="652660" cy="351981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500" dirty="0" smtClean="0"/>
                <a:t>Dif</a:t>
              </a:r>
              <a:endParaRPr lang="en-US" sz="1500" dirty="0"/>
            </a:p>
          </p:txBody>
        </p:sp>
        <p:sp>
          <p:nvSpPr>
            <p:cNvPr id="175" name="Rounded Rectangle 174">
              <a:hlinkClick r:id="rId26" action="ppaction://hlinksldjump"/>
            </p:cNvPr>
            <p:cNvSpPr/>
            <p:nvPr/>
          </p:nvSpPr>
          <p:spPr>
            <a:xfrm>
              <a:off x="6881761" y="2635972"/>
              <a:ext cx="652660" cy="351981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500" dirty="0" smtClean="0"/>
                <a:t>Con</a:t>
              </a:r>
              <a:endParaRPr lang="en-US" sz="1500" dirty="0"/>
            </a:p>
          </p:txBody>
        </p:sp>
        <p:sp>
          <p:nvSpPr>
            <p:cNvPr id="176" name="Rounded Rectangle 175">
              <a:hlinkClick r:id="rId8" action="ppaction://hlinksldjump"/>
            </p:cNvPr>
            <p:cNvSpPr/>
            <p:nvPr/>
          </p:nvSpPr>
          <p:spPr>
            <a:xfrm>
              <a:off x="6204780" y="2268538"/>
              <a:ext cx="652660" cy="351981"/>
            </a:xfrm>
            <a:prstGeom prst="round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500" dirty="0" smtClean="0"/>
                <a:t>Hyb</a:t>
              </a:r>
              <a:endParaRPr lang="en-US" sz="1500" dirty="0"/>
            </a:p>
          </p:txBody>
        </p:sp>
        <p:sp>
          <p:nvSpPr>
            <p:cNvPr id="177" name="Rounded Rectangle 176">
              <a:hlinkClick r:id="rId27" action="ppaction://hlinksldjump"/>
            </p:cNvPr>
            <p:cNvSpPr/>
            <p:nvPr/>
          </p:nvSpPr>
          <p:spPr>
            <a:xfrm>
              <a:off x="6204780" y="3003406"/>
              <a:ext cx="652660" cy="351981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500" dirty="0" smtClean="0"/>
                <a:t>Dif</a:t>
              </a:r>
              <a:endParaRPr lang="en-US" sz="1500" dirty="0"/>
            </a:p>
          </p:txBody>
        </p:sp>
        <p:sp>
          <p:nvSpPr>
            <p:cNvPr id="178" name="Rounded Rectangle 177">
              <a:hlinkClick r:id="rId28" action="ppaction://hlinksldjump"/>
            </p:cNvPr>
            <p:cNvSpPr/>
            <p:nvPr/>
          </p:nvSpPr>
          <p:spPr>
            <a:xfrm>
              <a:off x="6204780" y="2635972"/>
              <a:ext cx="652660" cy="351981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500" dirty="0" smtClean="0"/>
                <a:t>Con</a:t>
              </a:r>
              <a:endParaRPr lang="en-US" sz="1500" dirty="0"/>
            </a:p>
          </p:txBody>
        </p:sp>
        <p:sp>
          <p:nvSpPr>
            <p:cNvPr id="179" name="Rectangle 178"/>
            <p:cNvSpPr/>
            <p:nvPr/>
          </p:nvSpPr>
          <p:spPr>
            <a:xfrm>
              <a:off x="6204601" y="1915813"/>
              <a:ext cx="686406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r"/>
              <a:r>
                <a:rPr lang="en-US" sz="200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WBn</a:t>
              </a:r>
              <a:endParaRPr 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180" name="Rounded Rectangle 179">
            <a:hlinkClick r:id="rId29" action="ppaction://hlinksldjump"/>
          </p:cNvPr>
          <p:cNvSpPr/>
          <p:nvPr/>
        </p:nvSpPr>
        <p:spPr>
          <a:xfrm>
            <a:off x="5499930" y="2639782"/>
            <a:ext cx="652660" cy="351981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500" dirty="0" smtClean="0"/>
              <a:t>Null</a:t>
            </a:r>
            <a:endParaRPr lang="en-US" sz="1500" dirty="0"/>
          </a:p>
        </p:txBody>
      </p:sp>
      <p:grpSp>
        <p:nvGrpSpPr>
          <p:cNvPr id="185" name="Group 184"/>
          <p:cNvGrpSpPr/>
          <p:nvPr/>
        </p:nvGrpSpPr>
        <p:grpSpPr>
          <a:xfrm>
            <a:off x="6255544" y="3264933"/>
            <a:ext cx="1862533" cy="261610"/>
            <a:chOff x="6255544" y="3264933"/>
            <a:chExt cx="1862533" cy="261610"/>
          </a:xfrm>
        </p:grpSpPr>
        <p:sp>
          <p:nvSpPr>
            <p:cNvPr id="186" name="TextBox 185"/>
            <p:cNvSpPr txBox="1"/>
            <p:nvPr/>
          </p:nvSpPr>
          <p:spPr>
            <a:xfrm>
              <a:off x="6255544" y="3264933"/>
              <a:ext cx="50045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/>
                <a:t>gauss</a:t>
              </a:r>
              <a:endParaRPr lang="en-US" sz="1100" dirty="0"/>
            </a:p>
          </p:txBody>
        </p:sp>
        <p:sp>
          <p:nvSpPr>
            <p:cNvPr id="187" name="TextBox 186"/>
            <p:cNvSpPr txBox="1"/>
            <p:nvPr/>
          </p:nvSpPr>
          <p:spPr>
            <a:xfrm>
              <a:off x="6981825" y="3264933"/>
              <a:ext cx="44275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/>
                <a:t>beta</a:t>
              </a:r>
              <a:endParaRPr lang="en-US" sz="1100" dirty="0"/>
            </a:p>
          </p:txBody>
        </p:sp>
        <p:sp>
          <p:nvSpPr>
            <p:cNvPr id="188" name="TextBox 187"/>
            <p:cNvSpPr txBox="1"/>
            <p:nvPr/>
          </p:nvSpPr>
          <p:spPr>
            <a:xfrm>
              <a:off x="7617619" y="3264933"/>
              <a:ext cx="50045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/>
                <a:t>gauss</a:t>
              </a:r>
              <a:endParaRPr lang="en-US" sz="1100" dirty="0"/>
            </a:p>
          </p:txBody>
        </p:sp>
      </p:grpSp>
    </p:spTree>
    <p:extLst>
      <p:ext uri="{BB962C8B-B14F-4D97-AF65-F5344CB8AC3E}">
        <p14:creationId xmlns:p14="http://schemas.microsoft.com/office/powerpoint/2010/main" val="2025654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125747" y="-116215"/>
            <a:ext cx="3835283" cy="3571447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1049" y="3292900"/>
            <a:ext cx="8268857" cy="3463073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5314" y="5106777"/>
            <a:ext cx="1033342" cy="1405189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0327" y="3455234"/>
            <a:ext cx="943316" cy="1405189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9049" y="1679848"/>
            <a:ext cx="1033342" cy="1405189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9049" y="133800"/>
            <a:ext cx="943316" cy="1405189"/>
          </a:xfrm>
          <a:prstGeom prst="rect">
            <a:avLst/>
          </a:prstGeom>
        </p:spPr>
      </p:pic>
      <p:grpSp>
        <p:nvGrpSpPr>
          <p:cNvPr id="3" name="Group 28"/>
          <p:cNvGrpSpPr/>
          <p:nvPr/>
        </p:nvGrpSpPr>
        <p:grpSpPr>
          <a:xfrm>
            <a:off x="8367006" y="3084323"/>
            <a:ext cx="3258844" cy="369332"/>
            <a:chOff x="8367006" y="3084323"/>
            <a:chExt cx="3258844" cy="369332"/>
          </a:xfrm>
        </p:grpSpPr>
        <p:sp>
          <p:nvSpPr>
            <p:cNvPr id="30" name="Rectangle 29"/>
            <p:cNvSpPr/>
            <p:nvPr/>
          </p:nvSpPr>
          <p:spPr>
            <a:xfrm>
              <a:off x="8367006" y="3084323"/>
              <a:ext cx="972317" cy="3693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dirty="0" smtClean="0">
                  <a:ln w="0"/>
                  <a:solidFill>
                    <a:srgbClr val="FF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Forecast</a:t>
              </a:r>
              <a:endParaRPr lang="en-US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grpSp>
          <p:nvGrpSpPr>
            <p:cNvPr id="4" name="Group 30"/>
            <p:cNvGrpSpPr/>
            <p:nvPr/>
          </p:nvGrpSpPr>
          <p:grpSpPr>
            <a:xfrm>
              <a:off x="9514754" y="3099712"/>
              <a:ext cx="2111096" cy="338554"/>
              <a:chOff x="9514754" y="3097277"/>
              <a:chExt cx="2111096" cy="338554"/>
            </a:xfrm>
          </p:grpSpPr>
          <p:sp>
            <p:nvSpPr>
              <p:cNvPr id="32" name="Rectangle 31"/>
              <p:cNvSpPr/>
              <p:nvPr/>
            </p:nvSpPr>
            <p:spPr>
              <a:xfrm>
                <a:off x="9514754" y="3097277"/>
                <a:ext cx="444353" cy="338554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600" dirty="0" smtClean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‘</a:t>
                </a:r>
                <a:r>
                  <a:rPr lang="en-US" sz="1600" b="0" cap="none" spc="0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80</a:t>
                </a:r>
                <a:endParaRPr lang="en-US" sz="16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9919818" y="3097277"/>
                <a:ext cx="444353" cy="338554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600" dirty="0" smtClean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‘</a:t>
                </a:r>
                <a:r>
                  <a:rPr lang="en-US" sz="1600" b="0" cap="none" spc="0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81</a:t>
                </a:r>
                <a:endParaRPr lang="en-US" sz="16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10324882" y="3097277"/>
                <a:ext cx="490840" cy="338554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6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</a:t>
                </a:r>
                <a:r>
                  <a:rPr lang="en-US" sz="1600" dirty="0" smtClean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‘</a:t>
                </a:r>
                <a:r>
                  <a:rPr lang="en-US" sz="1600" b="0" cap="none" spc="0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82</a:t>
                </a:r>
                <a:endParaRPr lang="en-US" sz="16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10776433" y="3097277"/>
                <a:ext cx="444353" cy="338554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600" dirty="0" smtClean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‘</a:t>
                </a:r>
                <a:r>
                  <a:rPr lang="en-US" sz="1600" b="0" cap="none" spc="0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83</a:t>
                </a:r>
                <a:endParaRPr lang="en-US" sz="16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11181497" y="3097277"/>
                <a:ext cx="444353" cy="338554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600" b="0" cap="none" spc="0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‘84</a:t>
                </a:r>
                <a:endParaRPr lang="en-US" sz="16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p:grpSp>
      </p:grpSp>
      <p:pic>
        <p:nvPicPr>
          <p:cNvPr id="37" name="Picture 3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416750" y="4612"/>
            <a:ext cx="2625281" cy="6678668"/>
          </a:xfrm>
          <a:prstGeom prst="rect">
            <a:avLst/>
          </a:prstGeom>
        </p:spPr>
      </p:pic>
      <p:pic>
        <p:nvPicPr>
          <p:cNvPr id="40" name="Picture 39">
            <a:hlinkClick r:id="rId8" action="ppaction://hlinksldjump"/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1899" y="-26304"/>
            <a:ext cx="464583" cy="464583"/>
          </a:xfrm>
          <a:prstGeom prst="rect">
            <a:avLst/>
          </a:prstGeom>
        </p:spPr>
      </p:pic>
      <p:grpSp>
        <p:nvGrpSpPr>
          <p:cNvPr id="5" name="Group 40"/>
          <p:cNvGrpSpPr/>
          <p:nvPr/>
        </p:nvGrpSpPr>
        <p:grpSpPr>
          <a:xfrm>
            <a:off x="-53543" y="-11442"/>
            <a:ext cx="8433870" cy="6938969"/>
            <a:chOff x="-53543" y="-11442"/>
            <a:chExt cx="8433870" cy="6938969"/>
          </a:xfrm>
        </p:grpSpPr>
        <p:sp>
          <p:nvSpPr>
            <p:cNvPr id="42" name="Rectangle 41"/>
            <p:cNvSpPr/>
            <p:nvPr/>
          </p:nvSpPr>
          <p:spPr>
            <a:xfrm>
              <a:off x="-53543" y="6665917"/>
              <a:ext cx="370614" cy="261610"/>
            </a:xfrm>
            <a:prstGeom prst="rect">
              <a:avLst/>
            </a:prstGeom>
            <a:noFill/>
          </p:spPr>
          <p:txBody>
            <a:bodyPr wrap="none" lIns="91440" tIns="45720" rIns="91440" bIns="45720" anchor="b">
              <a:spAutoFit/>
            </a:bodyPr>
            <a:lstStyle/>
            <a:p>
              <a:pPr algn="ctr"/>
              <a:r>
                <a:rPr lang="en-US" sz="1100" b="0" cap="none" spc="0" dirty="0" smtClean="0">
                  <a:ln w="0"/>
                  <a:latin typeface="Angsana New" panose="02020603050405020304" pitchFamily="18" charset="-34"/>
                  <a:cs typeface="Angsana New" panose="02020603050405020304" pitchFamily="18" charset="-34"/>
                </a:rPr>
                <a:t>2000</a:t>
              </a:r>
              <a:endParaRPr lang="en-US" sz="1100" b="0" cap="none" spc="0" dirty="0">
                <a:ln w="0"/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357428" y="6573734"/>
              <a:ext cx="231153" cy="2616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100" b="0" cap="none" spc="0" dirty="0" smtClean="0">
                  <a:ln w="0"/>
                  <a:latin typeface="Angsana New" panose="02020603050405020304" pitchFamily="18" charset="-34"/>
                  <a:cs typeface="Angsana New" panose="02020603050405020304" pitchFamily="18" charset="-34"/>
                </a:rPr>
                <a:t>2</a:t>
              </a:r>
              <a:endParaRPr lang="en-US" sz="1100" b="0" cap="none" spc="0" dirty="0">
                <a:ln w="0"/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689342" y="6573734"/>
              <a:ext cx="231153" cy="2616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100" b="0" cap="none" spc="0" dirty="0" smtClean="0">
                  <a:ln w="0"/>
                  <a:latin typeface="Angsana New" panose="02020603050405020304" pitchFamily="18" charset="-34"/>
                  <a:cs typeface="Angsana New" panose="02020603050405020304" pitchFamily="18" charset="-34"/>
                </a:rPr>
                <a:t>4</a:t>
              </a:r>
              <a:endParaRPr lang="en-US" sz="1100" b="0" cap="none" spc="0" dirty="0">
                <a:ln w="0"/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862930" y="6573734"/>
              <a:ext cx="231154" cy="2616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100" dirty="0">
                  <a:ln w="0"/>
                  <a:latin typeface="Angsana New" panose="02020603050405020304" pitchFamily="18" charset="-34"/>
                  <a:cs typeface="Angsana New" panose="02020603050405020304" pitchFamily="18" charset="-34"/>
                </a:rPr>
                <a:t>5</a:t>
              </a:r>
              <a:endParaRPr lang="en-US" sz="1100" b="0" cap="none" spc="0" dirty="0">
                <a:ln w="0"/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1030967" y="6573734"/>
              <a:ext cx="231154" cy="2616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100" b="0" cap="none" spc="0" dirty="0" smtClean="0">
                  <a:ln w="0"/>
                  <a:latin typeface="Angsana New" panose="02020603050405020304" pitchFamily="18" charset="-34"/>
                  <a:cs typeface="Angsana New" panose="02020603050405020304" pitchFamily="18" charset="-34"/>
                </a:rPr>
                <a:t>6</a:t>
              </a:r>
              <a:endParaRPr lang="en-US" sz="1100" b="0" cap="none" spc="0" dirty="0">
                <a:ln w="0"/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1195031" y="6573734"/>
              <a:ext cx="231154" cy="2616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100" b="0" cap="none" spc="0" dirty="0" smtClean="0">
                  <a:ln w="0"/>
                  <a:latin typeface="Angsana New" panose="02020603050405020304" pitchFamily="18" charset="-34"/>
                  <a:cs typeface="Angsana New" panose="02020603050405020304" pitchFamily="18" charset="-34"/>
                </a:rPr>
                <a:t>7</a:t>
              </a:r>
              <a:endParaRPr lang="en-US" sz="1100" b="0" cap="none" spc="0" dirty="0">
                <a:ln w="0"/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1371632" y="6573734"/>
              <a:ext cx="231154" cy="2616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100" b="0" cap="none" spc="0" dirty="0" smtClean="0">
                  <a:ln w="0"/>
                  <a:latin typeface="Angsana New" panose="02020603050405020304" pitchFamily="18" charset="-34"/>
                  <a:cs typeface="Angsana New" panose="02020603050405020304" pitchFamily="18" charset="-34"/>
                </a:rPr>
                <a:t>8</a:t>
              </a:r>
              <a:endParaRPr lang="en-US" sz="1100" b="0" cap="none" spc="0" dirty="0">
                <a:ln w="0"/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527182" y="6573734"/>
              <a:ext cx="231154" cy="2616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100" b="0" cap="none" spc="0" dirty="0" smtClean="0">
                  <a:ln w="0"/>
                  <a:latin typeface="Angsana New" panose="02020603050405020304" pitchFamily="18" charset="-34"/>
                  <a:cs typeface="Angsana New" panose="02020603050405020304" pitchFamily="18" charset="-34"/>
                </a:rPr>
                <a:t>3</a:t>
              </a:r>
              <a:endParaRPr lang="en-US" sz="1100" b="0" cap="none" spc="0" dirty="0">
                <a:ln w="0"/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187000" y="6573734"/>
              <a:ext cx="231154" cy="2616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100" b="0" cap="none" spc="0" dirty="0" smtClean="0">
                  <a:ln w="0"/>
                  <a:latin typeface="Angsana New" panose="02020603050405020304" pitchFamily="18" charset="-34"/>
                  <a:cs typeface="Angsana New" panose="02020603050405020304" pitchFamily="18" charset="-34"/>
                </a:rPr>
                <a:t>1</a:t>
              </a:r>
              <a:endParaRPr lang="en-US" sz="1100" b="0" cap="none" spc="0" dirty="0">
                <a:ln w="0"/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-41068" y="6569020"/>
              <a:ext cx="344967" cy="2616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100" dirty="0" smtClean="0">
                  <a:ln w="0"/>
                  <a:latin typeface="Angsana New" panose="02020603050405020304" pitchFamily="18" charset="-34"/>
                  <a:cs typeface="Angsana New" panose="02020603050405020304" pitchFamily="18" charset="-34"/>
                </a:rPr>
                <a:t>year</a:t>
              </a:r>
              <a:endParaRPr lang="en-US" sz="1100" b="0" cap="none" spc="0" dirty="0">
                <a:ln w="0"/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  <p:grpSp>
          <p:nvGrpSpPr>
            <p:cNvPr id="6" name="Group 51"/>
            <p:cNvGrpSpPr/>
            <p:nvPr/>
          </p:nvGrpSpPr>
          <p:grpSpPr>
            <a:xfrm>
              <a:off x="1710356" y="6583211"/>
              <a:ext cx="1588381" cy="261610"/>
              <a:chOff x="1710356" y="6583211"/>
              <a:chExt cx="1588381" cy="261610"/>
            </a:xfrm>
          </p:grpSpPr>
          <p:grpSp>
            <p:nvGrpSpPr>
              <p:cNvPr id="7" name="Group 113"/>
              <p:cNvGrpSpPr/>
              <p:nvPr/>
            </p:nvGrpSpPr>
            <p:grpSpPr>
              <a:xfrm>
                <a:off x="1882951" y="6583211"/>
                <a:ext cx="1415786" cy="261610"/>
                <a:chOff x="1882951" y="6583211"/>
                <a:chExt cx="1415786" cy="261610"/>
              </a:xfrm>
            </p:grpSpPr>
            <p:sp>
              <p:nvSpPr>
                <p:cNvPr id="116" name="Rectangle 115"/>
                <p:cNvSpPr/>
                <p:nvPr/>
              </p:nvSpPr>
              <p:spPr>
                <a:xfrm>
                  <a:off x="2053379" y="6583211"/>
                  <a:ext cx="231153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2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17" name="Rectangle 116"/>
                <p:cNvSpPr/>
                <p:nvPr/>
              </p:nvSpPr>
              <p:spPr>
                <a:xfrm>
                  <a:off x="2385293" y="6583211"/>
                  <a:ext cx="231153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4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18" name="Rectangle 117"/>
                <p:cNvSpPr/>
                <p:nvPr/>
              </p:nvSpPr>
              <p:spPr>
                <a:xfrm>
                  <a:off x="2558881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dirty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5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19" name="Rectangle 118"/>
                <p:cNvSpPr/>
                <p:nvPr/>
              </p:nvSpPr>
              <p:spPr>
                <a:xfrm>
                  <a:off x="2726918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6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20" name="Rectangle 119"/>
                <p:cNvSpPr/>
                <p:nvPr/>
              </p:nvSpPr>
              <p:spPr>
                <a:xfrm>
                  <a:off x="2890982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7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21" name="Rectangle 120"/>
                <p:cNvSpPr/>
                <p:nvPr/>
              </p:nvSpPr>
              <p:spPr>
                <a:xfrm>
                  <a:off x="3067583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8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22" name="Rectangle 121"/>
                <p:cNvSpPr/>
                <p:nvPr/>
              </p:nvSpPr>
              <p:spPr>
                <a:xfrm>
                  <a:off x="2223133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3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23" name="Rectangle 122"/>
                <p:cNvSpPr/>
                <p:nvPr/>
              </p:nvSpPr>
              <p:spPr>
                <a:xfrm>
                  <a:off x="1882951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1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</p:grpSp>
          <p:sp>
            <p:nvSpPr>
              <p:cNvPr id="115" name="Rectangle 114"/>
              <p:cNvSpPr/>
              <p:nvPr/>
            </p:nvSpPr>
            <p:spPr>
              <a:xfrm>
                <a:off x="1710356" y="6583211"/>
                <a:ext cx="231154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1" cap="none" spc="0" dirty="0" smtClean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rPr>
                  <a:t>0</a:t>
                </a:r>
                <a:endParaRPr lang="en-US" sz="1100" b="1" cap="none" spc="0" dirty="0">
                  <a:ln w="0"/>
                  <a:latin typeface="Angsana New" panose="02020603050405020304" pitchFamily="18" charset="-34"/>
                  <a:cs typeface="Angsana New" panose="02020603050405020304" pitchFamily="18" charset="-34"/>
                </a:endParaRPr>
              </a:p>
            </p:txBody>
          </p:sp>
        </p:grpSp>
        <p:grpSp>
          <p:nvGrpSpPr>
            <p:cNvPr id="8" name="Group 52"/>
            <p:cNvGrpSpPr/>
            <p:nvPr/>
          </p:nvGrpSpPr>
          <p:grpSpPr>
            <a:xfrm>
              <a:off x="3401286" y="6583211"/>
              <a:ext cx="1588381" cy="261610"/>
              <a:chOff x="1710356" y="6583211"/>
              <a:chExt cx="1588381" cy="261610"/>
            </a:xfrm>
          </p:grpSpPr>
          <p:grpSp>
            <p:nvGrpSpPr>
              <p:cNvPr id="9" name="Group 103"/>
              <p:cNvGrpSpPr/>
              <p:nvPr/>
            </p:nvGrpSpPr>
            <p:grpSpPr>
              <a:xfrm>
                <a:off x="1882951" y="6583211"/>
                <a:ext cx="1415786" cy="261610"/>
                <a:chOff x="1882951" y="6583211"/>
                <a:chExt cx="1415786" cy="261610"/>
              </a:xfrm>
            </p:grpSpPr>
            <p:sp>
              <p:nvSpPr>
                <p:cNvPr id="106" name="Rectangle 105"/>
                <p:cNvSpPr/>
                <p:nvPr/>
              </p:nvSpPr>
              <p:spPr>
                <a:xfrm>
                  <a:off x="2053379" y="6583211"/>
                  <a:ext cx="231153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2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07" name="Rectangle 106"/>
                <p:cNvSpPr/>
                <p:nvPr/>
              </p:nvSpPr>
              <p:spPr>
                <a:xfrm>
                  <a:off x="2385293" y="6583211"/>
                  <a:ext cx="231153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4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08" name="Rectangle 107"/>
                <p:cNvSpPr/>
                <p:nvPr/>
              </p:nvSpPr>
              <p:spPr>
                <a:xfrm>
                  <a:off x="2558881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dirty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5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09" name="Rectangle 108"/>
                <p:cNvSpPr/>
                <p:nvPr/>
              </p:nvSpPr>
              <p:spPr>
                <a:xfrm>
                  <a:off x="2726918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6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10" name="Rectangle 109"/>
                <p:cNvSpPr/>
                <p:nvPr/>
              </p:nvSpPr>
              <p:spPr>
                <a:xfrm>
                  <a:off x="2890982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7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11" name="Rectangle 110"/>
                <p:cNvSpPr/>
                <p:nvPr/>
              </p:nvSpPr>
              <p:spPr>
                <a:xfrm>
                  <a:off x="3067583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8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12" name="Rectangle 111"/>
                <p:cNvSpPr/>
                <p:nvPr/>
              </p:nvSpPr>
              <p:spPr>
                <a:xfrm>
                  <a:off x="2223133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3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13" name="Rectangle 112"/>
                <p:cNvSpPr/>
                <p:nvPr/>
              </p:nvSpPr>
              <p:spPr>
                <a:xfrm>
                  <a:off x="1882951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1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</p:grpSp>
          <p:sp>
            <p:nvSpPr>
              <p:cNvPr id="105" name="Rectangle 104"/>
              <p:cNvSpPr/>
              <p:nvPr/>
            </p:nvSpPr>
            <p:spPr>
              <a:xfrm>
                <a:off x="1710356" y="6583211"/>
                <a:ext cx="231154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1" cap="none" spc="0" dirty="0" smtClean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rPr>
                  <a:t>0</a:t>
                </a:r>
                <a:endParaRPr lang="en-US" sz="1100" b="1" cap="none" spc="0" dirty="0">
                  <a:ln w="0"/>
                  <a:latin typeface="Angsana New" panose="02020603050405020304" pitchFamily="18" charset="-34"/>
                  <a:cs typeface="Angsana New" panose="02020603050405020304" pitchFamily="18" charset="-34"/>
                </a:endParaRPr>
              </a:p>
            </p:txBody>
          </p:sp>
        </p:grpSp>
        <p:grpSp>
          <p:nvGrpSpPr>
            <p:cNvPr id="10" name="Group 53"/>
            <p:cNvGrpSpPr/>
            <p:nvPr/>
          </p:nvGrpSpPr>
          <p:grpSpPr>
            <a:xfrm>
              <a:off x="5080059" y="6583211"/>
              <a:ext cx="1588381" cy="261610"/>
              <a:chOff x="1710356" y="6583211"/>
              <a:chExt cx="1588381" cy="261610"/>
            </a:xfrm>
          </p:grpSpPr>
          <p:grpSp>
            <p:nvGrpSpPr>
              <p:cNvPr id="11" name="Group 93"/>
              <p:cNvGrpSpPr/>
              <p:nvPr/>
            </p:nvGrpSpPr>
            <p:grpSpPr>
              <a:xfrm>
                <a:off x="1882951" y="6583211"/>
                <a:ext cx="1415786" cy="261610"/>
                <a:chOff x="1882951" y="6583211"/>
                <a:chExt cx="1415786" cy="261610"/>
              </a:xfrm>
            </p:grpSpPr>
            <p:sp>
              <p:nvSpPr>
                <p:cNvPr id="96" name="Rectangle 95"/>
                <p:cNvSpPr/>
                <p:nvPr/>
              </p:nvSpPr>
              <p:spPr>
                <a:xfrm>
                  <a:off x="2053379" y="6583211"/>
                  <a:ext cx="231153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2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97" name="Rectangle 96"/>
                <p:cNvSpPr/>
                <p:nvPr/>
              </p:nvSpPr>
              <p:spPr>
                <a:xfrm>
                  <a:off x="2385293" y="6583211"/>
                  <a:ext cx="231153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4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98" name="Rectangle 97"/>
                <p:cNvSpPr/>
                <p:nvPr/>
              </p:nvSpPr>
              <p:spPr>
                <a:xfrm>
                  <a:off x="2558881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dirty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5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99" name="Rectangle 98"/>
                <p:cNvSpPr/>
                <p:nvPr/>
              </p:nvSpPr>
              <p:spPr>
                <a:xfrm>
                  <a:off x="2726918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6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00" name="Rectangle 99"/>
                <p:cNvSpPr/>
                <p:nvPr/>
              </p:nvSpPr>
              <p:spPr>
                <a:xfrm>
                  <a:off x="2890982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7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01" name="Rectangle 100"/>
                <p:cNvSpPr/>
                <p:nvPr/>
              </p:nvSpPr>
              <p:spPr>
                <a:xfrm>
                  <a:off x="3067583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8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02" name="Rectangle 101"/>
                <p:cNvSpPr/>
                <p:nvPr/>
              </p:nvSpPr>
              <p:spPr>
                <a:xfrm>
                  <a:off x="2223133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3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03" name="Rectangle 102"/>
                <p:cNvSpPr/>
                <p:nvPr/>
              </p:nvSpPr>
              <p:spPr>
                <a:xfrm>
                  <a:off x="1882951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1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</p:grpSp>
          <p:sp>
            <p:nvSpPr>
              <p:cNvPr id="95" name="Rectangle 94"/>
              <p:cNvSpPr/>
              <p:nvPr/>
            </p:nvSpPr>
            <p:spPr>
              <a:xfrm>
                <a:off x="1710356" y="6583211"/>
                <a:ext cx="231154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1" cap="none" spc="0" dirty="0" smtClean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rPr>
                  <a:t>0</a:t>
                </a:r>
                <a:endParaRPr lang="en-US" sz="1100" b="1" cap="none" spc="0" dirty="0">
                  <a:ln w="0"/>
                  <a:latin typeface="Angsana New" panose="02020603050405020304" pitchFamily="18" charset="-34"/>
                  <a:cs typeface="Angsana New" panose="02020603050405020304" pitchFamily="18" charset="-34"/>
                </a:endParaRPr>
              </a:p>
            </p:txBody>
          </p:sp>
        </p:grpSp>
        <p:grpSp>
          <p:nvGrpSpPr>
            <p:cNvPr id="12" name="Group 54"/>
            <p:cNvGrpSpPr/>
            <p:nvPr/>
          </p:nvGrpSpPr>
          <p:grpSpPr>
            <a:xfrm>
              <a:off x="6791946" y="6583211"/>
              <a:ext cx="1588381" cy="261610"/>
              <a:chOff x="1710356" y="6583211"/>
              <a:chExt cx="1588381" cy="261610"/>
            </a:xfrm>
          </p:grpSpPr>
          <p:grpSp>
            <p:nvGrpSpPr>
              <p:cNvPr id="13" name="Group 83"/>
              <p:cNvGrpSpPr/>
              <p:nvPr/>
            </p:nvGrpSpPr>
            <p:grpSpPr>
              <a:xfrm>
                <a:off x="1882951" y="6583211"/>
                <a:ext cx="1415786" cy="261610"/>
                <a:chOff x="1882951" y="6583211"/>
                <a:chExt cx="1415786" cy="261610"/>
              </a:xfrm>
            </p:grpSpPr>
            <p:sp>
              <p:nvSpPr>
                <p:cNvPr id="86" name="Rectangle 85"/>
                <p:cNvSpPr/>
                <p:nvPr/>
              </p:nvSpPr>
              <p:spPr>
                <a:xfrm>
                  <a:off x="2053379" y="6583211"/>
                  <a:ext cx="231153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2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87" name="Rectangle 86"/>
                <p:cNvSpPr/>
                <p:nvPr/>
              </p:nvSpPr>
              <p:spPr>
                <a:xfrm>
                  <a:off x="2385293" y="6583211"/>
                  <a:ext cx="231153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4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88" name="Rectangle 87"/>
                <p:cNvSpPr/>
                <p:nvPr/>
              </p:nvSpPr>
              <p:spPr>
                <a:xfrm>
                  <a:off x="2558881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dirty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5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89" name="Rectangle 88"/>
                <p:cNvSpPr/>
                <p:nvPr/>
              </p:nvSpPr>
              <p:spPr>
                <a:xfrm>
                  <a:off x="2726918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6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90" name="Rectangle 89"/>
                <p:cNvSpPr/>
                <p:nvPr/>
              </p:nvSpPr>
              <p:spPr>
                <a:xfrm>
                  <a:off x="2890982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7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91" name="Rectangle 90"/>
                <p:cNvSpPr/>
                <p:nvPr/>
              </p:nvSpPr>
              <p:spPr>
                <a:xfrm>
                  <a:off x="3067583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8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92" name="Rectangle 91"/>
                <p:cNvSpPr/>
                <p:nvPr/>
              </p:nvSpPr>
              <p:spPr>
                <a:xfrm>
                  <a:off x="2223133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3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93" name="Rectangle 92"/>
                <p:cNvSpPr/>
                <p:nvPr/>
              </p:nvSpPr>
              <p:spPr>
                <a:xfrm>
                  <a:off x="1882951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1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</p:grpSp>
          <p:sp>
            <p:nvSpPr>
              <p:cNvPr id="85" name="Rectangle 84"/>
              <p:cNvSpPr/>
              <p:nvPr/>
            </p:nvSpPr>
            <p:spPr>
              <a:xfrm>
                <a:off x="1710356" y="6583211"/>
                <a:ext cx="231154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1" cap="none" spc="0" dirty="0" smtClean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rPr>
                  <a:t>0</a:t>
                </a:r>
                <a:endParaRPr lang="en-US" sz="1100" b="1" cap="none" spc="0" dirty="0">
                  <a:ln w="0"/>
                  <a:latin typeface="Angsana New" panose="02020603050405020304" pitchFamily="18" charset="-34"/>
                  <a:cs typeface="Angsana New" panose="02020603050405020304" pitchFamily="18" charset="-34"/>
                </a:endParaRPr>
              </a:p>
            </p:txBody>
          </p:sp>
        </p:grpSp>
        <p:grpSp>
          <p:nvGrpSpPr>
            <p:cNvPr id="24" name="Group 55"/>
            <p:cNvGrpSpPr/>
            <p:nvPr/>
          </p:nvGrpSpPr>
          <p:grpSpPr>
            <a:xfrm>
              <a:off x="105281" y="-11442"/>
              <a:ext cx="8170871" cy="5494336"/>
              <a:chOff x="105281" y="-11442"/>
              <a:chExt cx="8170871" cy="5494336"/>
            </a:xfrm>
          </p:grpSpPr>
          <p:grpSp>
            <p:nvGrpSpPr>
              <p:cNvPr id="29" name="Group 56"/>
              <p:cNvGrpSpPr/>
              <p:nvPr/>
            </p:nvGrpSpPr>
            <p:grpSpPr>
              <a:xfrm>
                <a:off x="105281" y="4636254"/>
                <a:ext cx="1435008" cy="846640"/>
                <a:chOff x="86993" y="4650575"/>
                <a:chExt cx="1435008" cy="846640"/>
              </a:xfrm>
            </p:grpSpPr>
            <p:sp>
              <p:nvSpPr>
                <p:cNvPr id="82" name="Rectangle 81"/>
                <p:cNvSpPr/>
                <p:nvPr/>
              </p:nvSpPr>
              <p:spPr>
                <a:xfrm>
                  <a:off x="86993" y="4666218"/>
                  <a:ext cx="1435008" cy="830997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4800" b="1" cap="none" spc="0" dirty="0" smtClean="0">
                      <a:ln w="9525">
                        <a:solidFill>
                          <a:schemeClr val="bg1"/>
                        </a:solidFill>
                        <a:prstDash val="solid"/>
                      </a:ln>
                      <a:solidFill>
                        <a:schemeClr val="tx1"/>
                      </a:solidFill>
                      <a:effectLst>
                        <a:outerShdw blurRad="12700" dist="38100" dir="2700000" algn="tl" rotWithShape="0">
                          <a:schemeClr val="bg1">
                            <a:lumMod val="50000"/>
                          </a:schemeClr>
                        </a:outerShdw>
                      </a:effectLst>
                    </a:rPr>
                    <a:t>1980</a:t>
                  </a:r>
                  <a:endParaRPr lang="en-US" sz="4800" b="1" cap="none" spc="0" dirty="0">
                    <a:ln w="9525">
                      <a:solidFill>
                        <a:schemeClr val="bg1"/>
                      </a:solidFill>
                      <a:prstDash val="solid"/>
                    </a:ln>
                    <a:solidFill>
                      <a:schemeClr val="tx1"/>
                    </a:solidFill>
                    <a:effectLst>
                      <a:outerShdw blurRad="12700" dist="38100" dir="2700000" algn="tl" rotWithShape="0">
                        <a:schemeClr val="bg1">
                          <a:lumMod val="5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83" name="TextBox 82"/>
                <p:cNvSpPr txBox="1"/>
                <p:nvPr/>
              </p:nvSpPr>
              <p:spPr>
                <a:xfrm>
                  <a:off x="198332" y="4650575"/>
                  <a:ext cx="71526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latin typeface="Arabic Typesetting" panose="03020402040406030203" pitchFamily="66" charset="-78"/>
                      <a:cs typeface="Arabic Typesetting" panose="03020402040406030203" pitchFamily="66" charset="-78"/>
                    </a:rPr>
                    <a:t>b</a:t>
                  </a:r>
                  <a:r>
                    <a:rPr lang="en-US" dirty="0" smtClean="0">
                      <a:latin typeface="Arabic Typesetting" panose="03020402040406030203" pitchFamily="66" charset="-78"/>
                      <a:cs typeface="Arabic Typesetting" panose="03020402040406030203" pitchFamily="66" charset="-78"/>
                    </a:rPr>
                    <a:t>orn in </a:t>
                  </a:r>
                  <a:endParaRPr lang="en-US" dirty="0">
                    <a:latin typeface="Arabic Typesetting" panose="03020402040406030203" pitchFamily="66" charset="-78"/>
                    <a:cs typeface="Arabic Typesetting" panose="03020402040406030203" pitchFamily="66" charset="-78"/>
                  </a:endParaRPr>
                </a:p>
              </p:txBody>
            </p:sp>
          </p:grpSp>
          <p:grpSp>
            <p:nvGrpSpPr>
              <p:cNvPr id="31" name="Group 57"/>
              <p:cNvGrpSpPr/>
              <p:nvPr/>
            </p:nvGrpSpPr>
            <p:grpSpPr>
              <a:xfrm>
                <a:off x="1791533" y="4636254"/>
                <a:ext cx="1435008" cy="846640"/>
                <a:chOff x="1709705" y="4634932"/>
                <a:chExt cx="1435008" cy="846640"/>
              </a:xfrm>
            </p:grpSpPr>
            <p:sp>
              <p:nvSpPr>
                <p:cNvPr id="80" name="Rectangle 79"/>
                <p:cNvSpPr/>
                <p:nvPr/>
              </p:nvSpPr>
              <p:spPr>
                <a:xfrm>
                  <a:off x="1709705" y="4650575"/>
                  <a:ext cx="1435008" cy="830997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4800" b="1" cap="none" spc="0" dirty="0" smtClean="0">
                      <a:ln w="9525">
                        <a:solidFill>
                          <a:schemeClr val="bg1"/>
                        </a:solidFill>
                        <a:prstDash val="solid"/>
                      </a:ln>
                      <a:solidFill>
                        <a:schemeClr val="tx1"/>
                      </a:solidFill>
                      <a:effectLst>
                        <a:outerShdw blurRad="12700" dist="38100" dir="2700000" algn="tl" rotWithShape="0">
                          <a:schemeClr val="bg1">
                            <a:lumMod val="50000"/>
                          </a:schemeClr>
                        </a:outerShdw>
                      </a:effectLst>
                    </a:rPr>
                    <a:t>1981</a:t>
                  </a:r>
                  <a:endParaRPr lang="en-US" sz="4800" b="1" cap="none" spc="0" dirty="0">
                    <a:ln w="9525">
                      <a:solidFill>
                        <a:schemeClr val="bg1"/>
                      </a:solidFill>
                      <a:prstDash val="solid"/>
                    </a:ln>
                    <a:solidFill>
                      <a:schemeClr val="tx1"/>
                    </a:solidFill>
                    <a:effectLst>
                      <a:outerShdw blurRad="12700" dist="38100" dir="2700000" algn="tl" rotWithShape="0">
                        <a:schemeClr val="bg1">
                          <a:lumMod val="5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81" name="TextBox 80"/>
                <p:cNvSpPr txBox="1"/>
                <p:nvPr/>
              </p:nvSpPr>
              <p:spPr>
                <a:xfrm>
                  <a:off x="1821044" y="4634932"/>
                  <a:ext cx="71526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latin typeface="Arabic Typesetting" panose="03020402040406030203" pitchFamily="66" charset="-78"/>
                      <a:cs typeface="Arabic Typesetting" panose="03020402040406030203" pitchFamily="66" charset="-78"/>
                    </a:rPr>
                    <a:t>b</a:t>
                  </a:r>
                  <a:r>
                    <a:rPr lang="en-US" dirty="0" smtClean="0">
                      <a:latin typeface="Arabic Typesetting" panose="03020402040406030203" pitchFamily="66" charset="-78"/>
                      <a:cs typeface="Arabic Typesetting" panose="03020402040406030203" pitchFamily="66" charset="-78"/>
                    </a:rPr>
                    <a:t>orn in </a:t>
                  </a:r>
                  <a:endParaRPr lang="en-US" dirty="0">
                    <a:latin typeface="Arabic Typesetting" panose="03020402040406030203" pitchFamily="66" charset="-78"/>
                    <a:cs typeface="Arabic Typesetting" panose="03020402040406030203" pitchFamily="66" charset="-78"/>
                  </a:endParaRPr>
                </a:p>
              </p:txBody>
            </p:sp>
          </p:grpSp>
          <p:grpSp>
            <p:nvGrpSpPr>
              <p:cNvPr id="39" name="Group 58"/>
              <p:cNvGrpSpPr/>
              <p:nvPr/>
            </p:nvGrpSpPr>
            <p:grpSpPr>
              <a:xfrm>
                <a:off x="3468641" y="4636254"/>
                <a:ext cx="1435008" cy="846640"/>
                <a:chOff x="3403347" y="4619289"/>
                <a:chExt cx="1435008" cy="846640"/>
              </a:xfrm>
            </p:grpSpPr>
            <p:sp>
              <p:nvSpPr>
                <p:cNvPr id="78" name="Rectangle 77"/>
                <p:cNvSpPr/>
                <p:nvPr/>
              </p:nvSpPr>
              <p:spPr>
                <a:xfrm>
                  <a:off x="3403347" y="4634932"/>
                  <a:ext cx="1435008" cy="830997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4800" b="1" cap="none" spc="0" dirty="0" smtClean="0">
                      <a:ln w="9525">
                        <a:solidFill>
                          <a:schemeClr val="bg1"/>
                        </a:solidFill>
                        <a:prstDash val="solid"/>
                      </a:ln>
                      <a:solidFill>
                        <a:schemeClr val="tx1"/>
                      </a:solidFill>
                      <a:effectLst>
                        <a:outerShdw blurRad="12700" dist="38100" dir="2700000" algn="tl" rotWithShape="0">
                          <a:schemeClr val="bg1">
                            <a:lumMod val="50000"/>
                          </a:schemeClr>
                        </a:outerShdw>
                      </a:effectLst>
                    </a:rPr>
                    <a:t>1982</a:t>
                  </a:r>
                  <a:endParaRPr lang="en-US" sz="4800" b="1" cap="none" spc="0" dirty="0">
                    <a:ln w="9525">
                      <a:solidFill>
                        <a:schemeClr val="bg1"/>
                      </a:solidFill>
                      <a:prstDash val="solid"/>
                    </a:ln>
                    <a:solidFill>
                      <a:schemeClr val="tx1"/>
                    </a:solidFill>
                    <a:effectLst>
                      <a:outerShdw blurRad="12700" dist="38100" dir="2700000" algn="tl" rotWithShape="0">
                        <a:schemeClr val="bg1">
                          <a:lumMod val="5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79" name="TextBox 78"/>
                <p:cNvSpPr txBox="1"/>
                <p:nvPr/>
              </p:nvSpPr>
              <p:spPr>
                <a:xfrm>
                  <a:off x="3514686" y="4619289"/>
                  <a:ext cx="71526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latin typeface="Arabic Typesetting" panose="03020402040406030203" pitchFamily="66" charset="-78"/>
                      <a:cs typeface="Arabic Typesetting" panose="03020402040406030203" pitchFamily="66" charset="-78"/>
                    </a:rPr>
                    <a:t>b</a:t>
                  </a:r>
                  <a:r>
                    <a:rPr lang="en-US" dirty="0" smtClean="0">
                      <a:latin typeface="Arabic Typesetting" panose="03020402040406030203" pitchFamily="66" charset="-78"/>
                      <a:cs typeface="Arabic Typesetting" panose="03020402040406030203" pitchFamily="66" charset="-78"/>
                    </a:rPr>
                    <a:t>orn in </a:t>
                  </a:r>
                  <a:endParaRPr lang="en-US" dirty="0">
                    <a:latin typeface="Arabic Typesetting" panose="03020402040406030203" pitchFamily="66" charset="-78"/>
                    <a:cs typeface="Arabic Typesetting" panose="03020402040406030203" pitchFamily="66" charset="-78"/>
                  </a:endParaRPr>
                </a:p>
              </p:txBody>
            </p:sp>
          </p:grpSp>
          <p:grpSp>
            <p:nvGrpSpPr>
              <p:cNvPr id="41" name="Group 59"/>
              <p:cNvGrpSpPr/>
              <p:nvPr/>
            </p:nvGrpSpPr>
            <p:grpSpPr>
              <a:xfrm>
                <a:off x="5173181" y="4636254"/>
                <a:ext cx="1435008" cy="846640"/>
                <a:chOff x="5096989" y="4634932"/>
                <a:chExt cx="1435008" cy="846640"/>
              </a:xfrm>
            </p:grpSpPr>
            <p:sp>
              <p:nvSpPr>
                <p:cNvPr id="76" name="Rectangle 75"/>
                <p:cNvSpPr/>
                <p:nvPr/>
              </p:nvSpPr>
              <p:spPr>
                <a:xfrm>
                  <a:off x="5096989" y="4650575"/>
                  <a:ext cx="1435008" cy="830997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4800" b="1" cap="none" spc="0" dirty="0" smtClean="0">
                      <a:ln w="9525">
                        <a:solidFill>
                          <a:schemeClr val="bg1"/>
                        </a:solidFill>
                        <a:prstDash val="solid"/>
                      </a:ln>
                      <a:solidFill>
                        <a:schemeClr val="tx1"/>
                      </a:solidFill>
                      <a:effectLst>
                        <a:outerShdw blurRad="12700" dist="38100" dir="2700000" algn="tl" rotWithShape="0">
                          <a:schemeClr val="bg1">
                            <a:lumMod val="50000"/>
                          </a:schemeClr>
                        </a:outerShdw>
                      </a:effectLst>
                    </a:rPr>
                    <a:t>1983</a:t>
                  </a:r>
                  <a:endParaRPr lang="en-US" sz="4800" b="1" cap="none" spc="0" dirty="0">
                    <a:ln w="9525">
                      <a:solidFill>
                        <a:schemeClr val="bg1"/>
                      </a:solidFill>
                      <a:prstDash val="solid"/>
                    </a:ln>
                    <a:solidFill>
                      <a:schemeClr val="tx1"/>
                    </a:solidFill>
                    <a:effectLst>
                      <a:outerShdw blurRad="12700" dist="38100" dir="2700000" algn="tl" rotWithShape="0">
                        <a:schemeClr val="bg1">
                          <a:lumMod val="5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77" name="TextBox 76"/>
                <p:cNvSpPr txBox="1"/>
                <p:nvPr/>
              </p:nvSpPr>
              <p:spPr>
                <a:xfrm>
                  <a:off x="5208328" y="4634932"/>
                  <a:ext cx="71526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latin typeface="Arabic Typesetting" panose="03020402040406030203" pitchFamily="66" charset="-78"/>
                      <a:cs typeface="Arabic Typesetting" panose="03020402040406030203" pitchFamily="66" charset="-78"/>
                    </a:rPr>
                    <a:t>b</a:t>
                  </a:r>
                  <a:r>
                    <a:rPr lang="en-US" dirty="0" smtClean="0">
                      <a:latin typeface="Arabic Typesetting" panose="03020402040406030203" pitchFamily="66" charset="-78"/>
                      <a:cs typeface="Arabic Typesetting" panose="03020402040406030203" pitchFamily="66" charset="-78"/>
                    </a:rPr>
                    <a:t>orn in </a:t>
                  </a:r>
                  <a:endParaRPr lang="en-US" dirty="0">
                    <a:latin typeface="Arabic Typesetting" panose="03020402040406030203" pitchFamily="66" charset="-78"/>
                    <a:cs typeface="Arabic Typesetting" panose="03020402040406030203" pitchFamily="66" charset="-78"/>
                  </a:endParaRPr>
                </a:p>
              </p:txBody>
            </p:sp>
          </p:grpSp>
          <p:grpSp>
            <p:nvGrpSpPr>
              <p:cNvPr id="52" name="Group 60"/>
              <p:cNvGrpSpPr/>
              <p:nvPr/>
            </p:nvGrpSpPr>
            <p:grpSpPr>
              <a:xfrm>
                <a:off x="6841144" y="4636254"/>
                <a:ext cx="1435008" cy="846640"/>
                <a:chOff x="6832000" y="4603646"/>
                <a:chExt cx="1435008" cy="846640"/>
              </a:xfrm>
            </p:grpSpPr>
            <p:sp>
              <p:nvSpPr>
                <p:cNvPr id="74" name="Rectangle 73"/>
                <p:cNvSpPr/>
                <p:nvPr/>
              </p:nvSpPr>
              <p:spPr>
                <a:xfrm>
                  <a:off x="6832000" y="4619289"/>
                  <a:ext cx="1435008" cy="830997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4800" b="1" cap="none" spc="0" dirty="0" smtClean="0">
                      <a:ln w="9525">
                        <a:solidFill>
                          <a:schemeClr val="bg1"/>
                        </a:solidFill>
                        <a:prstDash val="solid"/>
                      </a:ln>
                      <a:solidFill>
                        <a:schemeClr val="tx1"/>
                      </a:solidFill>
                      <a:effectLst>
                        <a:outerShdw blurRad="12700" dist="38100" dir="2700000" algn="tl" rotWithShape="0">
                          <a:schemeClr val="bg1">
                            <a:lumMod val="50000"/>
                          </a:schemeClr>
                        </a:outerShdw>
                      </a:effectLst>
                    </a:rPr>
                    <a:t>1984</a:t>
                  </a:r>
                  <a:endParaRPr lang="en-US" sz="4800" b="1" cap="none" spc="0" dirty="0">
                    <a:ln w="9525">
                      <a:solidFill>
                        <a:schemeClr val="bg1"/>
                      </a:solidFill>
                      <a:prstDash val="solid"/>
                    </a:ln>
                    <a:solidFill>
                      <a:schemeClr val="tx1"/>
                    </a:solidFill>
                    <a:effectLst>
                      <a:outerShdw blurRad="12700" dist="38100" dir="2700000" algn="tl" rotWithShape="0">
                        <a:schemeClr val="bg1">
                          <a:lumMod val="5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75" name="TextBox 74"/>
                <p:cNvSpPr txBox="1"/>
                <p:nvPr/>
              </p:nvSpPr>
              <p:spPr>
                <a:xfrm>
                  <a:off x="6943339" y="4603646"/>
                  <a:ext cx="71526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latin typeface="Arabic Typesetting" panose="03020402040406030203" pitchFamily="66" charset="-78"/>
                      <a:cs typeface="Arabic Typesetting" panose="03020402040406030203" pitchFamily="66" charset="-78"/>
                    </a:rPr>
                    <a:t>b</a:t>
                  </a:r>
                  <a:r>
                    <a:rPr lang="en-US" dirty="0" smtClean="0">
                      <a:latin typeface="Arabic Typesetting" panose="03020402040406030203" pitchFamily="66" charset="-78"/>
                      <a:cs typeface="Arabic Typesetting" panose="03020402040406030203" pitchFamily="66" charset="-78"/>
                    </a:rPr>
                    <a:t>orn in </a:t>
                  </a:r>
                  <a:endParaRPr lang="en-US" dirty="0">
                    <a:latin typeface="Arabic Typesetting" panose="03020402040406030203" pitchFamily="66" charset="-78"/>
                    <a:cs typeface="Arabic Typesetting" panose="03020402040406030203" pitchFamily="66" charset="-78"/>
                  </a:endParaRPr>
                </a:p>
              </p:txBody>
            </p:sp>
          </p:grpSp>
          <p:grpSp>
            <p:nvGrpSpPr>
              <p:cNvPr id="53" name="Group 61"/>
              <p:cNvGrpSpPr/>
              <p:nvPr/>
            </p:nvGrpSpPr>
            <p:grpSpPr>
              <a:xfrm>
                <a:off x="3732763" y="-11442"/>
                <a:ext cx="3806716" cy="3395878"/>
                <a:chOff x="3732763" y="-11442"/>
                <a:chExt cx="3806716" cy="3395878"/>
              </a:xfrm>
            </p:grpSpPr>
            <p:sp>
              <p:nvSpPr>
                <p:cNvPr id="63" name="TextBox 70"/>
                <p:cNvSpPr txBox="1"/>
                <p:nvPr/>
              </p:nvSpPr>
              <p:spPr>
                <a:xfrm>
                  <a:off x="4446930" y="2773166"/>
                  <a:ext cx="616509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sz="800" dirty="0" smtClean="0"/>
                    <a:t>Predicted</a:t>
                  </a:r>
                  <a:endParaRPr lang="en-US" sz="800" dirty="0"/>
                </a:p>
              </p:txBody>
            </p:sp>
            <p:grpSp>
              <p:nvGrpSpPr>
                <p:cNvPr id="54" name="Group 63"/>
                <p:cNvGrpSpPr/>
                <p:nvPr/>
              </p:nvGrpSpPr>
              <p:grpSpPr>
                <a:xfrm>
                  <a:off x="3732763" y="3007660"/>
                  <a:ext cx="2162671" cy="376776"/>
                  <a:chOff x="2647820" y="9324201"/>
                  <a:chExt cx="2724657" cy="440910"/>
                </a:xfrm>
              </p:grpSpPr>
              <p:cxnSp>
                <p:nvCxnSpPr>
                  <p:cNvPr id="67" name="Straight Connector 66"/>
                  <p:cNvCxnSpPr/>
                  <p:nvPr/>
                </p:nvCxnSpPr>
                <p:spPr>
                  <a:xfrm>
                    <a:off x="4458381" y="9554140"/>
                    <a:ext cx="874729" cy="0"/>
                  </a:xfrm>
                  <a:prstGeom prst="line">
                    <a:avLst/>
                  </a:prstGeom>
                  <a:ln w="28575" cap="rnd">
                    <a:solidFill>
                      <a:srgbClr val="FF0000">
                        <a:alpha val="96000"/>
                      </a:srgbClr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8" name="Straight Connector 67"/>
                  <p:cNvCxnSpPr/>
                  <p:nvPr/>
                </p:nvCxnSpPr>
                <p:spPr>
                  <a:xfrm>
                    <a:off x="3544871" y="9554140"/>
                    <a:ext cx="874729" cy="0"/>
                  </a:xfrm>
                  <a:prstGeom prst="line">
                    <a:avLst/>
                  </a:prstGeom>
                  <a:ln w="28575" cap="rnd">
                    <a:solidFill>
                      <a:srgbClr val="FFC000">
                        <a:alpha val="96000"/>
                      </a:srgbClr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9" name="Straight Connector 68"/>
                  <p:cNvCxnSpPr/>
                  <p:nvPr/>
                </p:nvCxnSpPr>
                <p:spPr>
                  <a:xfrm>
                    <a:off x="2647820" y="9554140"/>
                    <a:ext cx="874729" cy="0"/>
                  </a:xfrm>
                  <a:prstGeom prst="line">
                    <a:avLst/>
                  </a:prstGeom>
                  <a:ln w="28575" cap="rnd">
                    <a:solidFill>
                      <a:srgbClr val="92D050">
                        <a:alpha val="91000"/>
                      </a:srgbClr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70" name="TextBox 71"/>
                  <p:cNvSpPr txBox="1"/>
                  <p:nvPr/>
                </p:nvSpPr>
                <p:spPr>
                  <a:xfrm>
                    <a:off x="4434839" y="9530998"/>
                    <a:ext cx="937638" cy="234110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t" anchorCtr="1">
                    <a:spAutoFit/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en-US" sz="700" i="1" dirty="0" smtClean="0"/>
                      <a:t>Absentees</a:t>
                    </a:r>
                    <a:endParaRPr lang="en-US" sz="700" i="1" dirty="0"/>
                  </a:p>
                </p:txBody>
              </p:sp>
              <p:sp>
                <p:nvSpPr>
                  <p:cNvPr id="71" name="TextBox 72"/>
                  <p:cNvSpPr txBox="1"/>
                  <p:nvPr/>
                </p:nvSpPr>
                <p:spPr>
                  <a:xfrm>
                    <a:off x="3544871" y="9530998"/>
                    <a:ext cx="937638" cy="234110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t" anchorCtr="1">
                    <a:spAutoFit/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en-US" sz="700" i="1" dirty="0" smtClean="0"/>
                      <a:t>Irregulars</a:t>
                    </a:r>
                    <a:endParaRPr lang="en-US" sz="700" i="1" dirty="0"/>
                  </a:p>
                </p:txBody>
              </p:sp>
              <p:sp>
                <p:nvSpPr>
                  <p:cNvPr id="72" name="TextBox 73"/>
                  <p:cNvSpPr txBox="1"/>
                  <p:nvPr/>
                </p:nvSpPr>
                <p:spPr>
                  <a:xfrm>
                    <a:off x="2647820" y="9531001"/>
                    <a:ext cx="937638" cy="234110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t" anchorCtr="1">
                    <a:spAutoFit/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en-US" sz="700" i="1" dirty="0" smtClean="0"/>
                      <a:t>Goers</a:t>
                    </a:r>
                    <a:endParaRPr lang="en-US" sz="700" i="1" dirty="0"/>
                  </a:p>
                </p:txBody>
              </p:sp>
              <p:sp>
                <p:nvSpPr>
                  <p:cNvPr id="73" name="TextBox 122"/>
                  <p:cNvSpPr txBox="1"/>
                  <p:nvPr/>
                </p:nvSpPr>
                <p:spPr>
                  <a:xfrm>
                    <a:off x="2953534" y="9324201"/>
                    <a:ext cx="2057400" cy="25211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en-US" sz="800" dirty="0" smtClean="0"/>
                      <a:t>O     b     s    e     r     v     e     d</a:t>
                    </a:r>
                    <a:endParaRPr lang="en-US" sz="800" dirty="0"/>
                  </a:p>
                </p:txBody>
              </p:sp>
            </p:grpSp>
            <p:sp>
              <p:nvSpPr>
                <p:cNvPr id="65" name="Rectangle 64"/>
                <p:cNvSpPr/>
                <p:nvPr/>
              </p:nvSpPr>
              <p:spPr>
                <a:xfrm>
                  <a:off x="4327638" y="-11442"/>
                  <a:ext cx="3211841" cy="52322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2800" dirty="0" smtClean="0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</a:rPr>
                    <a:t>EMOSA </a:t>
                  </a:r>
                  <a:r>
                    <a:rPr lang="en-US" sz="2800" b="0" cap="none" spc="0" dirty="0" smtClean="0">
                      <a:ln w="0"/>
                      <a:solidFill>
                        <a:schemeClr val="tx1"/>
                      </a:solidFill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</a:rPr>
                    <a:t>Specification</a:t>
                  </a:r>
                  <a:endParaRPr lang="en-US" sz="2800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</p:grpSp>
        </p:grpSp>
      </p:grpSp>
      <p:grpSp>
        <p:nvGrpSpPr>
          <p:cNvPr id="55" name="Group 123"/>
          <p:cNvGrpSpPr/>
          <p:nvPr/>
        </p:nvGrpSpPr>
        <p:grpSpPr>
          <a:xfrm>
            <a:off x="1477837" y="3452707"/>
            <a:ext cx="305388" cy="2933411"/>
            <a:chOff x="1477837" y="3453655"/>
            <a:chExt cx="305388" cy="2933411"/>
          </a:xfrm>
        </p:grpSpPr>
        <p:grpSp>
          <p:nvGrpSpPr>
            <p:cNvPr id="56" name="Group 124"/>
            <p:cNvGrpSpPr/>
            <p:nvPr/>
          </p:nvGrpSpPr>
          <p:grpSpPr>
            <a:xfrm>
              <a:off x="1477837" y="3453655"/>
              <a:ext cx="305388" cy="1010800"/>
              <a:chOff x="1486145" y="3453655"/>
              <a:chExt cx="305388" cy="1010800"/>
            </a:xfrm>
          </p:grpSpPr>
          <p:sp>
            <p:nvSpPr>
              <p:cNvPr id="130" name="Rectangle 129"/>
              <p:cNvSpPr/>
              <p:nvPr/>
            </p:nvSpPr>
            <p:spPr>
              <a:xfrm>
                <a:off x="1486146" y="3453655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.6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31" name="Rectangle 130"/>
              <p:cNvSpPr/>
              <p:nvPr/>
            </p:nvSpPr>
            <p:spPr>
              <a:xfrm>
                <a:off x="1486145" y="3831942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.4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32" name="Rectangle 131"/>
              <p:cNvSpPr/>
              <p:nvPr/>
            </p:nvSpPr>
            <p:spPr>
              <a:xfrm>
                <a:off x="1499466" y="4202845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.2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57" name="Group 125"/>
            <p:cNvGrpSpPr/>
            <p:nvPr/>
          </p:nvGrpSpPr>
          <p:grpSpPr>
            <a:xfrm>
              <a:off x="1477837" y="5376266"/>
              <a:ext cx="305388" cy="1010800"/>
              <a:chOff x="1469530" y="5376266"/>
              <a:chExt cx="305388" cy="1010800"/>
            </a:xfrm>
          </p:grpSpPr>
          <p:sp>
            <p:nvSpPr>
              <p:cNvPr id="127" name="Rectangle 126"/>
              <p:cNvSpPr/>
              <p:nvPr/>
            </p:nvSpPr>
            <p:spPr>
              <a:xfrm>
                <a:off x="1469531" y="5376266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.6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28" name="Rectangle 127"/>
              <p:cNvSpPr/>
              <p:nvPr/>
            </p:nvSpPr>
            <p:spPr>
              <a:xfrm>
                <a:off x="1469530" y="5754553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.4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29" name="Rectangle 128"/>
              <p:cNvSpPr/>
              <p:nvPr/>
            </p:nvSpPr>
            <p:spPr>
              <a:xfrm>
                <a:off x="1482851" y="6125456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.2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</p:grpSp>
      <p:grpSp>
        <p:nvGrpSpPr>
          <p:cNvPr id="58" name="Group 132"/>
          <p:cNvGrpSpPr/>
          <p:nvPr/>
        </p:nvGrpSpPr>
        <p:grpSpPr>
          <a:xfrm>
            <a:off x="3206669" y="3452707"/>
            <a:ext cx="305388" cy="2933411"/>
            <a:chOff x="1477837" y="3453655"/>
            <a:chExt cx="305388" cy="2933411"/>
          </a:xfrm>
        </p:grpSpPr>
        <p:grpSp>
          <p:nvGrpSpPr>
            <p:cNvPr id="59" name="Group 133"/>
            <p:cNvGrpSpPr/>
            <p:nvPr/>
          </p:nvGrpSpPr>
          <p:grpSpPr>
            <a:xfrm>
              <a:off x="1477837" y="3453655"/>
              <a:ext cx="305388" cy="1010800"/>
              <a:chOff x="1486145" y="3453655"/>
              <a:chExt cx="305388" cy="1010800"/>
            </a:xfrm>
          </p:grpSpPr>
          <p:sp>
            <p:nvSpPr>
              <p:cNvPr id="139" name="Rectangle 138"/>
              <p:cNvSpPr/>
              <p:nvPr/>
            </p:nvSpPr>
            <p:spPr>
              <a:xfrm>
                <a:off x="1486146" y="3453655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.6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40" name="Rectangle 139"/>
              <p:cNvSpPr/>
              <p:nvPr/>
            </p:nvSpPr>
            <p:spPr>
              <a:xfrm>
                <a:off x="1486145" y="3831942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.4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41" name="Rectangle 140"/>
              <p:cNvSpPr/>
              <p:nvPr/>
            </p:nvSpPr>
            <p:spPr>
              <a:xfrm>
                <a:off x="1499466" y="4202845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.2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60" name="Group 134"/>
            <p:cNvGrpSpPr/>
            <p:nvPr/>
          </p:nvGrpSpPr>
          <p:grpSpPr>
            <a:xfrm>
              <a:off x="1477837" y="5376266"/>
              <a:ext cx="305388" cy="1010800"/>
              <a:chOff x="1469530" y="5376266"/>
              <a:chExt cx="305388" cy="1010800"/>
            </a:xfrm>
          </p:grpSpPr>
          <p:sp>
            <p:nvSpPr>
              <p:cNvPr id="136" name="Rectangle 135"/>
              <p:cNvSpPr/>
              <p:nvPr/>
            </p:nvSpPr>
            <p:spPr>
              <a:xfrm>
                <a:off x="1469531" y="5376266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.6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37" name="Rectangle 136"/>
              <p:cNvSpPr/>
              <p:nvPr/>
            </p:nvSpPr>
            <p:spPr>
              <a:xfrm>
                <a:off x="1469530" y="5754553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.4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38" name="Rectangle 137"/>
              <p:cNvSpPr/>
              <p:nvPr/>
            </p:nvSpPr>
            <p:spPr>
              <a:xfrm>
                <a:off x="1482851" y="6125456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.2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</p:grpSp>
      <p:grpSp>
        <p:nvGrpSpPr>
          <p:cNvPr id="61" name="Group 141"/>
          <p:cNvGrpSpPr/>
          <p:nvPr/>
        </p:nvGrpSpPr>
        <p:grpSpPr>
          <a:xfrm>
            <a:off x="4854315" y="3452707"/>
            <a:ext cx="305388" cy="2933411"/>
            <a:chOff x="1477837" y="3453655"/>
            <a:chExt cx="305388" cy="2933411"/>
          </a:xfrm>
        </p:grpSpPr>
        <p:grpSp>
          <p:nvGrpSpPr>
            <p:cNvPr id="62" name="Group 142"/>
            <p:cNvGrpSpPr/>
            <p:nvPr/>
          </p:nvGrpSpPr>
          <p:grpSpPr>
            <a:xfrm>
              <a:off x="1477837" y="3453655"/>
              <a:ext cx="305388" cy="1010800"/>
              <a:chOff x="1486145" y="3453655"/>
              <a:chExt cx="305388" cy="1010800"/>
            </a:xfrm>
          </p:grpSpPr>
          <p:sp>
            <p:nvSpPr>
              <p:cNvPr id="148" name="Rectangle 147"/>
              <p:cNvSpPr/>
              <p:nvPr/>
            </p:nvSpPr>
            <p:spPr>
              <a:xfrm>
                <a:off x="1486146" y="3453655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.6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49" name="Rectangle 148"/>
              <p:cNvSpPr/>
              <p:nvPr/>
            </p:nvSpPr>
            <p:spPr>
              <a:xfrm>
                <a:off x="1486145" y="3831942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.4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50" name="Rectangle 149"/>
              <p:cNvSpPr/>
              <p:nvPr/>
            </p:nvSpPr>
            <p:spPr>
              <a:xfrm>
                <a:off x="1499466" y="4202845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.2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64" name="Group 143"/>
            <p:cNvGrpSpPr/>
            <p:nvPr/>
          </p:nvGrpSpPr>
          <p:grpSpPr>
            <a:xfrm>
              <a:off x="1477837" y="5376266"/>
              <a:ext cx="305388" cy="1010800"/>
              <a:chOff x="1469530" y="5376266"/>
              <a:chExt cx="305388" cy="1010800"/>
            </a:xfrm>
          </p:grpSpPr>
          <p:sp>
            <p:nvSpPr>
              <p:cNvPr id="145" name="Rectangle 144"/>
              <p:cNvSpPr/>
              <p:nvPr/>
            </p:nvSpPr>
            <p:spPr>
              <a:xfrm>
                <a:off x="1469531" y="5376266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.6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46" name="Rectangle 145"/>
              <p:cNvSpPr/>
              <p:nvPr/>
            </p:nvSpPr>
            <p:spPr>
              <a:xfrm>
                <a:off x="1469530" y="5754553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.4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47" name="Rectangle 146"/>
              <p:cNvSpPr/>
              <p:nvPr/>
            </p:nvSpPr>
            <p:spPr>
              <a:xfrm>
                <a:off x="1482851" y="6125456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.2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</p:grpSp>
      <p:grpSp>
        <p:nvGrpSpPr>
          <p:cNvPr id="66" name="Group 150"/>
          <p:cNvGrpSpPr/>
          <p:nvPr/>
        </p:nvGrpSpPr>
        <p:grpSpPr>
          <a:xfrm>
            <a:off x="6594527" y="3452707"/>
            <a:ext cx="305388" cy="2933411"/>
            <a:chOff x="1477837" y="3453655"/>
            <a:chExt cx="305388" cy="2933411"/>
          </a:xfrm>
        </p:grpSpPr>
        <p:grpSp>
          <p:nvGrpSpPr>
            <p:cNvPr id="84" name="Group 151"/>
            <p:cNvGrpSpPr/>
            <p:nvPr/>
          </p:nvGrpSpPr>
          <p:grpSpPr>
            <a:xfrm>
              <a:off x="1477837" y="3453655"/>
              <a:ext cx="305388" cy="1010800"/>
              <a:chOff x="1486145" y="3453655"/>
              <a:chExt cx="305388" cy="1010800"/>
            </a:xfrm>
          </p:grpSpPr>
          <p:sp>
            <p:nvSpPr>
              <p:cNvPr id="157" name="Rectangle 156"/>
              <p:cNvSpPr/>
              <p:nvPr/>
            </p:nvSpPr>
            <p:spPr>
              <a:xfrm>
                <a:off x="1486146" y="3453655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.6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58" name="Rectangle 157"/>
              <p:cNvSpPr/>
              <p:nvPr/>
            </p:nvSpPr>
            <p:spPr>
              <a:xfrm>
                <a:off x="1486145" y="3831942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.4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59" name="Rectangle 158"/>
              <p:cNvSpPr/>
              <p:nvPr/>
            </p:nvSpPr>
            <p:spPr>
              <a:xfrm>
                <a:off x="1499466" y="4202845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.2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94" name="Group 152"/>
            <p:cNvGrpSpPr/>
            <p:nvPr/>
          </p:nvGrpSpPr>
          <p:grpSpPr>
            <a:xfrm>
              <a:off x="1477837" y="5376266"/>
              <a:ext cx="305388" cy="1010800"/>
              <a:chOff x="1469530" y="5376266"/>
              <a:chExt cx="305388" cy="1010800"/>
            </a:xfrm>
          </p:grpSpPr>
          <p:sp>
            <p:nvSpPr>
              <p:cNvPr id="154" name="Rectangle 153"/>
              <p:cNvSpPr/>
              <p:nvPr/>
            </p:nvSpPr>
            <p:spPr>
              <a:xfrm>
                <a:off x="1469531" y="5376266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.6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55" name="Rectangle 154"/>
              <p:cNvSpPr/>
              <p:nvPr/>
            </p:nvSpPr>
            <p:spPr>
              <a:xfrm>
                <a:off x="1469530" y="5754553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.4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56" name="Rectangle 155"/>
              <p:cNvSpPr/>
              <p:nvPr/>
            </p:nvSpPr>
            <p:spPr>
              <a:xfrm>
                <a:off x="1482851" y="6125456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.2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</p:grpSp>
      <p:cxnSp>
        <p:nvCxnSpPr>
          <p:cNvPr id="160" name="Straight Connector 159"/>
          <p:cNvCxnSpPr/>
          <p:nvPr/>
        </p:nvCxnSpPr>
        <p:spPr>
          <a:xfrm>
            <a:off x="4417550" y="2969656"/>
            <a:ext cx="694694" cy="0"/>
          </a:xfrm>
          <a:prstGeom prst="line">
            <a:avLst/>
          </a:prstGeom>
          <a:ln w="25400" cap="rnd">
            <a:solidFill>
              <a:schemeClr val="tx1">
                <a:alpha val="7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4" name="Group 160"/>
          <p:cNvGrpSpPr/>
          <p:nvPr/>
        </p:nvGrpSpPr>
        <p:grpSpPr>
          <a:xfrm>
            <a:off x="3919743" y="498331"/>
            <a:ext cx="4394200" cy="1828800"/>
            <a:chOff x="1320800" y="1752600"/>
            <a:chExt cx="3581400" cy="1371600"/>
          </a:xfrm>
        </p:grpSpPr>
        <p:graphicFrame>
          <p:nvGraphicFramePr>
            <p:cNvPr id="162" name="Object 16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103329691"/>
                </p:ext>
              </p:extLst>
            </p:nvPr>
          </p:nvGraphicFramePr>
          <p:xfrm>
            <a:off x="1371600" y="2895600"/>
            <a:ext cx="1549400" cy="2286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790" name="Equation" r:id="rId10" imgW="1549080" imgH="228600" progId="Equation.DSMT4">
                    <p:embed/>
                  </p:oleObj>
                </mc:Choice>
                <mc:Fallback>
                  <p:oleObj name="Equation" r:id="rId10" imgW="1549080" imgH="228600" progId="Equation.DSMT4">
                    <p:embed/>
                    <p:pic>
                      <p:nvPicPr>
                        <p:cNvPr id="0" name="Picture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71600" y="2895600"/>
                          <a:ext cx="1549400" cy="2286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114" name="Group 162"/>
            <p:cNvGrpSpPr/>
            <p:nvPr/>
          </p:nvGrpSpPr>
          <p:grpSpPr>
            <a:xfrm>
              <a:off x="1371600" y="2330053"/>
              <a:ext cx="3327466" cy="559593"/>
              <a:chOff x="1371600" y="2330053"/>
              <a:chExt cx="3327466" cy="559593"/>
            </a:xfrm>
          </p:grpSpPr>
          <p:graphicFrame>
            <p:nvGraphicFramePr>
              <p:cNvPr id="167" name="Object 166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92622609"/>
                  </p:ext>
                </p:extLst>
              </p:nvPr>
            </p:nvGraphicFramePr>
            <p:xfrm>
              <a:off x="2286019" y="2330053"/>
              <a:ext cx="2413047" cy="55959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2791" name="Equation" r:id="rId12" imgW="2412720" imgH="558720" progId="Equation.DSMT4">
                      <p:embed/>
                    </p:oleObj>
                  </mc:Choice>
                  <mc:Fallback>
                    <p:oleObj name="Equation" r:id="rId12" imgW="2412720" imgH="558720" progId="Equation.DSMT4">
                      <p:embed/>
                      <p:pic>
                        <p:nvPicPr>
                          <p:cNvPr id="0" name="Picture 3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3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286019" y="2330053"/>
                            <a:ext cx="2413047" cy="559593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68" name="Object 167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57641762"/>
                  </p:ext>
                </p:extLst>
              </p:nvPr>
            </p:nvGraphicFramePr>
            <p:xfrm>
              <a:off x="1371600" y="2362200"/>
              <a:ext cx="889000" cy="2286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2792" name="Equation" r:id="rId14" imgW="888840" imgH="228600" progId="Equation.DSMT4">
                      <p:embed/>
                    </p:oleObj>
                  </mc:Choice>
                  <mc:Fallback>
                    <p:oleObj name="Equation" r:id="rId14" imgW="888840" imgH="228600" progId="Equation.DSMT4">
                      <p:embed/>
                      <p:pic>
                        <p:nvPicPr>
                          <p:cNvPr id="0" name="Picture 4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371600" y="2362200"/>
                            <a:ext cx="889000" cy="2286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124" name="Group 163"/>
            <p:cNvGrpSpPr/>
            <p:nvPr/>
          </p:nvGrpSpPr>
          <p:grpSpPr>
            <a:xfrm>
              <a:off x="1320800" y="1752600"/>
              <a:ext cx="3581400" cy="558800"/>
              <a:chOff x="1320800" y="1492250"/>
              <a:chExt cx="3581400" cy="558800"/>
            </a:xfrm>
          </p:grpSpPr>
          <p:graphicFrame>
            <p:nvGraphicFramePr>
              <p:cNvPr id="165" name="Object 164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26619908"/>
                  </p:ext>
                </p:extLst>
              </p:nvPr>
            </p:nvGraphicFramePr>
            <p:xfrm>
              <a:off x="2286000" y="1492250"/>
              <a:ext cx="2616200" cy="5588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2793" name="Equation" r:id="rId16" imgW="2616120" imgH="558720" progId="Equation.DSMT4">
                      <p:embed/>
                    </p:oleObj>
                  </mc:Choice>
                  <mc:Fallback>
                    <p:oleObj name="Equation" r:id="rId16" imgW="2616120" imgH="558720" progId="Equation.DSMT4">
                      <p:embed/>
                      <p:pic>
                        <p:nvPicPr>
                          <p:cNvPr id="0" name="Picture 5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286000" y="1492250"/>
                            <a:ext cx="2616200" cy="5588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66" name="Object 165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21278778"/>
                  </p:ext>
                </p:extLst>
              </p:nvPr>
            </p:nvGraphicFramePr>
            <p:xfrm>
              <a:off x="1320800" y="1524000"/>
              <a:ext cx="965200" cy="2286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2794" name="Equation" r:id="rId18" imgW="965160" imgH="228600" progId="Equation.DSMT4">
                      <p:embed/>
                    </p:oleObj>
                  </mc:Choice>
                  <mc:Fallback>
                    <p:oleObj name="Equation" r:id="rId18" imgW="965160" imgH="228600" progId="Equation.DSMT4">
                      <p:embed/>
                      <p:pic>
                        <p:nvPicPr>
                          <p:cNvPr id="0" name="Picture 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320800" y="1524000"/>
                            <a:ext cx="965200" cy="2286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grpSp>
        <p:nvGrpSpPr>
          <p:cNvPr id="161" name="Group 160"/>
          <p:cNvGrpSpPr/>
          <p:nvPr/>
        </p:nvGrpSpPr>
        <p:grpSpPr>
          <a:xfrm>
            <a:off x="6204601" y="1878686"/>
            <a:ext cx="2006800" cy="1476701"/>
            <a:chOff x="6204601" y="1878686"/>
            <a:chExt cx="2006800" cy="1476701"/>
          </a:xfrm>
        </p:grpSpPr>
        <p:sp>
          <p:nvSpPr>
            <p:cNvPr id="163" name="Rounded Rectangle 162">
              <a:hlinkClick r:id="rId20" action="ppaction://hlinksldjump"/>
            </p:cNvPr>
            <p:cNvSpPr/>
            <p:nvPr/>
          </p:nvSpPr>
          <p:spPr>
            <a:xfrm>
              <a:off x="7558741" y="2268538"/>
              <a:ext cx="652660" cy="351981"/>
            </a:xfrm>
            <a:prstGeom prst="roundRect">
              <a:avLst/>
            </a:prstGeom>
            <a:solidFill>
              <a:srgbClr val="00B0F0"/>
            </a:solidFill>
            <a:ln w="25400">
              <a:noFill/>
            </a:ln>
            <a:effectLst/>
            <a:scene3d>
              <a:camera prst="orthographicFront"/>
              <a:lightRig rig="threePt" dir="t"/>
            </a:scene3d>
            <a:sp3d prstMaterial="softEdge"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500" dirty="0" smtClean="0"/>
                <a:t>Hyb</a:t>
              </a:r>
              <a:endParaRPr lang="en-US" sz="1500" dirty="0"/>
            </a:p>
          </p:txBody>
        </p:sp>
        <p:sp>
          <p:nvSpPr>
            <p:cNvPr id="164" name="Rounded Rectangle 163">
              <a:hlinkClick r:id="rId21" action="ppaction://hlinksldjump"/>
            </p:cNvPr>
            <p:cNvSpPr/>
            <p:nvPr/>
          </p:nvSpPr>
          <p:spPr>
            <a:xfrm>
              <a:off x="7558741" y="3003406"/>
              <a:ext cx="652660" cy="351981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500" dirty="0" smtClean="0"/>
                <a:t>Dif</a:t>
              </a:r>
              <a:endParaRPr lang="en-US" sz="1500" dirty="0"/>
            </a:p>
          </p:txBody>
        </p:sp>
        <p:sp>
          <p:nvSpPr>
            <p:cNvPr id="169" name="Rounded Rectangle 168">
              <a:hlinkClick r:id="rId22" action="ppaction://hlinksldjump"/>
            </p:cNvPr>
            <p:cNvSpPr/>
            <p:nvPr/>
          </p:nvSpPr>
          <p:spPr>
            <a:xfrm>
              <a:off x="7558741" y="2635972"/>
              <a:ext cx="652660" cy="351981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500" dirty="0" smtClean="0"/>
                <a:t>Con</a:t>
              </a:r>
              <a:endParaRPr lang="en-US" sz="1500" dirty="0"/>
            </a:p>
          </p:txBody>
        </p:sp>
        <p:sp>
          <p:nvSpPr>
            <p:cNvPr id="170" name="Rectangle 169"/>
            <p:cNvSpPr/>
            <p:nvPr/>
          </p:nvSpPr>
          <p:spPr>
            <a:xfrm>
              <a:off x="7568852" y="1878686"/>
              <a:ext cx="577402" cy="46166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r>
                <a:rPr lang="en-US" sz="240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ML</a:t>
              </a:r>
              <a:endPara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71" name="Rectangle 170"/>
            <p:cNvSpPr/>
            <p:nvPr/>
          </p:nvSpPr>
          <p:spPr>
            <a:xfrm>
              <a:off x="6882464" y="1915813"/>
              <a:ext cx="686406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r"/>
              <a:r>
                <a:rPr lang="en-US" sz="200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WBo</a:t>
              </a:r>
              <a:endParaRPr 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72" name="Rounded Rectangle 171">
              <a:hlinkClick r:id="rId23" action="ppaction://hlinksldjump"/>
            </p:cNvPr>
            <p:cNvSpPr/>
            <p:nvPr/>
          </p:nvSpPr>
          <p:spPr>
            <a:xfrm>
              <a:off x="6881761" y="2268538"/>
              <a:ext cx="652660" cy="351981"/>
            </a:xfrm>
            <a:prstGeom prst="round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500" dirty="0" smtClean="0"/>
                <a:t>Hyb</a:t>
              </a:r>
              <a:endParaRPr lang="en-US" sz="1500" dirty="0"/>
            </a:p>
          </p:txBody>
        </p:sp>
        <p:sp>
          <p:nvSpPr>
            <p:cNvPr id="173" name="Rounded Rectangle 172">
              <a:hlinkClick r:id="rId24" action="ppaction://hlinksldjump"/>
            </p:cNvPr>
            <p:cNvSpPr/>
            <p:nvPr/>
          </p:nvSpPr>
          <p:spPr>
            <a:xfrm>
              <a:off x="6881761" y="3003406"/>
              <a:ext cx="652660" cy="351981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500" dirty="0" smtClean="0"/>
                <a:t>Dif</a:t>
              </a:r>
              <a:endParaRPr lang="en-US" sz="1500" dirty="0"/>
            </a:p>
          </p:txBody>
        </p:sp>
        <p:sp>
          <p:nvSpPr>
            <p:cNvPr id="174" name="Rounded Rectangle 173">
              <a:hlinkClick r:id="rId25" action="ppaction://hlinksldjump"/>
            </p:cNvPr>
            <p:cNvSpPr/>
            <p:nvPr/>
          </p:nvSpPr>
          <p:spPr>
            <a:xfrm>
              <a:off x="6881761" y="2635972"/>
              <a:ext cx="652660" cy="351981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500" dirty="0" smtClean="0"/>
                <a:t>Con</a:t>
              </a:r>
              <a:endParaRPr lang="en-US" sz="1500" dirty="0"/>
            </a:p>
          </p:txBody>
        </p:sp>
        <p:sp>
          <p:nvSpPr>
            <p:cNvPr id="175" name="Rounded Rectangle 174">
              <a:hlinkClick r:id="rId26" action="ppaction://hlinksldjump"/>
            </p:cNvPr>
            <p:cNvSpPr/>
            <p:nvPr/>
          </p:nvSpPr>
          <p:spPr>
            <a:xfrm>
              <a:off x="6204780" y="2268538"/>
              <a:ext cx="652660" cy="351981"/>
            </a:xfrm>
            <a:prstGeom prst="round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500" dirty="0" smtClean="0"/>
                <a:t>Hyb</a:t>
              </a:r>
              <a:endParaRPr lang="en-US" sz="1500" dirty="0"/>
            </a:p>
          </p:txBody>
        </p:sp>
        <p:sp>
          <p:nvSpPr>
            <p:cNvPr id="176" name="Rounded Rectangle 175">
              <a:hlinkClick r:id="rId27" action="ppaction://hlinksldjump"/>
            </p:cNvPr>
            <p:cNvSpPr/>
            <p:nvPr/>
          </p:nvSpPr>
          <p:spPr>
            <a:xfrm>
              <a:off x="6204780" y="3003406"/>
              <a:ext cx="652660" cy="351981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500" dirty="0" smtClean="0"/>
                <a:t>Dif</a:t>
              </a:r>
              <a:endParaRPr lang="en-US" sz="1500" dirty="0"/>
            </a:p>
          </p:txBody>
        </p:sp>
        <p:sp>
          <p:nvSpPr>
            <p:cNvPr id="177" name="Rounded Rectangle 176">
              <a:hlinkClick r:id="rId28" action="ppaction://hlinksldjump"/>
            </p:cNvPr>
            <p:cNvSpPr/>
            <p:nvPr/>
          </p:nvSpPr>
          <p:spPr>
            <a:xfrm>
              <a:off x="6204780" y="2635972"/>
              <a:ext cx="652660" cy="351981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500" dirty="0" smtClean="0"/>
                <a:t>Con</a:t>
              </a:r>
              <a:endParaRPr lang="en-US" sz="1500" dirty="0"/>
            </a:p>
          </p:txBody>
        </p:sp>
        <p:sp>
          <p:nvSpPr>
            <p:cNvPr id="178" name="Rectangle 177"/>
            <p:cNvSpPr/>
            <p:nvPr/>
          </p:nvSpPr>
          <p:spPr>
            <a:xfrm>
              <a:off x="6204601" y="1915813"/>
              <a:ext cx="686406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r"/>
              <a:r>
                <a:rPr lang="en-US" sz="200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WBn</a:t>
              </a:r>
              <a:endParaRPr 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179" name="Rounded Rectangle 178">
            <a:hlinkClick r:id="rId29" action="ppaction://hlinksldjump"/>
          </p:cNvPr>
          <p:cNvSpPr/>
          <p:nvPr/>
        </p:nvSpPr>
        <p:spPr>
          <a:xfrm>
            <a:off x="5499930" y="2639782"/>
            <a:ext cx="652660" cy="351981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500" dirty="0" smtClean="0"/>
              <a:t>Null</a:t>
            </a:r>
            <a:endParaRPr lang="en-US" sz="1500" dirty="0"/>
          </a:p>
        </p:txBody>
      </p:sp>
      <p:grpSp>
        <p:nvGrpSpPr>
          <p:cNvPr id="184" name="Group 183"/>
          <p:cNvGrpSpPr/>
          <p:nvPr/>
        </p:nvGrpSpPr>
        <p:grpSpPr>
          <a:xfrm>
            <a:off x="6255544" y="3264933"/>
            <a:ext cx="1862533" cy="261610"/>
            <a:chOff x="6255544" y="3264933"/>
            <a:chExt cx="1862533" cy="261610"/>
          </a:xfrm>
        </p:grpSpPr>
        <p:sp>
          <p:nvSpPr>
            <p:cNvPr id="185" name="TextBox 184"/>
            <p:cNvSpPr txBox="1"/>
            <p:nvPr/>
          </p:nvSpPr>
          <p:spPr>
            <a:xfrm>
              <a:off x="6255544" y="3264933"/>
              <a:ext cx="50045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/>
                <a:t>gauss</a:t>
              </a:r>
              <a:endParaRPr lang="en-US" sz="1100" dirty="0"/>
            </a:p>
          </p:txBody>
        </p:sp>
        <p:sp>
          <p:nvSpPr>
            <p:cNvPr id="186" name="TextBox 185"/>
            <p:cNvSpPr txBox="1"/>
            <p:nvPr/>
          </p:nvSpPr>
          <p:spPr>
            <a:xfrm>
              <a:off x="6981825" y="3264933"/>
              <a:ext cx="44275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/>
                <a:t>beta</a:t>
              </a:r>
              <a:endParaRPr lang="en-US" sz="1100" dirty="0"/>
            </a:p>
          </p:txBody>
        </p:sp>
        <p:sp>
          <p:nvSpPr>
            <p:cNvPr id="187" name="TextBox 186"/>
            <p:cNvSpPr txBox="1"/>
            <p:nvPr/>
          </p:nvSpPr>
          <p:spPr>
            <a:xfrm>
              <a:off x="7617619" y="3264933"/>
              <a:ext cx="50045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/>
                <a:t>gauss</a:t>
              </a:r>
              <a:endParaRPr lang="en-US" sz="1100" dirty="0"/>
            </a:p>
          </p:txBody>
        </p:sp>
      </p:grpSp>
    </p:spTree>
    <p:extLst>
      <p:ext uri="{BB962C8B-B14F-4D97-AF65-F5344CB8AC3E}">
        <p14:creationId xmlns:p14="http://schemas.microsoft.com/office/powerpoint/2010/main" val="199442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1049" y="3309148"/>
            <a:ext cx="8268857" cy="3430577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5314" y="5106777"/>
            <a:ext cx="1033342" cy="1405189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0327" y="3455234"/>
            <a:ext cx="943316" cy="1405189"/>
          </a:xfrm>
          <a:prstGeom prst="rect">
            <a:avLst/>
          </a:prstGeom>
        </p:spPr>
      </p:pic>
      <p:grpSp>
        <p:nvGrpSpPr>
          <p:cNvPr id="47" name="Group 40"/>
          <p:cNvGrpSpPr/>
          <p:nvPr/>
        </p:nvGrpSpPr>
        <p:grpSpPr>
          <a:xfrm>
            <a:off x="-53543" y="-11442"/>
            <a:ext cx="8433870" cy="6938969"/>
            <a:chOff x="-53543" y="-11442"/>
            <a:chExt cx="8433870" cy="6938969"/>
          </a:xfrm>
        </p:grpSpPr>
        <p:sp>
          <p:nvSpPr>
            <p:cNvPr id="48" name="Rectangle 47"/>
            <p:cNvSpPr/>
            <p:nvPr/>
          </p:nvSpPr>
          <p:spPr>
            <a:xfrm>
              <a:off x="-53543" y="6665917"/>
              <a:ext cx="370614" cy="261610"/>
            </a:xfrm>
            <a:prstGeom prst="rect">
              <a:avLst/>
            </a:prstGeom>
            <a:noFill/>
          </p:spPr>
          <p:txBody>
            <a:bodyPr wrap="none" lIns="91440" tIns="45720" rIns="91440" bIns="45720" anchor="b">
              <a:spAutoFit/>
            </a:bodyPr>
            <a:lstStyle/>
            <a:p>
              <a:pPr algn="ctr"/>
              <a:r>
                <a:rPr lang="en-US" sz="1100" b="0" cap="none" spc="0" dirty="0" smtClean="0">
                  <a:ln w="0"/>
                  <a:latin typeface="Angsana New" panose="02020603050405020304" pitchFamily="18" charset="-34"/>
                  <a:cs typeface="Angsana New" panose="02020603050405020304" pitchFamily="18" charset="-34"/>
                </a:rPr>
                <a:t>2000</a:t>
              </a:r>
              <a:endParaRPr lang="en-US" sz="1100" b="0" cap="none" spc="0" dirty="0">
                <a:ln w="0"/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357428" y="6573734"/>
              <a:ext cx="231153" cy="2616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100" b="0" cap="none" spc="0" dirty="0" smtClean="0">
                  <a:ln w="0"/>
                  <a:latin typeface="Angsana New" panose="02020603050405020304" pitchFamily="18" charset="-34"/>
                  <a:cs typeface="Angsana New" panose="02020603050405020304" pitchFamily="18" charset="-34"/>
                </a:rPr>
                <a:t>2</a:t>
              </a:r>
              <a:endParaRPr lang="en-US" sz="1100" b="0" cap="none" spc="0" dirty="0">
                <a:ln w="0"/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689342" y="6573734"/>
              <a:ext cx="231153" cy="2616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100" b="0" cap="none" spc="0" dirty="0" smtClean="0">
                  <a:ln w="0"/>
                  <a:latin typeface="Angsana New" panose="02020603050405020304" pitchFamily="18" charset="-34"/>
                  <a:cs typeface="Angsana New" panose="02020603050405020304" pitchFamily="18" charset="-34"/>
                </a:rPr>
                <a:t>4</a:t>
              </a:r>
              <a:endParaRPr lang="en-US" sz="1100" b="0" cap="none" spc="0" dirty="0">
                <a:ln w="0"/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862930" y="6573734"/>
              <a:ext cx="231154" cy="2616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100" dirty="0">
                  <a:ln w="0"/>
                  <a:latin typeface="Angsana New" panose="02020603050405020304" pitchFamily="18" charset="-34"/>
                  <a:cs typeface="Angsana New" panose="02020603050405020304" pitchFamily="18" charset="-34"/>
                </a:rPr>
                <a:t>5</a:t>
              </a:r>
              <a:endParaRPr lang="en-US" sz="1100" b="0" cap="none" spc="0" dirty="0">
                <a:ln w="0"/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1030967" y="6573734"/>
              <a:ext cx="231154" cy="2616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100" b="0" cap="none" spc="0" dirty="0" smtClean="0">
                  <a:ln w="0"/>
                  <a:latin typeface="Angsana New" panose="02020603050405020304" pitchFamily="18" charset="-34"/>
                  <a:cs typeface="Angsana New" panose="02020603050405020304" pitchFamily="18" charset="-34"/>
                </a:rPr>
                <a:t>6</a:t>
              </a:r>
              <a:endParaRPr lang="en-US" sz="1100" b="0" cap="none" spc="0" dirty="0">
                <a:ln w="0"/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  <p:sp>
          <p:nvSpPr>
            <p:cNvPr id="53" name="Rectangle 52"/>
            <p:cNvSpPr/>
            <p:nvPr/>
          </p:nvSpPr>
          <p:spPr>
            <a:xfrm>
              <a:off x="1195031" y="6573734"/>
              <a:ext cx="231154" cy="2616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100" b="0" cap="none" spc="0" dirty="0" smtClean="0">
                  <a:ln w="0"/>
                  <a:latin typeface="Angsana New" panose="02020603050405020304" pitchFamily="18" charset="-34"/>
                  <a:cs typeface="Angsana New" panose="02020603050405020304" pitchFamily="18" charset="-34"/>
                </a:rPr>
                <a:t>7</a:t>
              </a:r>
              <a:endParaRPr lang="en-US" sz="1100" b="0" cap="none" spc="0" dirty="0">
                <a:ln w="0"/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  <p:sp>
          <p:nvSpPr>
            <p:cNvPr id="54" name="Rectangle 53"/>
            <p:cNvSpPr/>
            <p:nvPr/>
          </p:nvSpPr>
          <p:spPr>
            <a:xfrm>
              <a:off x="1371632" y="6573734"/>
              <a:ext cx="231154" cy="2616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100" b="0" cap="none" spc="0" dirty="0" smtClean="0">
                  <a:ln w="0"/>
                  <a:latin typeface="Angsana New" panose="02020603050405020304" pitchFamily="18" charset="-34"/>
                  <a:cs typeface="Angsana New" panose="02020603050405020304" pitchFamily="18" charset="-34"/>
                </a:rPr>
                <a:t>8</a:t>
              </a:r>
              <a:endParaRPr lang="en-US" sz="1100" b="0" cap="none" spc="0" dirty="0">
                <a:ln w="0"/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  <p:sp>
          <p:nvSpPr>
            <p:cNvPr id="55" name="Rectangle 54"/>
            <p:cNvSpPr/>
            <p:nvPr/>
          </p:nvSpPr>
          <p:spPr>
            <a:xfrm>
              <a:off x="527182" y="6573734"/>
              <a:ext cx="231154" cy="2616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100" b="0" cap="none" spc="0" dirty="0" smtClean="0">
                  <a:ln w="0"/>
                  <a:latin typeface="Angsana New" panose="02020603050405020304" pitchFamily="18" charset="-34"/>
                  <a:cs typeface="Angsana New" panose="02020603050405020304" pitchFamily="18" charset="-34"/>
                </a:rPr>
                <a:t>3</a:t>
              </a:r>
              <a:endParaRPr lang="en-US" sz="1100" b="0" cap="none" spc="0" dirty="0">
                <a:ln w="0"/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  <p:sp>
          <p:nvSpPr>
            <p:cNvPr id="56" name="Rectangle 55"/>
            <p:cNvSpPr/>
            <p:nvPr/>
          </p:nvSpPr>
          <p:spPr>
            <a:xfrm>
              <a:off x="187000" y="6573734"/>
              <a:ext cx="231154" cy="2616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100" b="0" cap="none" spc="0" dirty="0" smtClean="0">
                  <a:ln w="0"/>
                  <a:latin typeface="Angsana New" panose="02020603050405020304" pitchFamily="18" charset="-34"/>
                  <a:cs typeface="Angsana New" panose="02020603050405020304" pitchFamily="18" charset="-34"/>
                </a:rPr>
                <a:t>1</a:t>
              </a:r>
              <a:endParaRPr lang="en-US" sz="1100" b="0" cap="none" spc="0" dirty="0">
                <a:ln w="0"/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-41068" y="6569020"/>
              <a:ext cx="344967" cy="2616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100" dirty="0" smtClean="0">
                  <a:ln w="0"/>
                  <a:latin typeface="Angsana New" panose="02020603050405020304" pitchFamily="18" charset="-34"/>
                  <a:cs typeface="Angsana New" panose="02020603050405020304" pitchFamily="18" charset="-34"/>
                </a:rPr>
                <a:t>year</a:t>
              </a:r>
              <a:endParaRPr lang="en-US" sz="1100" b="0" cap="none" spc="0" dirty="0">
                <a:ln w="0"/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  <p:grpSp>
          <p:nvGrpSpPr>
            <p:cNvPr id="58" name="Group 51"/>
            <p:cNvGrpSpPr/>
            <p:nvPr/>
          </p:nvGrpSpPr>
          <p:grpSpPr>
            <a:xfrm>
              <a:off x="1710356" y="6583211"/>
              <a:ext cx="1588381" cy="261610"/>
              <a:chOff x="1710356" y="6583211"/>
              <a:chExt cx="1588381" cy="261610"/>
            </a:xfrm>
          </p:grpSpPr>
          <p:grpSp>
            <p:nvGrpSpPr>
              <p:cNvPr id="119" name="Group 113"/>
              <p:cNvGrpSpPr/>
              <p:nvPr/>
            </p:nvGrpSpPr>
            <p:grpSpPr>
              <a:xfrm>
                <a:off x="1882951" y="6583211"/>
                <a:ext cx="1415786" cy="261610"/>
                <a:chOff x="1882951" y="6583211"/>
                <a:chExt cx="1415786" cy="261610"/>
              </a:xfrm>
            </p:grpSpPr>
            <p:sp>
              <p:nvSpPr>
                <p:cNvPr id="121" name="Rectangle 120"/>
                <p:cNvSpPr/>
                <p:nvPr/>
              </p:nvSpPr>
              <p:spPr>
                <a:xfrm>
                  <a:off x="2053379" y="6583211"/>
                  <a:ext cx="231153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2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22" name="Rectangle 121"/>
                <p:cNvSpPr/>
                <p:nvPr/>
              </p:nvSpPr>
              <p:spPr>
                <a:xfrm>
                  <a:off x="2385293" y="6583211"/>
                  <a:ext cx="231153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4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23" name="Rectangle 122"/>
                <p:cNvSpPr/>
                <p:nvPr/>
              </p:nvSpPr>
              <p:spPr>
                <a:xfrm>
                  <a:off x="2558881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dirty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5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24" name="Rectangle 123"/>
                <p:cNvSpPr/>
                <p:nvPr/>
              </p:nvSpPr>
              <p:spPr>
                <a:xfrm>
                  <a:off x="2726918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6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25" name="Rectangle 124"/>
                <p:cNvSpPr/>
                <p:nvPr/>
              </p:nvSpPr>
              <p:spPr>
                <a:xfrm>
                  <a:off x="2890982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7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26" name="Rectangle 125"/>
                <p:cNvSpPr/>
                <p:nvPr/>
              </p:nvSpPr>
              <p:spPr>
                <a:xfrm>
                  <a:off x="3067583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8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27" name="Rectangle 126"/>
                <p:cNvSpPr/>
                <p:nvPr/>
              </p:nvSpPr>
              <p:spPr>
                <a:xfrm>
                  <a:off x="2223133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3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28" name="Rectangle 127"/>
                <p:cNvSpPr/>
                <p:nvPr/>
              </p:nvSpPr>
              <p:spPr>
                <a:xfrm>
                  <a:off x="1882951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1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</p:grpSp>
          <p:sp>
            <p:nvSpPr>
              <p:cNvPr id="120" name="Rectangle 119"/>
              <p:cNvSpPr/>
              <p:nvPr/>
            </p:nvSpPr>
            <p:spPr>
              <a:xfrm>
                <a:off x="1710356" y="6583211"/>
                <a:ext cx="231154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1" cap="none" spc="0" dirty="0" smtClean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rPr>
                  <a:t>0</a:t>
                </a:r>
                <a:endParaRPr lang="en-US" sz="1100" b="1" cap="none" spc="0" dirty="0">
                  <a:ln w="0"/>
                  <a:latin typeface="Angsana New" panose="02020603050405020304" pitchFamily="18" charset="-34"/>
                  <a:cs typeface="Angsana New" panose="02020603050405020304" pitchFamily="18" charset="-34"/>
                </a:endParaRPr>
              </a:p>
            </p:txBody>
          </p:sp>
        </p:grpSp>
        <p:grpSp>
          <p:nvGrpSpPr>
            <p:cNvPr id="59" name="Group 52"/>
            <p:cNvGrpSpPr/>
            <p:nvPr/>
          </p:nvGrpSpPr>
          <p:grpSpPr>
            <a:xfrm>
              <a:off x="3401286" y="6583211"/>
              <a:ext cx="1588381" cy="261610"/>
              <a:chOff x="1710356" y="6583211"/>
              <a:chExt cx="1588381" cy="261610"/>
            </a:xfrm>
          </p:grpSpPr>
          <p:grpSp>
            <p:nvGrpSpPr>
              <p:cNvPr id="109" name="Group 103"/>
              <p:cNvGrpSpPr/>
              <p:nvPr/>
            </p:nvGrpSpPr>
            <p:grpSpPr>
              <a:xfrm>
                <a:off x="1882951" y="6583211"/>
                <a:ext cx="1415786" cy="261610"/>
                <a:chOff x="1882951" y="6583211"/>
                <a:chExt cx="1415786" cy="261610"/>
              </a:xfrm>
            </p:grpSpPr>
            <p:sp>
              <p:nvSpPr>
                <p:cNvPr id="111" name="Rectangle 110"/>
                <p:cNvSpPr/>
                <p:nvPr/>
              </p:nvSpPr>
              <p:spPr>
                <a:xfrm>
                  <a:off x="2053379" y="6583211"/>
                  <a:ext cx="231153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2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12" name="Rectangle 111"/>
                <p:cNvSpPr/>
                <p:nvPr/>
              </p:nvSpPr>
              <p:spPr>
                <a:xfrm>
                  <a:off x="2385293" y="6583211"/>
                  <a:ext cx="231153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4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13" name="Rectangle 112"/>
                <p:cNvSpPr/>
                <p:nvPr/>
              </p:nvSpPr>
              <p:spPr>
                <a:xfrm>
                  <a:off x="2558881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dirty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5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14" name="Rectangle 113"/>
                <p:cNvSpPr/>
                <p:nvPr/>
              </p:nvSpPr>
              <p:spPr>
                <a:xfrm>
                  <a:off x="2726918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6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15" name="Rectangle 114"/>
                <p:cNvSpPr/>
                <p:nvPr/>
              </p:nvSpPr>
              <p:spPr>
                <a:xfrm>
                  <a:off x="2890982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7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16" name="Rectangle 115"/>
                <p:cNvSpPr/>
                <p:nvPr/>
              </p:nvSpPr>
              <p:spPr>
                <a:xfrm>
                  <a:off x="3067583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8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17" name="Rectangle 116"/>
                <p:cNvSpPr/>
                <p:nvPr/>
              </p:nvSpPr>
              <p:spPr>
                <a:xfrm>
                  <a:off x="2223133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3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18" name="Rectangle 117"/>
                <p:cNvSpPr/>
                <p:nvPr/>
              </p:nvSpPr>
              <p:spPr>
                <a:xfrm>
                  <a:off x="1882951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1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</p:grpSp>
          <p:sp>
            <p:nvSpPr>
              <p:cNvPr id="110" name="Rectangle 109"/>
              <p:cNvSpPr/>
              <p:nvPr/>
            </p:nvSpPr>
            <p:spPr>
              <a:xfrm>
                <a:off x="1710356" y="6583211"/>
                <a:ext cx="231154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1" cap="none" spc="0" dirty="0" smtClean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rPr>
                  <a:t>0</a:t>
                </a:r>
                <a:endParaRPr lang="en-US" sz="1100" b="1" cap="none" spc="0" dirty="0">
                  <a:ln w="0"/>
                  <a:latin typeface="Angsana New" panose="02020603050405020304" pitchFamily="18" charset="-34"/>
                  <a:cs typeface="Angsana New" panose="02020603050405020304" pitchFamily="18" charset="-34"/>
                </a:endParaRPr>
              </a:p>
            </p:txBody>
          </p:sp>
        </p:grpSp>
        <p:grpSp>
          <p:nvGrpSpPr>
            <p:cNvPr id="60" name="Group 53"/>
            <p:cNvGrpSpPr/>
            <p:nvPr/>
          </p:nvGrpSpPr>
          <p:grpSpPr>
            <a:xfrm>
              <a:off x="5080059" y="6583211"/>
              <a:ext cx="1588381" cy="261610"/>
              <a:chOff x="1710356" y="6583211"/>
              <a:chExt cx="1588381" cy="261610"/>
            </a:xfrm>
          </p:grpSpPr>
          <p:grpSp>
            <p:nvGrpSpPr>
              <p:cNvPr id="99" name="Group 93"/>
              <p:cNvGrpSpPr/>
              <p:nvPr/>
            </p:nvGrpSpPr>
            <p:grpSpPr>
              <a:xfrm>
                <a:off x="1882951" y="6583211"/>
                <a:ext cx="1415786" cy="261610"/>
                <a:chOff x="1882951" y="6583211"/>
                <a:chExt cx="1415786" cy="261610"/>
              </a:xfrm>
            </p:grpSpPr>
            <p:sp>
              <p:nvSpPr>
                <p:cNvPr id="101" name="Rectangle 100"/>
                <p:cNvSpPr/>
                <p:nvPr/>
              </p:nvSpPr>
              <p:spPr>
                <a:xfrm>
                  <a:off x="2053379" y="6583211"/>
                  <a:ext cx="231153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2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02" name="Rectangle 101"/>
                <p:cNvSpPr/>
                <p:nvPr/>
              </p:nvSpPr>
              <p:spPr>
                <a:xfrm>
                  <a:off x="2385293" y="6583211"/>
                  <a:ext cx="231153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4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03" name="Rectangle 102"/>
                <p:cNvSpPr/>
                <p:nvPr/>
              </p:nvSpPr>
              <p:spPr>
                <a:xfrm>
                  <a:off x="2558881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dirty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5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04" name="Rectangle 103"/>
                <p:cNvSpPr/>
                <p:nvPr/>
              </p:nvSpPr>
              <p:spPr>
                <a:xfrm>
                  <a:off x="2726918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6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05" name="Rectangle 104"/>
                <p:cNvSpPr/>
                <p:nvPr/>
              </p:nvSpPr>
              <p:spPr>
                <a:xfrm>
                  <a:off x="2890982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7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06" name="Rectangle 105"/>
                <p:cNvSpPr/>
                <p:nvPr/>
              </p:nvSpPr>
              <p:spPr>
                <a:xfrm>
                  <a:off x="3067583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8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07" name="Rectangle 106"/>
                <p:cNvSpPr/>
                <p:nvPr/>
              </p:nvSpPr>
              <p:spPr>
                <a:xfrm>
                  <a:off x="2223133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3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08" name="Rectangle 107"/>
                <p:cNvSpPr/>
                <p:nvPr/>
              </p:nvSpPr>
              <p:spPr>
                <a:xfrm>
                  <a:off x="1882951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1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</p:grpSp>
          <p:sp>
            <p:nvSpPr>
              <p:cNvPr id="100" name="Rectangle 99"/>
              <p:cNvSpPr/>
              <p:nvPr/>
            </p:nvSpPr>
            <p:spPr>
              <a:xfrm>
                <a:off x="1710356" y="6583211"/>
                <a:ext cx="231154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1" cap="none" spc="0" dirty="0" smtClean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rPr>
                  <a:t>0</a:t>
                </a:r>
                <a:endParaRPr lang="en-US" sz="1100" b="1" cap="none" spc="0" dirty="0">
                  <a:ln w="0"/>
                  <a:latin typeface="Angsana New" panose="02020603050405020304" pitchFamily="18" charset="-34"/>
                  <a:cs typeface="Angsana New" panose="02020603050405020304" pitchFamily="18" charset="-34"/>
                </a:endParaRPr>
              </a:p>
            </p:txBody>
          </p:sp>
        </p:grpSp>
        <p:grpSp>
          <p:nvGrpSpPr>
            <p:cNvPr id="61" name="Group 54"/>
            <p:cNvGrpSpPr/>
            <p:nvPr/>
          </p:nvGrpSpPr>
          <p:grpSpPr>
            <a:xfrm>
              <a:off x="6791946" y="6583211"/>
              <a:ext cx="1588381" cy="261610"/>
              <a:chOff x="1710356" y="6583211"/>
              <a:chExt cx="1588381" cy="261610"/>
            </a:xfrm>
          </p:grpSpPr>
          <p:grpSp>
            <p:nvGrpSpPr>
              <p:cNvPr id="89" name="Group 83"/>
              <p:cNvGrpSpPr/>
              <p:nvPr/>
            </p:nvGrpSpPr>
            <p:grpSpPr>
              <a:xfrm>
                <a:off x="1882951" y="6583211"/>
                <a:ext cx="1415786" cy="261610"/>
                <a:chOff x="1882951" y="6583211"/>
                <a:chExt cx="1415786" cy="261610"/>
              </a:xfrm>
            </p:grpSpPr>
            <p:sp>
              <p:nvSpPr>
                <p:cNvPr id="91" name="Rectangle 90"/>
                <p:cNvSpPr/>
                <p:nvPr/>
              </p:nvSpPr>
              <p:spPr>
                <a:xfrm>
                  <a:off x="2053379" y="6583211"/>
                  <a:ext cx="231153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2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92" name="Rectangle 91"/>
                <p:cNvSpPr/>
                <p:nvPr/>
              </p:nvSpPr>
              <p:spPr>
                <a:xfrm>
                  <a:off x="2385293" y="6583211"/>
                  <a:ext cx="231153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4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93" name="Rectangle 92"/>
                <p:cNvSpPr/>
                <p:nvPr/>
              </p:nvSpPr>
              <p:spPr>
                <a:xfrm>
                  <a:off x="2558881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dirty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5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94" name="Rectangle 93"/>
                <p:cNvSpPr/>
                <p:nvPr/>
              </p:nvSpPr>
              <p:spPr>
                <a:xfrm>
                  <a:off x="2726918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6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95" name="Rectangle 94"/>
                <p:cNvSpPr/>
                <p:nvPr/>
              </p:nvSpPr>
              <p:spPr>
                <a:xfrm>
                  <a:off x="2890982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7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96" name="Rectangle 95"/>
                <p:cNvSpPr/>
                <p:nvPr/>
              </p:nvSpPr>
              <p:spPr>
                <a:xfrm>
                  <a:off x="3067583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8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97" name="Rectangle 96"/>
                <p:cNvSpPr/>
                <p:nvPr/>
              </p:nvSpPr>
              <p:spPr>
                <a:xfrm>
                  <a:off x="2223133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3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98" name="Rectangle 97"/>
                <p:cNvSpPr/>
                <p:nvPr/>
              </p:nvSpPr>
              <p:spPr>
                <a:xfrm>
                  <a:off x="1882951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1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</p:grpSp>
          <p:sp>
            <p:nvSpPr>
              <p:cNvPr id="90" name="Rectangle 89"/>
              <p:cNvSpPr/>
              <p:nvPr/>
            </p:nvSpPr>
            <p:spPr>
              <a:xfrm>
                <a:off x="1710356" y="6583211"/>
                <a:ext cx="231154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1" cap="none" spc="0" dirty="0" smtClean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rPr>
                  <a:t>0</a:t>
                </a:r>
                <a:endParaRPr lang="en-US" sz="1100" b="1" cap="none" spc="0" dirty="0">
                  <a:ln w="0"/>
                  <a:latin typeface="Angsana New" panose="02020603050405020304" pitchFamily="18" charset="-34"/>
                  <a:cs typeface="Angsana New" panose="02020603050405020304" pitchFamily="18" charset="-34"/>
                </a:endParaRPr>
              </a:p>
            </p:txBody>
          </p:sp>
        </p:grpSp>
        <p:grpSp>
          <p:nvGrpSpPr>
            <p:cNvPr id="62" name="Group 55"/>
            <p:cNvGrpSpPr/>
            <p:nvPr/>
          </p:nvGrpSpPr>
          <p:grpSpPr>
            <a:xfrm>
              <a:off x="105281" y="-11442"/>
              <a:ext cx="8170871" cy="5494336"/>
              <a:chOff x="105281" y="-11442"/>
              <a:chExt cx="8170871" cy="5494336"/>
            </a:xfrm>
          </p:grpSpPr>
          <p:grpSp>
            <p:nvGrpSpPr>
              <p:cNvPr id="63" name="Group 56"/>
              <p:cNvGrpSpPr/>
              <p:nvPr/>
            </p:nvGrpSpPr>
            <p:grpSpPr>
              <a:xfrm>
                <a:off x="105281" y="4636254"/>
                <a:ext cx="1435008" cy="846640"/>
                <a:chOff x="86993" y="4650575"/>
                <a:chExt cx="1435008" cy="846640"/>
              </a:xfrm>
            </p:grpSpPr>
            <p:sp>
              <p:nvSpPr>
                <p:cNvPr id="87" name="Rectangle 86"/>
                <p:cNvSpPr/>
                <p:nvPr/>
              </p:nvSpPr>
              <p:spPr>
                <a:xfrm>
                  <a:off x="86993" y="4666218"/>
                  <a:ext cx="1435008" cy="830997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4800" b="1" cap="none" spc="0" dirty="0" smtClean="0">
                      <a:ln w="9525">
                        <a:solidFill>
                          <a:schemeClr val="bg1"/>
                        </a:solidFill>
                        <a:prstDash val="solid"/>
                      </a:ln>
                      <a:solidFill>
                        <a:schemeClr val="tx1"/>
                      </a:solidFill>
                      <a:effectLst>
                        <a:outerShdw blurRad="12700" dist="38100" dir="2700000" algn="tl" rotWithShape="0">
                          <a:schemeClr val="bg1">
                            <a:lumMod val="50000"/>
                          </a:schemeClr>
                        </a:outerShdw>
                      </a:effectLst>
                    </a:rPr>
                    <a:t>1980</a:t>
                  </a:r>
                  <a:endParaRPr lang="en-US" sz="4800" b="1" cap="none" spc="0" dirty="0">
                    <a:ln w="9525">
                      <a:solidFill>
                        <a:schemeClr val="bg1"/>
                      </a:solidFill>
                      <a:prstDash val="solid"/>
                    </a:ln>
                    <a:solidFill>
                      <a:schemeClr val="tx1"/>
                    </a:solidFill>
                    <a:effectLst>
                      <a:outerShdw blurRad="12700" dist="38100" dir="2700000" algn="tl" rotWithShape="0">
                        <a:schemeClr val="bg1">
                          <a:lumMod val="5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88" name="TextBox 87"/>
                <p:cNvSpPr txBox="1"/>
                <p:nvPr/>
              </p:nvSpPr>
              <p:spPr>
                <a:xfrm>
                  <a:off x="198332" y="4650575"/>
                  <a:ext cx="71526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latin typeface="Arabic Typesetting" panose="03020402040406030203" pitchFamily="66" charset="-78"/>
                      <a:cs typeface="Arabic Typesetting" panose="03020402040406030203" pitchFamily="66" charset="-78"/>
                    </a:rPr>
                    <a:t>b</a:t>
                  </a:r>
                  <a:r>
                    <a:rPr lang="en-US" dirty="0" smtClean="0">
                      <a:latin typeface="Arabic Typesetting" panose="03020402040406030203" pitchFamily="66" charset="-78"/>
                      <a:cs typeface="Arabic Typesetting" panose="03020402040406030203" pitchFamily="66" charset="-78"/>
                    </a:rPr>
                    <a:t>orn in </a:t>
                  </a:r>
                  <a:endParaRPr lang="en-US" dirty="0">
                    <a:latin typeface="Arabic Typesetting" panose="03020402040406030203" pitchFamily="66" charset="-78"/>
                    <a:cs typeface="Arabic Typesetting" panose="03020402040406030203" pitchFamily="66" charset="-78"/>
                  </a:endParaRPr>
                </a:p>
              </p:txBody>
            </p:sp>
          </p:grpSp>
          <p:grpSp>
            <p:nvGrpSpPr>
              <p:cNvPr id="64" name="Group 57"/>
              <p:cNvGrpSpPr/>
              <p:nvPr/>
            </p:nvGrpSpPr>
            <p:grpSpPr>
              <a:xfrm>
                <a:off x="1791533" y="4636254"/>
                <a:ext cx="1435008" cy="846640"/>
                <a:chOff x="1709705" y="4634932"/>
                <a:chExt cx="1435008" cy="846640"/>
              </a:xfrm>
            </p:grpSpPr>
            <p:sp>
              <p:nvSpPr>
                <p:cNvPr id="85" name="Rectangle 84"/>
                <p:cNvSpPr/>
                <p:nvPr/>
              </p:nvSpPr>
              <p:spPr>
                <a:xfrm>
                  <a:off x="1709705" y="4650575"/>
                  <a:ext cx="1435008" cy="830997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4800" b="1" cap="none" spc="0" dirty="0" smtClean="0">
                      <a:ln w="9525">
                        <a:solidFill>
                          <a:schemeClr val="bg1"/>
                        </a:solidFill>
                        <a:prstDash val="solid"/>
                      </a:ln>
                      <a:solidFill>
                        <a:schemeClr val="tx1"/>
                      </a:solidFill>
                      <a:effectLst>
                        <a:outerShdw blurRad="12700" dist="38100" dir="2700000" algn="tl" rotWithShape="0">
                          <a:schemeClr val="bg1">
                            <a:lumMod val="50000"/>
                          </a:schemeClr>
                        </a:outerShdw>
                      </a:effectLst>
                    </a:rPr>
                    <a:t>1981</a:t>
                  </a:r>
                  <a:endParaRPr lang="en-US" sz="4800" b="1" cap="none" spc="0" dirty="0">
                    <a:ln w="9525">
                      <a:solidFill>
                        <a:schemeClr val="bg1"/>
                      </a:solidFill>
                      <a:prstDash val="solid"/>
                    </a:ln>
                    <a:solidFill>
                      <a:schemeClr val="tx1"/>
                    </a:solidFill>
                    <a:effectLst>
                      <a:outerShdw blurRad="12700" dist="38100" dir="2700000" algn="tl" rotWithShape="0">
                        <a:schemeClr val="bg1">
                          <a:lumMod val="5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86" name="TextBox 85"/>
                <p:cNvSpPr txBox="1"/>
                <p:nvPr/>
              </p:nvSpPr>
              <p:spPr>
                <a:xfrm>
                  <a:off x="1821044" y="4634932"/>
                  <a:ext cx="71526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latin typeface="Arabic Typesetting" panose="03020402040406030203" pitchFamily="66" charset="-78"/>
                      <a:cs typeface="Arabic Typesetting" panose="03020402040406030203" pitchFamily="66" charset="-78"/>
                    </a:rPr>
                    <a:t>b</a:t>
                  </a:r>
                  <a:r>
                    <a:rPr lang="en-US" dirty="0" smtClean="0">
                      <a:latin typeface="Arabic Typesetting" panose="03020402040406030203" pitchFamily="66" charset="-78"/>
                      <a:cs typeface="Arabic Typesetting" panose="03020402040406030203" pitchFamily="66" charset="-78"/>
                    </a:rPr>
                    <a:t>orn in </a:t>
                  </a:r>
                  <a:endParaRPr lang="en-US" dirty="0">
                    <a:latin typeface="Arabic Typesetting" panose="03020402040406030203" pitchFamily="66" charset="-78"/>
                    <a:cs typeface="Arabic Typesetting" panose="03020402040406030203" pitchFamily="66" charset="-78"/>
                  </a:endParaRPr>
                </a:p>
              </p:txBody>
            </p:sp>
          </p:grpSp>
          <p:grpSp>
            <p:nvGrpSpPr>
              <p:cNvPr id="65" name="Group 58"/>
              <p:cNvGrpSpPr/>
              <p:nvPr/>
            </p:nvGrpSpPr>
            <p:grpSpPr>
              <a:xfrm>
                <a:off x="3468641" y="4636254"/>
                <a:ext cx="1435008" cy="846640"/>
                <a:chOff x="3403347" y="4619289"/>
                <a:chExt cx="1435008" cy="846640"/>
              </a:xfrm>
            </p:grpSpPr>
            <p:sp>
              <p:nvSpPr>
                <p:cNvPr id="83" name="Rectangle 82"/>
                <p:cNvSpPr/>
                <p:nvPr/>
              </p:nvSpPr>
              <p:spPr>
                <a:xfrm>
                  <a:off x="3403347" y="4634932"/>
                  <a:ext cx="1435008" cy="830997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4800" b="1" cap="none" spc="0" dirty="0" smtClean="0">
                      <a:ln w="9525">
                        <a:solidFill>
                          <a:schemeClr val="bg1"/>
                        </a:solidFill>
                        <a:prstDash val="solid"/>
                      </a:ln>
                      <a:solidFill>
                        <a:schemeClr val="tx1"/>
                      </a:solidFill>
                      <a:effectLst>
                        <a:outerShdw blurRad="12700" dist="38100" dir="2700000" algn="tl" rotWithShape="0">
                          <a:schemeClr val="bg1">
                            <a:lumMod val="50000"/>
                          </a:schemeClr>
                        </a:outerShdw>
                      </a:effectLst>
                    </a:rPr>
                    <a:t>1982</a:t>
                  </a:r>
                  <a:endParaRPr lang="en-US" sz="4800" b="1" cap="none" spc="0" dirty="0">
                    <a:ln w="9525">
                      <a:solidFill>
                        <a:schemeClr val="bg1"/>
                      </a:solidFill>
                      <a:prstDash val="solid"/>
                    </a:ln>
                    <a:solidFill>
                      <a:schemeClr val="tx1"/>
                    </a:solidFill>
                    <a:effectLst>
                      <a:outerShdw blurRad="12700" dist="38100" dir="2700000" algn="tl" rotWithShape="0">
                        <a:schemeClr val="bg1">
                          <a:lumMod val="5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84" name="TextBox 83"/>
                <p:cNvSpPr txBox="1"/>
                <p:nvPr/>
              </p:nvSpPr>
              <p:spPr>
                <a:xfrm>
                  <a:off x="3514686" y="4619289"/>
                  <a:ext cx="71526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latin typeface="Arabic Typesetting" panose="03020402040406030203" pitchFamily="66" charset="-78"/>
                      <a:cs typeface="Arabic Typesetting" panose="03020402040406030203" pitchFamily="66" charset="-78"/>
                    </a:rPr>
                    <a:t>b</a:t>
                  </a:r>
                  <a:r>
                    <a:rPr lang="en-US" dirty="0" smtClean="0">
                      <a:latin typeface="Arabic Typesetting" panose="03020402040406030203" pitchFamily="66" charset="-78"/>
                      <a:cs typeface="Arabic Typesetting" panose="03020402040406030203" pitchFamily="66" charset="-78"/>
                    </a:rPr>
                    <a:t>orn in </a:t>
                  </a:r>
                  <a:endParaRPr lang="en-US" dirty="0">
                    <a:latin typeface="Arabic Typesetting" panose="03020402040406030203" pitchFamily="66" charset="-78"/>
                    <a:cs typeface="Arabic Typesetting" panose="03020402040406030203" pitchFamily="66" charset="-78"/>
                  </a:endParaRPr>
                </a:p>
              </p:txBody>
            </p:sp>
          </p:grpSp>
          <p:grpSp>
            <p:nvGrpSpPr>
              <p:cNvPr id="66" name="Group 59"/>
              <p:cNvGrpSpPr/>
              <p:nvPr/>
            </p:nvGrpSpPr>
            <p:grpSpPr>
              <a:xfrm>
                <a:off x="5173181" y="4636254"/>
                <a:ext cx="1435008" cy="846640"/>
                <a:chOff x="5096989" y="4634932"/>
                <a:chExt cx="1435008" cy="846640"/>
              </a:xfrm>
            </p:grpSpPr>
            <p:sp>
              <p:nvSpPr>
                <p:cNvPr id="81" name="Rectangle 80"/>
                <p:cNvSpPr/>
                <p:nvPr/>
              </p:nvSpPr>
              <p:spPr>
                <a:xfrm>
                  <a:off x="5096989" y="4650575"/>
                  <a:ext cx="1435008" cy="830997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4800" b="1" cap="none" spc="0" dirty="0" smtClean="0">
                      <a:ln w="9525">
                        <a:solidFill>
                          <a:schemeClr val="bg1"/>
                        </a:solidFill>
                        <a:prstDash val="solid"/>
                      </a:ln>
                      <a:solidFill>
                        <a:schemeClr val="tx1"/>
                      </a:solidFill>
                      <a:effectLst>
                        <a:outerShdw blurRad="12700" dist="38100" dir="2700000" algn="tl" rotWithShape="0">
                          <a:schemeClr val="bg1">
                            <a:lumMod val="50000"/>
                          </a:schemeClr>
                        </a:outerShdw>
                      </a:effectLst>
                    </a:rPr>
                    <a:t>1983</a:t>
                  </a:r>
                  <a:endParaRPr lang="en-US" sz="4800" b="1" cap="none" spc="0" dirty="0">
                    <a:ln w="9525">
                      <a:solidFill>
                        <a:schemeClr val="bg1"/>
                      </a:solidFill>
                      <a:prstDash val="solid"/>
                    </a:ln>
                    <a:solidFill>
                      <a:schemeClr val="tx1"/>
                    </a:solidFill>
                    <a:effectLst>
                      <a:outerShdw blurRad="12700" dist="38100" dir="2700000" algn="tl" rotWithShape="0">
                        <a:schemeClr val="bg1">
                          <a:lumMod val="5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82" name="TextBox 81"/>
                <p:cNvSpPr txBox="1"/>
                <p:nvPr/>
              </p:nvSpPr>
              <p:spPr>
                <a:xfrm>
                  <a:off x="5208328" y="4634932"/>
                  <a:ext cx="71526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latin typeface="Arabic Typesetting" panose="03020402040406030203" pitchFamily="66" charset="-78"/>
                      <a:cs typeface="Arabic Typesetting" panose="03020402040406030203" pitchFamily="66" charset="-78"/>
                    </a:rPr>
                    <a:t>b</a:t>
                  </a:r>
                  <a:r>
                    <a:rPr lang="en-US" dirty="0" smtClean="0">
                      <a:latin typeface="Arabic Typesetting" panose="03020402040406030203" pitchFamily="66" charset="-78"/>
                      <a:cs typeface="Arabic Typesetting" panose="03020402040406030203" pitchFamily="66" charset="-78"/>
                    </a:rPr>
                    <a:t>orn in </a:t>
                  </a:r>
                  <a:endParaRPr lang="en-US" dirty="0">
                    <a:latin typeface="Arabic Typesetting" panose="03020402040406030203" pitchFamily="66" charset="-78"/>
                    <a:cs typeface="Arabic Typesetting" panose="03020402040406030203" pitchFamily="66" charset="-78"/>
                  </a:endParaRPr>
                </a:p>
              </p:txBody>
            </p:sp>
          </p:grpSp>
          <p:grpSp>
            <p:nvGrpSpPr>
              <p:cNvPr id="67" name="Group 60"/>
              <p:cNvGrpSpPr/>
              <p:nvPr/>
            </p:nvGrpSpPr>
            <p:grpSpPr>
              <a:xfrm>
                <a:off x="6841144" y="4636254"/>
                <a:ext cx="1435008" cy="846640"/>
                <a:chOff x="6832000" y="4603646"/>
                <a:chExt cx="1435008" cy="846640"/>
              </a:xfrm>
            </p:grpSpPr>
            <p:sp>
              <p:nvSpPr>
                <p:cNvPr id="79" name="Rectangle 78"/>
                <p:cNvSpPr/>
                <p:nvPr/>
              </p:nvSpPr>
              <p:spPr>
                <a:xfrm>
                  <a:off x="6832000" y="4619289"/>
                  <a:ext cx="1435008" cy="830997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4800" b="1" cap="none" spc="0" dirty="0" smtClean="0">
                      <a:ln w="9525">
                        <a:solidFill>
                          <a:schemeClr val="bg1"/>
                        </a:solidFill>
                        <a:prstDash val="solid"/>
                      </a:ln>
                      <a:solidFill>
                        <a:schemeClr val="tx1"/>
                      </a:solidFill>
                      <a:effectLst>
                        <a:outerShdw blurRad="12700" dist="38100" dir="2700000" algn="tl" rotWithShape="0">
                          <a:schemeClr val="bg1">
                            <a:lumMod val="50000"/>
                          </a:schemeClr>
                        </a:outerShdw>
                      </a:effectLst>
                    </a:rPr>
                    <a:t>1984</a:t>
                  </a:r>
                  <a:endParaRPr lang="en-US" sz="4800" b="1" cap="none" spc="0" dirty="0">
                    <a:ln w="9525">
                      <a:solidFill>
                        <a:schemeClr val="bg1"/>
                      </a:solidFill>
                      <a:prstDash val="solid"/>
                    </a:ln>
                    <a:solidFill>
                      <a:schemeClr val="tx1"/>
                    </a:solidFill>
                    <a:effectLst>
                      <a:outerShdw blurRad="12700" dist="38100" dir="2700000" algn="tl" rotWithShape="0">
                        <a:schemeClr val="bg1">
                          <a:lumMod val="5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80" name="TextBox 79"/>
                <p:cNvSpPr txBox="1"/>
                <p:nvPr/>
              </p:nvSpPr>
              <p:spPr>
                <a:xfrm>
                  <a:off x="6943339" y="4603646"/>
                  <a:ext cx="71526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latin typeface="Arabic Typesetting" panose="03020402040406030203" pitchFamily="66" charset="-78"/>
                      <a:cs typeface="Arabic Typesetting" panose="03020402040406030203" pitchFamily="66" charset="-78"/>
                    </a:rPr>
                    <a:t>b</a:t>
                  </a:r>
                  <a:r>
                    <a:rPr lang="en-US" dirty="0" smtClean="0">
                      <a:latin typeface="Arabic Typesetting" panose="03020402040406030203" pitchFamily="66" charset="-78"/>
                      <a:cs typeface="Arabic Typesetting" panose="03020402040406030203" pitchFamily="66" charset="-78"/>
                    </a:rPr>
                    <a:t>orn in </a:t>
                  </a:r>
                  <a:endParaRPr lang="en-US" dirty="0">
                    <a:latin typeface="Arabic Typesetting" panose="03020402040406030203" pitchFamily="66" charset="-78"/>
                    <a:cs typeface="Arabic Typesetting" panose="03020402040406030203" pitchFamily="66" charset="-78"/>
                  </a:endParaRPr>
                </a:p>
              </p:txBody>
            </p:sp>
          </p:grpSp>
          <p:grpSp>
            <p:nvGrpSpPr>
              <p:cNvPr id="68" name="Group 61"/>
              <p:cNvGrpSpPr/>
              <p:nvPr/>
            </p:nvGrpSpPr>
            <p:grpSpPr>
              <a:xfrm>
                <a:off x="3732763" y="-11442"/>
                <a:ext cx="3262145" cy="3395878"/>
                <a:chOff x="3732763" y="-11442"/>
                <a:chExt cx="3262145" cy="3395878"/>
              </a:xfrm>
            </p:grpSpPr>
            <p:sp>
              <p:nvSpPr>
                <p:cNvPr id="69" name="TextBox 70"/>
                <p:cNvSpPr txBox="1"/>
                <p:nvPr/>
              </p:nvSpPr>
              <p:spPr>
                <a:xfrm>
                  <a:off x="4446930" y="2773166"/>
                  <a:ext cx="616509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sz="800" dirty="0" smtClean="0"/>
                    <a:t>Predicted</a:t>
                  </a:r>
                  <a:endParaRPr lang="en-US" sz="800" dirty="0"/>
                </a:p>
              </p:txBody>
            </p:sp>
            <p:grpSp>
              <p:nvGrpSpPr>
                <p:cNvPr id="70" name="Group 63"/>
                <p:cNvGrpSpPr/>
                <p:nvPr/>
              </p:nvGrpSpPr>
              <p:grpSpPr>
                <a:xfrm>
                  <a:off x="3732763" y="3007660"/>
                  <a:ext cx="2162671" cy="376776"/>
                  <a:chOff x="2647820" y="9324201"/>
                  <a:chExt cx="2724657" cy="440910"/>
                </a:xfrm>
              </p:grpSpPr>
              <p:cxnSp>
                <p:nvCxnSpPr>
                  <p:cNvPr id="72" name="Straight Connector 71"/>
                  <p:cNvCxnSpPr/>
                  <p:nvPr/>
                </p:nvCxnSpPr>
                <p:spPr>
                  <a:xfrm>
                    <a:off x="4458381" y="9554140"/>
                    <a:ext cx="874729" cy="0"/>
                  </a:xfrm>
                  <a:prstGeom prst="line">
                    <a:avLst/>
                  </a:prstGeom>
                  <a:ln w="28575" cap="rnd">
                    <a:solidFill>
                      <a:srgbClr val="FF0000">
                        <a:alpha val="96000"/>
                      </a:srgbClr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3" name="Straight Connector 72"/>
                  <p:cNvCxnSpPr/>
                  <p:nvPr/>
                </p:nvCxnSpPr>
                <p:spPr>
                  <a:xfrm>
                    <a:off x="3544871" y="9554140"/>
                    <a:ext cx="874729" cy="0"/>
                  </a:xfrm>
                  <a:prstGeom prst="line">
                    <a:avLst/>
                  </a:prstGeom>
                  <a:ln w="28575" cap="rnd">
                    <a:solidFill>
                      <a:srgbClr val="FFC000">
                        <a:alpha val="96000"/>
                      </a:srgbClr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4" name="Straight Connector 73"/>
                  <p:cNvCxnSpPr/>
                  <p:nvPr/>
                </p:nvCxnSpPr>
                <p:spPr>
                  <a:xfrm>
                    <a:off x="2647820" y="9554140"/>
                    <a:ext cx="874729" cy="0"/>
                  </a:xfrm>
                  <a:prstGeom prst="line">
                    <a:avLst/>
                  </a:prstGeom>
                  <a:ln w="28575" cap="rnd">
                    <a:solidFill>
                      <a:srgbClr val="92D050">
                        <a:alpha val="91000"/>
                      </a:srgbClr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75" name="TextBox 71"/>
                  <p:cNvSpPr txBox="1"/>
                  <p:nvPr/>
                </p:nvSpPr>
                <p:spPr>
                  <a:xfrm>
                    <a:off x="4434839" y="9530998"/>
                    <a:ext cx="937638" cy="234110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t" anchorCtr="1">
                    <a:spAutoFit/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en-US" sz="700" i="1" dirty="0" smtClean="0"/>
                      <a:t>Absentees</a:t>
                    </a:r>
                    <a:endParaRPr lang="en-US" sz="700" i="1" dirty="0"/>
                  </a:p>
                </p:txBody>
              </p:sp>
              <p:sp>
                <p:nvSpPr>
                  <p:cNvPr id="76" name="TextBox 72"/>
                  <p:cNvSpPr txBox="1"/>
                  <p:nvPr/>
                </p:nvSpPr>
                <p:spPr>
                  <a:xfrm>
                    <a:off x="3544871" y="9530998"/>
                    <a:ext cx="937638" cy="234110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t" anchorCtr="1">
                    <a:spAutoFit/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en-US" sz="700" i="1" dirty="0" smtClean="0"/>
                      <a:t>Irregulars</a:t>
                    </a:r>
                    <a:endParaRPr lang="en-US" sz="700" i="1" dirty="0"/>
                  </a:p>
                </p:txBody>
              </p:sp>
              <p:sp>
                <p:nvSpPr>
                  <p:cNvPr id="77" name="TextBox 73"/>
                  <p:cNvSpPr txBox="1"/>
                  <p:nvPr/>
                </p:nvSpPr>
                <p:spPr>
                  <a:xfrm>
                    <a:off x="2647820" y="9531001"/>
                    <a:ext cx="937638" cy="234110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t" anchorCtr="1">
                    <a:spAutoFit/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en-US" sz="700" i="1" dirty="0" smtClean="0"/>
                      <a:t>Goers</a:t>
                    </a:r>
                    <a:endParaRPr lang="en-US" sz="700" i="1" dirty="0"/>
                  </a:p>
                </p:txBody>
              </p:sp>
              <p:sp>
                <p:nvSpPr>
                  <p:cNvPr id="78" name="TextBox 122"/>
                  <p:cNvSpPr txBox="1"/>
                  <p:nvPr/>
                </p:nvSpPr>
                <p:spPr>
                  <a:xfrm>
                    <a:off x="2953534" y="9324201"/>
                    <a:ext cx="2057400" cy="25211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en-US" sz="800" dirty="0" smtClean="0"/>
                      <a:t>O     b     s    e     r     v     e     d</a:t>
                    </a:r>
                    <a:endParaRPr lang="en-US" sz="800" dirty="0"/>
                  </a:p>
                </p:txBody>
              </p:sp>
            </p:grpSp>
            <p:sp>
              <p:nvSpPr>
                <p:cNvPr id="71" name="Rectangle 70"/>
                <p:cNvSpPr/>
                <p:nvPr/>
              </p:nvSpPr>
              <p:spPr>
                <a:xfrm>
                  <a:off x="4872211" y="-11442"/>
                  <a:ext cx="2122697" cy="52322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2800" dirty="0" smtClean="0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</a:rPr>
                    <a:t>NULL MODEL</a:t>
                  </a:r>
                  <a:endParaRPr lang="en-US" sz="2800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</p:grpSp>
        </p:grpSp>
      </p:grpSp>
      <p:grpSp>
        <p:nvGrpSpPr>
          <p:cNvPr id="129" name="Group 123"/>
          <p:cNvGrpSpPr/>
          <p:nvPr/>
        </p:nvGrpSpPr>
        <p:grpSpPr>
          <a:xfrm>
            <a:off x="1477837" y="3452707"/>
            <a:ext cx="305388" cy="2933411"/>
            <a:chOff x="1477837" y="3453655"/>
            <a:chExt cx="305388" cy="2933411"/>
          </a:xfrm>
        </p:grpSpPr>
        <p:grpSp>
          <p:nvGrpSpPr>
            <p:cNvPr id="130" name="Group 124"/>
            <p:cNvGrpSpPr/>
            <p:nvPr/>
          </p:nvGrpSpPr>
          <p:grpSpPr>
            <a:xfrm>
              <a:off x="1477837" y="3453655"/>
              <a:ext cx="305388" cy="1010800"/>
              <a:chOff x="1486145" y="3453655"/>
              <a:chExt cx="305388" cy="1010800"/>
            </a:xfrm>
          </p:grpSpPr>
          <p:sp>
            <p:nvSpPr>
              <p:cNvPr id="135" name="Rectangle 134"/>
              <p:cNvSpPr/>
              <p:nvPr/>
            </p:nvSpPr>
            <p:spPr>
              <a:xfrm>
                <a:off x="1486146" y="3453655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.6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36" name="Rectangle 135"/>
              <p:cNvSpPr/>
              <p:nvPr/>
            </p:nvSpPr>
            <p:spPr>
              <a:xfrm>
                <a:off x="1486145" y="3831942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.4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37" name="Rectangle 136"/>
              <p:cNvSpPr/>
              <p:nvPr/>
            </p:nvSpPr>
            <p:spPr>
              <a:xfrm>
                <a:off x="1499466" y="4202845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.2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131" name="Group 125"/>
            <p:cNvGrpSpPr/>
            <p:nvPr/>
          </p:nvGrpSpPr>
          <p:grpSpPr>
            <a:xfrm>
              <a:off x="1477837" y="5376266"/>
              <a:ext cx="305388" cy="1010800"/>
              <a:chOff x="1469530" y="5376266"/>
              <a:chExt cx="305388" cy="1010800"/>
            </a:xfrm>
          </p:grpSpPr>
          <p:sp>
            <p:nvSpPr>
              <p:cNvPr id="132" name="Rectangle 131"/>
              <p:cNvSpPr/>
              <p:nvPr/>
            </p:nvSpPr>
            <p:spPr>
              <a:xfrm>
                <a:off x="1469531" y="5376266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.6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33" name="Rectangle 132"/>
              <p:cNvSpPr/>
              <p:nvPr/>
            </p:nvSpPr>
            <p:spPr>
              <a:xfrm>
                <a:off x="1469530" y="5754553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.4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34" name="Rectangle 133"/>
              <p:cNvSpPr/>
              <p:nvPr/>
            </p:nvSpPr>
            <p:spPr>
              <a:xfrm>
                <a:off x="1482851" y="6125456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.2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</p:grpSp>
      <p:grpSp>
        <p:nvGrpSpPr>
          <p:cNvPr id="138" name="Group 132"/>
          <p:cNvGrpSpPr/>
          <p:nvPr/>
        </p:nvGrpSpPr>
        <p:grpSpPr>
          <a:xfrm>
            <a:off x="3206669" y="3452707"/>
            <a:ext cx="305388" cy="2933411"/>
            <a:chOff x="1477837" y="3453655"/>
            <a:chExt cx="305388" cy="2933411"/>
          </a:xfrm>
        </p:grpSpPr>
        <p:grpSp>
          <p:nvGrpSpPr>
            <p:cNvPr id="139" name="Group 133"/>
            <p:cNvGrpSpPr/>
            <p:nvPr/>
          </p:nvGrpSpPr>
          <p:grpSpPr>
            <a:xfrm>
              <a:off x="1477837" y="3453655"/>
              <a:ext cx="305388" cy="1010800"/>
              <a:chOff x="1486145" y="3453655"/>
              <a:chExt cx="305388" cy="1010800"/>
            </a:xfrm>
          </p:grpSpPr>
          <p:sp>
            <p:nvSpPr>
              <p:cNvPr id="144" name="Rectangle 143"/>
              <p:cNvSpPr/>
              <p:nvPr/>
            </p:nvSpPr>
            <p:spPr>
              <a:xfrm>
                <a:off x="1486146" y="3453655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.6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45" name="Rectangle 144"/>
              <p:cNvSpPr/>
              <p:nvPr/>
            </p:nvSpPr>
            <p:spPr>
              <a:xfrm>
                <a:off x="1486145" y="3831942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.4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46" name="Rectangle 145"/>
              <p:cNvSpPr/>
              <p:nvPr/>
            </p:nvSpPr>
            <p:spPr>
              <a:xfrm>
                <a:off x="1499466" y="4202845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.2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140" name="Group 134"/>
            <p:cNvGrpSpPr/>
            <p:nvPr/>
          </p:nvGrpSpPr>
          <p:grpSpPr>
            <a:xfrm>
              <a:off x="1477837" y="5376266"/>
              <a:ext cx="305388" cy="1010800"/>
              <a:chOff x="1469530" y="5376266"/>
              <a:chExt cx="305388" cy="1010800"/>
            </a:xfrm>
          </p:grpSpPr>
          <p:sp>
            <p:nvSpPr>
              <p:cNvPr id="141" name="Rectangle 140"/>
              <p:cNvSpPr/>
              <p:nvPr/>
            </p:nvSpPr>
            <p:spPr>
              <a:xfrm>
                <a:off x="1469531" y="5376266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.6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42" name="Rectangle 141"/>
              <p:cNvSpPr/>
              <p:nvPr/>
            </p:nvSpPr>
            <p:spPr>
              <a:xfrm>
                <a:off x="1469530" y="5754553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.4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43" name="Rectangle 142"/>
              <p:cNvSpPr/>
              <p:nvPr/>
            </p:nvSpPr>
            <p:spPr>
              <a:xfrm>
                <a:off x="1482851" y="6125456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.2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</p:grpSp>
      <p:grpSp>
        <p:nvGrpSpPr>
          <p:cNvPr id="147" name="Group 141"/>
          <p:cNvGrpSpPr/>
          <p:nvPr/>
        </p:nvGrpSpPr>
        <p:grpSpPr>
          <a:xfrm>
            <a:off x="4854315" y="3452707"/>
            <a:ext cx="305388" cy="2933411"/>
            <a:chOff x="1477837" y="3453655"/>
            <a:chExt cx="305388" cy="2933411"/>
          </a:xfrm>
        </p:grpSpPr>
        <p:grpSp>
          <p:nvGrpSpPr>
            <p:cNvPr id="148" name="Group 142"/>
            <p:cNvGrpSpPr/>
            <p:nvPr/>
          </p:nvGrpSpPr>
          <p:grpSpPr>
            <a:xfrm>
              <a:off x="1477837" y="3453655"/>
              <a:ext cx="305388" cy="1010800"/>
              <a:chOff x="1486145" y="3453655"/>
              <a:chExt cx="305388" cy="1010800"/>
            </a:xfrm>
          </p:grpSpPr>
          <p:sp>
            <p:nvSpPr>
              <p:cNvPr id="153" name="Rectangle 152"/>
              <p:cNvSpPr/>
              <p:nvPr/>
            </p:nvSpPr>
            <p:spPr>
              <a:xfrm>
                <a:off x="1486146" y="3453655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.6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54" name="Rectangle 153"/>
              <p:cNvSpPr/>
              <p:nvPr/>
            </p:nvSpPr>
            <p:spPr>
              <a:xfrm>
                <a:off x="1486145" y="3831942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.4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55" name="Rectangle 154"/>
              <p:cNvSpPr/>
              <p:nvPr/>
            </p:nvSpPr>
            <p:spPr>
              <a:xfrm>
                <a:off x="1499466" y="4202845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.2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149" name="Group 143"/>
            <p:cNvGrpSpPr/>
            <p:nvPr/>
          </p:nvGrpSpPr>
          <p:grpSpPr>
            <a:xfrm>
              <a:off x="1477837" y="5376266"/>
              <a:ext cx="305388" cy="1010800"/>
              <a:chOff x="1469530" y="5376266"/>
              <a:chExt cx="305388" cy="1010800"/>
            </a:xfrm>
          </p:grpSpPr>
          <p:sp>
            <p:nvSpPr>
              <p:cNvPr id="150" name="Rectangle 149"/>
              <p:cNvSpPr/>
              <p:nvPr/>
            </p:nvSpPr>
            <p:spPr>
              <a:xfrm>
                <a:off x="1469531" y="5376266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.6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51" name="Rectangle 150"/>
              <p:cNvSpPr/>
              <p:nvPr/>
            </p:nvSpPr>
            <p:spPr>
              <a:xfrm>
                <a:off x="1469530" y="5754553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.4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52" name="Rectangle 151"/>
              <p:cNvSpPr/>
              <p:nvPr/>
            </p:nvSpPr>
            <p:spPr>
              <a:xfrm>
                <a:off x="1482851" y="6125456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.2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</p:grpSp>
      <p:grpSp>
        <p:nvGrpSpPr>
          <p:cNvPr id="156" name="Group 150"/>
          <p:cNvGrpSpPr/>
          <p:nvPr/>
        </p:nvGrpSpPr>
        <p:grpSpPr>
          <a:xfrm>
            <a:off x="6594527" y="3452707"/>
            <a:ext cx="305388" cy="2933411"/>
            <a:chOff x="1477837" y="3453655"/>
            <a:chExt cx="305388" cy="2933411"/>
          </a:xfrm>
        </p:grpSpPr>
        <p:grpSp>
          <p:nvGrpSpPr>
            <p:cNvPr id="157" name="Group 151"/>
            <p:cNvGrpSpPr/>
            <p:nvPr/>
          </p:nvGrpSpPr>
          <p:grpSpPr>
            <a:xfrm>
              <a:off x="1477837" y="3453655"/>
              <a:ext cx="305388" cy="1010800"/>
              <a:chOff x="1486145" y="3453655"/>
              <a:chExt cx="305388" cy="1010800"/>
            </a:xfrm>
          </p:grpSpPr>
          <p:sp>
            <p:nvSpPr>
              <p:cNvPr id="162" name="Rectangle 161"/>
              <p:cNvSpPr/>
              <p:nvPr/>
            </p:nvSpPr>
            <p:spPr>
              <a:xfrm>
                <a:off x="1486146" y="3453655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.6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63" name="Rectangle 162"/>
              <p:cNvSpPr/>
              <p:nvPr/>
            </p:nvSpPr>
            <p:spPr>
              <a:xfrm>
                <a:off x="1486145" y="3831942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.4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64" name="Rectangle 163"/>
              <p:cNvSpPr/>
              <p:nvPr/>
            </p:nvSpPr>
            <p:spPr>
              <a:xfrm>
                <a:off x="1499466" y="4202845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.2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158" name="Group 152"/>
            <p:cNvGrpSpPr/>
            <p:nvPr/>
          </p:nvGrpSpPr>
          <p:grpSpPr>
            <a:xfrm>
              <a:off x="1477837" y="5376266"/>
              <a:ext cx="305388" cy="1010800"/>
              <a:chOff x="1469530" y="5376266"/>
              <a:chExt cx="305388" cy="1010800"/>
            </a:xfrm>
          </p:grpSpPr>
          <p:sp>
            <p:nvSpPr>
              <p:cNvPr id="159" name="Rectangle 158"/>
              <p:cNvSpPr/>
              <p:nvPr/>
            </p:nvSpPr>
            <p:spPr>
              <a:xfrm>
                <a:off x="1469531" y="5376266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.6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60" name="Rectangle 159"/>
              <p:cNvSpPr/>
              <p:nvPr/>
            </p:nvSpPr>
            <p:spPr>
              <a:xfrm>
                <a:off x="1469530" y="5754553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.4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61" name="Rectangle 160"/>
              <p:cNvSpPr/>
              <p:nvPr/>
            </p:nvSpPr>
            <p:spPr>
              <a:xfrm>
                <a:off x="1482851" y="6125456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.2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</p:grpSp>
      <p:cxnSp>
        <p:nvCxnSpPr>
          <p:cNvPr id="165" name="Straight Connector 164"/>
          <p:cNvCxnSpPr/>
          <p:nvPr/>
        </p:nvCxnSpPr>
        <p:spPr>
          <a:xfrm>
            <a:off x="4417550" y="2969656"/>
            <a:ext cx="694694" cy="0"/>
          </a:xfrm>
          <a:prstGeom prst="line">
            <a:avLst/>
          </a:prstGeom>
          <a:ln w="25400" cap="rnd">
            <a:solidFill>
              <a:schemeClr val="tx1">
                <a:alpha val="7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6" name="Group 165"/>
          <p:cNvGrpSpPr/>
          <p:nvPr/>
        </p:nvGrpSpPr>
        <p:grpSpPr>
          <a:xfrm>
            <a:off x="6204601" y="1878686"/>
            <a:ext cx="2006800" cy="1476701"/>
            <a:chOff x="6204601" y="1878686"/>
            <a:chExt cx="2006800" cy="1476701"/>
          </a:xfrm>
        </p:grpSpPr>
        <p:sp>
          <p:nvSpPr>
            <p:cNvPr id="167" name="Rounded Rectangle 166">
              <a:hlinkClick r:id="rId5" action="ppaction://hlinksldjump"/>
            </p:cNvPr>
            <p:cNvSpPr/>
            <p:nvPr/>
          </p:nvSpPr>
          <p:spPr>
            <a:xfrm>
              <a:off x="7558741" y="2268538"/>
              <a:ext cx="652660" cy="351981"/>
            </a:xfrm>
            <a:prstGeom prst="roundRect">
              <a:avLst/>
            </a:prstGeom>
            <a:solidFill>
              <a:srgbClr val="00B0F0"/>
            </a:solidFill>
            <a:ln w="25400">
              <a:noFill/>
            </a:ln>
            <a:effectLst/>
            <a:scene3d>
              <a:camera prst="orthographicFront"/>
              <a:lightRig rig="threePt" dir="t"/>
            </a:scene3d>
            <a:sp3d prstMaterial="softEdge"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500" dirty="0" smtClean="0"/>
                <a:t>Hyb</a:t>
              </a:r>
              <a:endParaRPr lang="en-US" sz="1500" dirty="0"/>
            </a:p>
          </p:txBody>
        </p:sp>
        <p:sp>
          <p:nvSpPr>
            <p:cNvPr id="168" name="Rounded Rectangle 167">
              <a:hlinkClick r:id="rId6" action="ppaction://hlinksldjump"/>
            </p:cNvPr>
            <p:cNvSpPr/>
            <p:nvPr/>
          </p:nvSpPr>
          <p:spPr>
            <a:xfrm>
              <a:off x="7558741" y="3003406"/>
              <a:ext cx="652660" cy="351981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500" dirty="0" smtClean="0"/>
                <a:t>Dif</a:t>
              </a:r>
              <a:endParaRPr lang="en-US" sz="1500" dirty="0"/>
            </a:p>
          </p:txBody>
        </p:sp>
        <p:sp>
          <p:nvSpPr>
            <p:cNvPr id="169" name="Rounded Rectangle 168">
              <a:hlinkClick r:id="rId7" action="ppaction://hlinksldjump"/>
            </p:cNvPr>
            <p:cNvSpPr/>
            <p:nvPr/>
          </p:nvSpPr>
          <p:spPr>
            <a:xfrm>
              <a:off x="7558741" y="2635972"/>
              <a:ext cx="652660" cy="351981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500" dirty="0" smtClean="0"/>
                <a:t>Con</a:t>
              </a:r>
              <a:endParaRPr lang="en-US" sz="1500" dirty="0"/>
            </a:p>
          </p:txBody>
        </p:sp>
        <p:sp>
          <p:nvSpPr>
            <p:cNvPr id="170" name="Rectangle 169"/>
            <p:cNvSpPr/>
            <p:nvPr/>
          </p:nvSpPr>
          <p:spPr>
            <a:xfrm>
              <a:off x="7568852" y="1878686"/>
              <a:ext cx="577402" cy="46166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r>
                <a:rPr lang="en-US" sz="240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ML</a:t>
              </a:r>
              <a:endPara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71" name="Rectangle 170"/>
            <p:cNvSpPr/>
            <p:nvPr/>
          </p:nvSpPr>
          <p:spPr>
            <a:xfrm>
              <a:off x="6882464" y="1915813"/>
              <a:ext cx="686406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r"/>
              <a:r>
                <a:rPr lang="en-US" sz="200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WBo</a:t>
              </a:r>
              <a:endParaRPr 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72" name="Rounded Rectangle 171">
              <a:hlinkClick r:id="rId8" action="ppaction://hlinksldjump"/>
            </p:cNvPr>
            <p:cNvSpPr/>
            <p:nvPr/>
          </p:nvSpPr>
          <p:spPr>
            <a:xfrm>
              <a:off x="6881761" y="2268538"/>
              <a:ext cx="652660" cy="351981"/>
            </a:xfrm>
            <a:prstGeom prst="round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500" dirty="0" smtClean="0"/>
                <a:t>Hyb</a:t>
              </a:r>
              <a:endParaRPr lang="en-US" sz="1500" dirty="0"/>
            </a:p>
          </p:txBody>
        </p:sp>
        <p:sp>
          <p:nvSpPr>
            <p:cNvPr id="173" name="Rounded Rectangle 172">
              <a:hlinkClick r:id="rId9" action="ppaction://hlinksldjump"/>
            </p:cNvPr>
            <p:cNvSpPr/>
            <p:nvPr/>
          </p:nvSpPr>
          <p:spPr>
            <a:xfrm>
              <a:off x="6881761" y="3003406"/>
              <a:ext cx="652660" cy="351981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500" dirty="0" smtClean="0"/>
                <a:t>Dif</a:t>
              </a:r>
              <a:endParaRPr lang="en-US" sz="1500" dirty="0"/>
            </a:p>
          </p:txBody>
        </p:sp>
        <p:sp>
          <p:nvSpPr>
            <p:cNvPr id="174" name="Rounded Rectangle 173">
              <a:hlinkClick r:id="rId10" action="ppaction://hlinksldjump"/>
            </p:cNvPr>
            <p:cNvSpPr/>
            <p:nvPr/>
          </p:nvSpPr>
          <p:spPr>
            <a:xfrm>
              <a:off x="6881761" y="2635972"/>
              <a:ext cx="652660" cy="351981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500" dirty="0" smtClean="0"/>
                <a:t>Con</a:t>
              </a:r>
              <a:endParaRPr lang="en-US" sz="1500" dirty="0"/>
            </a:p>
          </p:txBody>
        </p:sp>
        <p:sp>
          <p:nvSpPr>
            <p:cNvPr id="175" name="Rounded Rectangle 174">
              <a:hlinkClick r:id="rId11" action="ppaction://hlinksldjump"/>
            </p:cNvPr>
            <p:cNvSpPr/>
            <p:nvPr/>
          </p:nvSpPr>
          <p:spPr>
            <a:xfrm>
              <a:off x="6204780" y="2268538"/>
              <a:ext cx="652660" cy="351981"/>
            </a:xfrm>
            <a:prstGeom prst="round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500" dirty="0" smtClean="0"/>
                <a:t>Hyb</a:t>
              </a:r>
              <a:endParaRPr lang="en-US" sz="1500" dirty="0"/>
            </a:p>
          </p:txBody>
        </p:sp>
        <p:sp>
          <p:nvSpPr>
            <p:cNvPr id="176" name="Rounded Rectangle 175">
              <a:hlinkClick r:id="rId12" action="ppaction://hlinksldjump"/>
            </p:cNvPr>
            <p:cNvSpPr/>
            <p:nvPr/>
          </p:nvSpPr>
          <p:spPr>
            <a:xfrm>
              <a:off x="6204780" y="3003406"/>
              <a:ext cx="652660" cy="351981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500" dirty="0" smtClean="0"/>
                <a:t>Dif</a:t>
              </a:r>
              <a:endParaRPr lang="en-US" sz="1500" dirty="0"/>
            </a:p>
          </p:txBody>
        </p:sp>
        <p:sp>
          <p:nvSpPr>
            <p:cNvPr id="177" name="Rounded Rectangle 176">
              <a:hlinkClick r:id="rId13" action="ppaction://hlinksldjump"/>
            </p:cNvPr>
            <p:cNvSpPr/>
            <p:nvPr/>
          </p:nvSpPr>
          <p:spPr>
            <a:xfrm>
              <a:off x="6204780" y="2635972"/>
              <a:ext cx="652660" cy="351981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500" dirty="0" smtClean="0"/>
                <a:t>Con</a:t>
              </a:r>
              <a:endParaRPr lang="en-US" sz="1500" dirty="0"/>
            </a:p>
          </p:txBody>
        </p:sp>
        <p:sp>
          <p:nvSpPr>
            <p:cNvPr id="178" name="Rectangle 177"/>
            <p:cNvSpPr/>
            <p:nvPr/>
          </p:nvSpPr>
          <p:spPr>
            <a:xfrm>
              <a:off x="6204601" y="1915813"/>
              <a:ext cx="686406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r"/>
              <a:r>
                <a:rPr lang="en-US" sz="200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WBn</a:t>
              </a:r>
              <a:endParaRPr 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179" name="Rounded Rectangle 178">
            <a:hlinkClick r:id="rId14" action="ppaction://hlinksldjump"/>
          </p:cNvPr>
          <p:cNvSpPr/>
          <p:nvPr/>
        </p:nvSpPr>
        <p:spPr>
          <a:xfrm>
            <a:off x="5499930" y="2639782"/>
            <a:ext cx="652660" cy="351981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500" dirty="0" smtClean="0"/>
              <a:t>Null</a:t>
            </a:r>
            <a:endParaRPr lang="en-US" sz="1500" dirty="0"/>
          </a:p>
        </p:txBody>
      </p:sp>
      <p:grpSp>
        <p:nvGrpSpPr>
          <p:cNvPr id="184" name="Group 183"/>
          <p:cNvGrpSpPr/>
          <p:nvPr/>
        </p:nvGrpSpPr>
        <p:grpSpPr>
          <a:xfrm>
            <a:off x="6255544" y="3264933"/>
            <a:ext cx="1862533" cy="261610"/>
            <a:chOff x="6255544" y="3264933"/>
            <a:chExt cx="1862533" cy="261610"/>
          </a:xfrm>
        </p:grpSpPr>
        <p:sp>
          <p:nvSpPr>
            <p:cNvPr id="185" name="TextBox 184"/>
            <p:cNvSpPr txBox="1"/>
            <p:nvPr/>
          </p:nvSpPr>
          <p:spPr>
            <a:xfrm>
              <a:off x="6255544" y="3264933"/>
              <a:ext cx="50045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/>
                <a:t>gauss</a:t>
              </a:r>
              <a:endParaRPr lang="en-US" sz="1100" dirty="0"/>
            </a:p>
          </p:txBody>
        </p:sp>
        <p:sp>
          <p:nvSpPr>
            <p:cNvPr id="186" name="TextBox 185"/>
            <p:cNvSpPr txBox="1"/>
            <p:nvPr/>
          </p:nvSpPr>
          <p:spPr>
            <a:xfrm>
              <a:off x="6981825" y="3264933"/>
              <a:ext cx="44275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/>
                <a:t>beta</a:t>
              </a:r>
              <a:endParaRPr lang="en-US" sz="1100" dirty="0"/>
            </a:p>
          </p:txBody>
        </p:sp>
        <p:sp>
          <p:nvSpPr>
            <p:cNvPr id="187" name="TextBox 186"/>
            <p:cNvSpPr txBox="1"/>
            <p:nvPr/>
          </p:nvSpPr>
          <p:spPr>
            <a:xfrm>
              <a:off x="7617619" y="3264933"/>
              <a:ext cx="50045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/>
                <a:t>gauss</a:t>
              </a:r>
              <a:endParaRPr lang="en-US" sz="1100" dirty="0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1373" y="1984590"/>
            <a:ext cx="1033342" cy="1405189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6386" y="515562"/>
            <a:ext cx="943316" cy="1405189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3333" y="5309635"/>
            <a:ext cx="1033342" cy="1405189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6386" y="3719688"/>
            <a:ext cx="943316" cy="1405189"/>
          </a:xfrm>
          <a:prstGeom prst="rect">
            <a:avLst/>
          </a:prstGeom>
        </p:spPr>
      </p:pic>
      <p:sp>
        <p:nvSpPr>
          <p:cNvPr id="28" name="Rectangle 27"/>
          <p:cNvSpPr/>
          <p:nvPr/>
        </p:nvSpPr>
        <p:spPr>
          <a:xfrm>
            <a:off x="5681886" y="3317466"/>
            <a:ext cx="972317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dirty="0" smtClean="0">
                <a:ln w="0"/>
                <a:solidFill>
                  <a:srgbClr val="FF0000"/>
                </a:solidFill>
              </a:rPr>
              <a:t>Forecast</a:t>
            </a:r>
            <a:endParaRPr lang="en-US" b="0" cap="none" spc="0" dirty="0">
              <a:ln w="0"/>
              <a:solidFill>
                <a:srgbClr val="FF0000"/>
              </a:solidFill>
            </a:endParaRPr>
          </a:p>
        </p:txBody>
      </p:sp>
      <p:grpSp>
        <p:nvGrpSpPr>
          <p:cNvPr id="2" name="Group 117"/>
          <p:cNvGrpSpPr/>
          <p:nvPr/>
        </p:nvGrpSpPr>
        <p:grpSpPr>
          <a:xfrm>
            <a:off x="182956" y="0"/>
            <a:ext cx="6303443" cy="6932001"/>
            <a:chOff x="182956" y="0"/>
            <a:chExt cx="6303443" cy="6932001"/>
          </a:xfrm>
        </p:grpSpPr>
        <p:grpSp>
          <p:nvGrpSpPr>
            <p:cNvPr id="3" name="Group 49"/>
            <p:cNvGrpSpPr/>
            <p:nvPr/>
          </p:nvGrpSpPr>
          <p:grpSpPr>
            <a:xfrm>
              <a:off x="2924044" y="242335"/>
              <a:ext cx="2647297" cy="6689666"/>
              <a:chOff x="0" y="0"/>
              <a:chExt cx="2701731" cy="6689666"/>
            </a:xfrm>
          </p:grpSpPr>
          <p:graphicFrame>
            <p:nvGraphicFramePr>
              <p:cNvPr id="51" name="Chart 50"/>
              <p:cNvGraphicFramePr>
                <a:graphicFrameLocks/>
              </p:cNvGraphicFramePr>
              <p:nvPr/>
            </p:nvGraphicFramePr>
            <p:xfrm>
              <a:off x="1" y="0"/>
              <a:ext cx="2657088" cy="1718300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5"/>
              </a:graphicData>
            </a:graphic>
          </p:graphicFrame>
          <p:graphicFrame>
            <p:nvGraphicFramePr>
              <p:cNvPr id="52" name="Chart 51"/>
              <p:cNvGraphicFramePr>
                <a:graphicFrameLocks/>
              </p:cNvGraphicFramePr>
              <p:nvPr/>
            </p:nvGraphicFramePr>
            <p:xfrm>
              <a:off x="0" y="4936963"/>
              <a:ext cx="2690979" cy="1752703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6"/>
              </a:graphicData>
            </a:graphic>
          </p:graphicFrame>
          <p:graphicFrame>
            <p:nvGraphicFramePr>
              <p:cNvPr id="53" name="Chart 52"/>
              <p:cNvGraphicFramePr>
                <a:graphicFrameLocks/>
              </p:cNvGraphicFramePr>
              <p:nvPr/>
            </p:nvGraphicFramePr>
            <p:xfrm>
              <a:off x="1" y="3341035"/>
              <a:ext cx="2701730" cy="1683219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7"/>
              </a:graphicData>
            </a:graphic>
          </p:graphicFrame>
          <p:graphicFrame>
            <p:nvGraphicFramePr>
              <p:cNvPr id="54" name="Chart 53"/>
              <p:cNvGraphicFramePr>
                <a:graphicFrameLocks/>
              </p:cNvGraphicFramePr>
              <p:nvPr/>
            </p:nvGraphicFramePr>
            <p:xfrm>
              <a:off x="1" y="1625061"/>
              <a:ext cx="2659440" cy="1604891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8"/>
              </a:graphicData>
            </a:graphic>
          </p:graphicFrame>
        </p:grpSp>
        <p:sp>
          <p:nvSpPr>
            <p:cNvPr id="66" name="Rectangle 65"/>
            <p:cNvSpPr/>
            <p:nvPr/>
          </p:nvSpPr>
          <p:spPr>
            <a:xfrm>
              <a:off x="3809704" y="0"/>
              <a:ext cx="2676695" cy="46166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old-</a:t>
              </a:r>
              <a:r>
                <a:rPr lang="en-US" sz="2400" b="0" cap="none" spc="0" dirty="0" err="1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WinBUGS</a:t>
              </a:r>
              <a:r>
                <a:rPr lang="en-US" sz="2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- Beta</a:t>
              </a:r>
              <a:endPara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grpSp>
          <p:nvGrpSpPr>
            <p:cNvPr id="4" name="Group 110"/>
            <p:cNvGrpSpPr/>
            <p:nvPr/>
          </p:nvGrpSpPr>
          <p:grpSpPr>
            <a:xfrm>
              <a:off x="3030225" y="3332855"/>
              <a:ext cx="2111096" cy="338554"/>
              <a:chOff x="3030225" y="3332855"/>
              <a:chExt cx="2111096" cy="338554"/>
            </a:xfrm>
          </p:grpSpPr>
          <p:sp>
            <p:nvSpPr>
              <p:cNvPr id="67" name="Rectangle 66"/>
              <p:cNvSpPr/>
              <p:nvPr/>
            </p:nvSpPr>
            <p:spPr>
              <a:xfrm>
                <a:off x="3030225" y="3332855"/>
                <a:ext cx="444353" cy="338554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600" dirty="0" smtClean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‘</a:t>
                </a:r>
                <a:r>
                  <a:rPr lang="en-US" sz="1600" b="0" cap="none" spc="0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80</a:t>
                </a:r>
                <a:endParaRPr lang="en-US" sz="16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3435289" y="3332855"/>
                <a:ext cx="444353" cy="338554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600" dirty="0" smtClean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‘</a:t>
                </a:r>
                <a:r>
                  <a:rPr lang="en-US" sz="1600" b="0" cap="none" spc="0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81</a:t>
                </a:r>
                <a:endParaRPr lang="en-US" sz="16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3840353" y="3332855"/>
                <a:ext cx="490840" cy="338554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6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</a:t>
                </a:r>
                <a:r>
                  <a:rPr lang="en-US" sz="1600" dirty="0" smtClean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‘</a:t>
                </a:r>
                <a:r>
                  <a:rPr lang="en-US" sz="1600" b="0" cap="none" spc="0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82</a:t>
                </a:r>
                <a:endParaRPr lang="en-US" sz="16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4291904" y="3332855"/>
                <a:ext cx="444353" cy="338554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600" dirty="0" smtClean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‘</a:t>
                </a:r>
                <a:r>
                  <a:rPr lang="en-US" sz="1600" b="0" cap="none" spc="0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83</a:t>
                </a:r>
                <a:endParaRPr lang="en-US" sz="16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4696968" y="3332855"/>
                <a:ext cx="444353" cy="338554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600" b="0" cap="none" spc="0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‘84</a:t>
                </a:r>
                <a:endParaRPr lang="en-US" sz="16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p:grpSp>
        <p:graphicFrame>
          <p:nvGraphicFramePr>
            <p:cNvPr id="83" name="Chart 82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3643444307"/>
                </p:ext>
              </p:extLst>
            </p:nvPr>
          </p:nvGraphicFramePr>
          <p:xfrm>
            <a:off x="226699" y="229217"/>
            <a:ext cx="2603553" cy="17183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9"/>
            </a:graphicData>
          </a:graphic>
        </p:graphicFrame>
        <p:graphicFrame>
          <p:nvGraphicFramePr>
            <p:cNvPr id="84" name="Chart 83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790302063"/>
                </p:ext>
              </p:extLst>
            </p:nvPr>
          </p:nvGraphicFramePr>
          <p:xfrm>
            <a:off x="224394" y="1864263"/>
            <a:ext cx="2605858" cy="160489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0"/>
            </a:graphicData>
          </a:graphic>
        </p:graphicFrame>
        <p:graphicFrame>
          <p:nvGraphicFramePr>
            <p:cNvPr id="85" name="Chart 84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864847133"/>
                </p:ext>
              </p:extLst>
            </p:nvPr>
          </p:nvGraphicFramePr>
          <p:xfrm>
            <a:off x="182956" y="3598610"/>
            <a:ext cx="2647296" cy="1683219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1"/>
            </a:graphicData>
          </a:graphic>
        </p:graphicFrame>
        <p:graphicFrame>
          <p:nvGraphicFramePr>
            <p:cNvPr id="86" name="Chart 85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200682671"/>
                </p:ext>
              </p:extLst>
            </p:nvPr>
          </p:nvGraphicFramePr>
          <p:xfrm>
            <a:off x="193490" y="5172313"/>
            <a:ext cx="2636762" cy="1752703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2"/>
            </a:graphicData>
          </a:graphic>
        </p:graphicFrame>
        <p:grpSp>
          <p:nvGrpSpPr>
            <p:cNvPr id="5" name="Group 111"/>
            <p:cNvGrpSpPr/>
            <p:nvPr/>
          </p:nvGrpSpPr>
          <p:grpSpPr>
            <a:xfrm>
              <a:off x="294322" y="3332855"/>
              <a:ext cx="2111096" cy="338554"/>
              <a:chOff x="3030225" y="3332855"/>
              <a:chExt cx="2111096" cy="338554"/>
            </a:xfrm>
          </p:grpSpPr>
          <p:sp>
            <p:nvSpPr>
              <p:cNvPr id="113" name="Rectangle 112"/>
              <p:cNvSpPr/>
              <p:nvPr/>
            </p:nvSpPr>
            <p:spPr>
              <a:xfrm>
                <a:off x="3030225" y="3332855"/>
                <a:ext cx="444353" cy="338554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600" dirty="0" smtClean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‘</a:t>
                </a:r>
                <a:r>
                  <a:rPr lang="en-US" sz="1600" b="0" cap="none" spc="0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80</a:t>
                </a:r>
                <a:endParaRPr lang="en-US" sz="16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3435289" y="3332855"/>
                <a:ext cx="444353" cy="338554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600" dirty="0" smtClean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‘</a:t>
                </a:r>
                <a:r>
                  <a:rPr lang="en-US" sz="1600" b="0" cap="none" spc="0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81</a:t>
                </a:r>
                <a:endParaRPr lang="en-US" sz="16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115" name="Rectangle 114"/>
              <p:cNvSpPr/>
              <p:nvPr/>
            </p:nvSpPr>
            <p:spPr>
              <a:xfrm>
                <a:off x="3840353" y="3332855"/>
                <a:ext cx="490840" cy="338554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6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</a:t>
                </a:r>
                <a:r>
                  <a:rPr lang="en-US" sz="1600" dirty="0" smtClean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‘</a:t>
                </a:r>
                <a:r>
                  <a:rPr lang="en-US" sz="1600" b="0" cap="none" spc="0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82</a:t>
                </a:r>
                <a:endParaRPr lang="en-US" sz="16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116" name="Rectangle 115"/>
              <p:cNvSpPr/>
              <p:nvPr/>
            </p:nvSpPr>
            <p:spPr>
              <a:xfrm>
                <a:off x="4291904" y="3332855"/>
                <a:ext cx="444353" cy="338554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600" dirty="0" smtClean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‘</a:t>
                </a:r>
                <a:r>
                  <a:rPr lang="en-US" sz="1600" b="0" cap="none" spc="0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83</a:t>
                </a:r>
                <a:endParaRPr lang="en-US" sz="16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117" name="Rectangle 116"/>
              <p:cNvSpPr/>
              <p:nvPr/>
            </p:nvSpPr>
            <p:spPr>
              <a:xfrm>
                <a:off x="4696968" y="3332855"/>
                <a:ext cx="444353" cy="338554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600" b="0" cap="none" spc="0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‘84</a:t>
                </a:r>
                <a:endParaRPr lang="en-US" sz="16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p:grpSp>
      </p:grpSp>
      <p:sp>
        <p:nvSpPr>
          <p:cNvPr id="127" name="Rectangle 126"/>
          <p:cNvSpPr/>
          <p:nvPr/>
        </p:nvSpPr>
        <p:spPr>
          <a:xfrm>
            <a:off x="8709660" y="1140587"/>
            <a:ext cx="2052771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New Specification -Gauss</a:t>
            </a:r>
            <a:endParaRPr 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74" name="Rounded Rectangle 173">
            <a:hlinkClick r:id="rId13" action="ppaction://hlinksldjump"/>
          </p:cNvPr>
          <p:cNvSpPr/>
          <p:nvPr/>
        </p:nvSpPr>
        <p:spPr>
          <a:xfrm>
            <a:off x="2782414" y="63538"/>
            <a:ext cx="1014984" cy="237744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500" dirty="0" smtClean="0"/>
              <a:t>Hybrid</a:t>
            </a:r>
            <a:endParaRPr lang="en-US" sz="1500" dirty="0"/>
          </a:p>
        </p:txBody>
      </p:sp>
      <p:sp>
        <p:nvSpPr>
          <p:cNvPr id="175" name="Rounded Rectangle 174">
            <a:hlinkClick r:id="rId14" action="ppaction://hlinksldjump"/>
          </p:cNvPr>
          <p:cNvSpPr/>
          <p:nvPr/>
        </p:nvSpPr>
        <p:spPr>
          <a:xfrm>
            <a:off x="89466" y="63538"/>
            <a:ext cx="1014984" cy="237744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500" dirty="0" smtClean="0"/>
              <a:t>Diffusion</a:t>
            </a:r>
            <a:endParaRPr lang="en-US" sz="1500" dirty="0"/>
          </a:p>
        </p:txBody>
      </p:sp>
      <p:sp>
        <p:nvSpPr>
          <p:cNvPr id="176" name="Rounded Rectangle 175">
            <a:hlinkClick r:id="rId15" action="ppaction://hlinksldjump"/>
          </p:cNvPr>
          <p:cNvSpPr/>
          <p:nvPr/>
        </p:nvSpPr>
        <p:spPr>
          <a:xfrm>
            <a:off x="1435940" y="63538"/>
            <a:ext cx="1014984" cy="237744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500" dirty="0" smtClean="0"/>
              <a:t>Contagion</a:t>
            </a:r>
            <a:endParaRPr lang="en-US" sz="1500" dirty="0"/>
          </a:p>
        </p:txBody>
      </p:sp>
      <p:sp>
        <p:nvSpPr>
          <p:cNvPr id="178" name="Rounded Rectangle 177">
            <a:hlinkClick r:id="rId16" action="ppaction://hlinksldjump"/>
          </p:cNvPr>
          <p:cNvSpPr/>
          <p:nvPr/>
        </p:nvSpPr>
        <p:spPr>
          <a:xfrm>
            <a:off x="10721213" y="63538"/>
            <a:ext cx="1014984" cy="237744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500" dirty="0" smtClean="0"/>
              <a:t>Diffusion</a:t>
            </a:r>
            <a:endParaRPr lang="en-US" sz="1500" dirty="0"/>
          </a:p>
        </p:txBody>
      </p:sp>
      <p:sp>
        <p:nvSpPr>
          <p:cNvPr id="179" name="Rounded Rectangle 178">
            <a:hlinkClick r:id="rId17" action="ppaction://hlinksldjump"/>
          </p:cNvPr>
          <p:cNvSpPr/>
          <p:nvPr/>
        </p:nvSpPr>
        <p:spPr>
          <a:xfrm>
            <a:off x="9339047" y="63538"/>
            <a:ext cx="1014984" cy="237744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500" dirty="0" smtClean="0"/>
              <a:t>Contagion</a:t>
            </a:r>
            <a:endParaRPr lang="en-US" sz="1500" dirty="0"/>
          </a:p>
        </p:txBody>
      </p:sp>
      <p:sp>
        <p:nvSpPr>
          <p:cNvPr id="180" name="Rounded Rectangle 179">
            <a:hlinkClick r:id="rId18" action="ppaction://hlinksldjump"/>
          </p:cNvPr>
          <p:cNvSpPr/>
          <p:nvPr/>
        </p:nvSpPr>
        <p:spPr>
          <a:xfrm>
            <a:off x="7947356" y="63538"/>
            <a:ext cx="1014984" cy="237744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500" dirty="0" smtClean="0"/>
              <a:t>Hybrid</a:t>
            </a:r>
            <a:endParaRPr lang="en-US" sz="1500" dirty="0"/>
          </a:p>
        </p:txBody>
      </p:sp>
      <p:grpSp>
        <p:nvGrpSpPr>
          <p:cNvPr id="59" name="Group 58"/>
          <p:cNvGrpSpPr/>
          <p:nvPr/>
        </p:nvGrpSpPr>
        <p:grpSpPr>
          <a:xfrm>
            <a:off x="6775538" y="3316004"/>
            <a:ext cx="5338903" cy="3599146"/>
            <a:chOff x="0" y="3356221"/>
            <a:chExt cx="5388382" cy="3599146"/>
          </a:xfrm>
        </p:grpSpPr>
        <p:grpSp>
          <p:nvGrpSpPr>
            <p:cNvPr id="60" name="Group 59"/>
            <p:cNvGrpSpPr/>
            <p:nvPr/>
          </p:nvGrpSpPr>
          <p:grpSpPr>
            <a:xfrm>
              <a:off x="2741087" y="3606736"/>
              <a:ext cx="2647295" cy="3348631"/>
              <a:chOff x="2741088" y="3606736"/>
              <a:chExt cx="2701731" cy="3348631"/>
            </a:xfrm>
          </p:grpSpPr>
          <p:graphicFrame>
            <p:nvGraphicFramePr>
              <p:cNvPr id="89" name="Chart 88"/>
              <p:cNvGraphicFramePr>
                <a:graphicFrameLocks/>
              </p:cNvGraphicFramePr>
              <p:nvPr/>
            </p:nvGraphicFramePr>
            <p:xfrm>
              <a:off x="2741088" y="5202664"/>
              <a:ext cx="2690979" cy="1752703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19"/>
              </a:graphicData>
            </a:graphic>
          </p:graphicFrame>
          <p:graphicFrame>
            <p:nvGraphicFramePr>
              <p:cNvPr id="90" name="Chart 89"/>
              <p:cNvGraphicFramePr>
                <a:graphicFrameLocks/>
              </p:cNvGraphicFramePr>
              <p:nvPr/>
            </p:nvGraphicFramePr>
            <p:xfrm>
              <a:off x="2741089" y="3606736"/>
              <a:ext cx="2701730" cy="1683219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20"/>
              </a:graphicData>
            </a:graphic>
          </p:graphicFrame>
        </p:grpSp>
        <p:grpSp>
          <p:nvGrpSpPr>
            <p:cNvPr id="62" name="Group 61"/>
            <p:cNvGrpSpPr/>
            <p:nvPr/>
          </p:nvGrpSpPr>
          <p:grpSpPr>
            <a:xfrm>
              <a:off x="2847269" y="3356221"/>
              <a:ext cx="2111096" cy="338554"/>
              <a:chOff x="2847269" y="3356221"/>
              <a:chExt cx="2111096" cy="338554"/>
            </a:xfrm>
          </p:grpSpPr>
          <p:sp>
            <p:nvSpPr>
              <p:cNvPr id="79" name="Rectangle 78"/>
              <p:cNvSpPr/>
              <p:nvPr/>
            </p:nvSpPr>
            <p:spPr>
              <a:xfrm>
                <a:off x="2847269" y="3356221"/>
                <a:ext cx="444353" cy="338554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60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‘</a:t>
                </a:r>
                <a:r>
                  <a:rPr lang="en-US" sz="1600" b="0" cap="none" spc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80</a:t>
                </a:r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3252333" y="3356221"/>
                <a:ext cx="444353" cy="338554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60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‘</a:t>
                </a:r>
                <a:r>
                  <a:rPr lang="en-US" sz="1600" b="0" cap="none" spc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81</a:t>
                </a:r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3657397" y="3356221"/>
                <a:ext cx="490840" cy="338554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60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‘</a:t>
                </a:r>
                <a:r>
                  <a:rPr lang="en-US" sz="1600" b="0" cap="none" spc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82</a:t>
                </a:r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4108948" y="3356221"/>
                <a:ext cx="444353" cy="338554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60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‘</a:t>
                </a:r>
                <a:r>
                  <a:rPr lang="en-US" sz="1600" b="0" cap="none" spc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83</a:t>
                </a:r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4514012" y="3356221"/>
                <a:ext cx="444353" cy="338554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600" b="0" cap="none" spc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‘84</a:t>
                </a:r>
              </a:p>
            </p:txBody>
          </p:sp>
        </p:grpSp>
        <p:graphicFrame>
          <p:nvGraphicFramePr>
            <p:cNvPr id="65" name="Chart 64"/>
            <p:cNvGraphicFramePr>
              <a:graphicFrameLocks/>
            </p:cNvGraphicFramePr>
            <p:nvPr/>
          </p:nvGraphicFramePr>
          <p:xfrm>
            <a:off x="0" y="3621976"/>
            <a:ext cx="2647296" cy="1683219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1"/>
            </a:graphicData>
          </a:graphic>
        </p:graphicFrame>
        <p:graphicFrame>
          <p:nvGraphicFramePr>
            <p:cNvPr id="72" name="Chart 71"/>
            <p:cNvGraphicFramePr>
              <a:graphicFrameLocks/>
            </p:cNvGraphicFramePr>
            <p:nvPr/>
          </p:nvGraphicFramePr>
          <p:xfrm>
            <a:off x="10534" y="5195679"/>
            <a:ext cx="2636762" cy="1752703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2"/>
            </a:graphicData>
          </a:graphic>
        </p:graphicFrame>
        <p:grpSp>
          <p:nvGrpSpPr>
            <p:cNvPr id="73" name="Group 72"/>
            <p:cNvGrpSpPr/>
            <p:nvPr/>
          </p:nvGrpSpPr>
          <p:grpSpPr>
            <a:xfrm>
              <a:off x="111366" y="3356221"/>
              <a:ext cx="2111096" cy="338554"/>
              <a:chOff x="111366" y="3356221"/>
              <a:chExt cx="2111096" cy="338554"/>
            </a:xfrm>
          </p:grpSpPr>
          <p:sp>
            <p:nvSpPr>
              <p:cNvPr id="74" name="Rectangle 73"/>
              <p:cNvSpPr/>
              <p:nvPr/>
            </p:nvSpPr>
            <p:spPr>
              <a:xfrm>
                <a:off x="111366" y="3356221"/>
                <a:ext cx="444353" cy="338554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60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‘</a:t>
                </a:r>
                <a:r>
                  <a:rPr lang="en-US" sz="1600" b="0" cap="none" spc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80</a:t>
                </a:r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516430" y="3356221"/>
                <a:ext cx="444353" cy="338554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60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‘</a:t>
                </a:r>
                <a:r>
                  <a:rPr lang="en-US" sz="1600" b="0" cap="none" spc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81</a:t>
                </a:r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921494" y="3356221"/>
                <a:ext cx="490840" cy="338554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60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‘</a:t>
                </a:r>
                <a:r>
                  <a:rPr lang="en-US" sz="1600" b="0" cap="none" spc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82</a:t>
                </a:r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1373045" y="3356221"/>
                <a:ext cx="444353" cy="338554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60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‘</a:t>
                </a:r>
                <a:r>
                  <a:rPr lang="en-US" sz="1600" b="0" cap="none" spc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83</a:t>
                </a:r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1778109" y="3356221"/>
                <a:ext cx="444353" cy="338554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600" b="0" cap="none" spc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‘84</a:t>
                </a:r>
              </a:p>
            </p:txBody>
          </p:sp>
        </p:grpSp>
      </p:grpSp>
      <p:sp>
        <p:nvSpPr>
          <p:cNvPr id="55" name="Oval 54"/>
          <p:cNvSpPr/>
          <p:nvPr/>
        </p:nvSpPr>
        <p:spPr>
          <a:xfrm>
            <a:off x="10946242" y="5564818"/>
            <a:ext cx="241300" cy="5461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701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1373" y="1984590"/>
            <a:ext cx="1033342" cy="1405189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6386" y="515562"/>
            <a:ext cx="943316" cy="1405189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3333" y="5309635"/>
            <a:ext cx="1033342" cy="1405189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6386" y="3719688"/>
            <a:ext cx="943316" cy="1405189"/>
          </a:xfrm>
          <a:prstGeom prst="rect">
            <a:avLst/>
          </a:prstGeom>
        </p:spPr>
      </p:pic>
      <p:sp>
        <p:nvSpPr>
          <p:cNvPr id="28" name="Rectangle 27"/>
          <p:cNvSpPr/>
          <p:nvPr/>
        </p:nvSpPr>
        <p:spPr>
          <a:xfrm>
            <a:off x="5681886" y="3317466"/>
            <a:ext cx="972317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dirty="0" smtClean="0">
                <a:ln w="0"/>
                <a:solidFill>
                  <a:srgbClr val="FF0000"/>
                </a:solidFill>
              </a:rPr>
              <a:t>Forecast</a:t>
            </a:r>
            <a:endParaRPr lang="en-US" b="0" cap="none" spc="0" dirty="0">
              <a:ln w="0"/>
              <a:solidFill>
                <a:srgbClr val="FF0000"/>
              </a:solidFill>
            </a:endParaRPr>
          </a:p>
        </p:txBody>
      </p:sp>
      <p:grpSp>
        <p:nvGrpSpPr>
          <p:cNvPr id="6" name="Group 119"/>
          <p:cNvGrpSpPr/>
          <p:nvPr/>
        </p:nvGrpSpPr>
        <p:grpSpPr>
          <a:xfrm>
            <a:off x="6698831" y="247242"/>
            <a:ext cx="2662268" cy="6689666"/>
            <a:chOff x="0" y="270608"/>
            <a:chExt cx="2701731" cy="6689666"/>
          </a:xfrm>
        </p:grpSpPr>
        <p:graphicFrame>
          <p:nvGraphicFramePr>
            <p:cNvPr id="138" name="Chart 137"/>
            <p:cNvGraphicFramePr>
              <a:graphicFrameLocks/>
            </p:cNvGraphicFramePr>
            <p:nvPr/>
          </p:nvGraphicFramePr>
          <p:xfrm>
            <a:off x="2" y="270608"/>
            <a:ext cx="2657087" cy="17183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  <p:graphicFrame>
          <p:nvGraphicFramePr>
            <p:cNvPr id="139" name="Chart 138"/>
            <p:cNvGraphicFramePr>
              <a:graphicFrameLocks/>
            </p:cNvGraphicFramePr>
            <p:nvPr/>
          </p:nvGraphicFramePr>
          <p:xfrm>
            <a:off x="0" y="5207571"/>
            <a:ext cx="2690979" cy="1752703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6"/>
            </a:graphicData>
          </a:graphic>
        </p:graphicFrame>
        <p:graphicFrame>
          <p:nvGraphicFramePr>
            <p:cNvPr id="140" name="Chart 139"/>
            <p:cNvGraphicFramePr>
              <a:graphicFrameLocks/>
            </p:cNvGraphicFramePr>
            <p:nvPr/>
          </p:nvGraphicFramePr>
          <p:xfrm>
            <a:off x="1" y="3611643"/>
            <a:ext cx="2701730" cy="1683219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7"/>
            </a:graphicData>
          </a:graphic>
        </p:graphicFrame>
        <p:graphicFrame>
          <p:nvGraphicFramePr>
            <p:cNvPr id="141" name="Chart 140"/>
            <p:cNvGraphicFramePr>
              <a:graphicFrameLocks/>
            </p:cNvGraphicFramePr>
            <p:nvPr/>
          </p:nvGraphicFramePr>
          <p:xfrm>
            <a:off x="1" y="1895669"/>
            <a:ext cx="2659440" cy="160489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8"/>
            </a:graphicData>
          </a:graphic>
        </p:graphicFrame>
      </p:grpSp>
      <p:grpSp>
        <p:nvGrpSpPr>
          <p:cNvPr id="7" name="Group 120"/>
          <p:cNvGrpSpPr/>
          <p:nvPr/>
        </p:nvGrpSpPr>
        <p:grpSpPr>
          <a:xfrm>
            <a:off x="6795025" y="3342353"/>
            <a:ext cx="2111096" cy="338554"/>
            <a:chOff x="96194" y="3365719"/>
            <a:chExt cx="2111096" cy="338554"/>
          </a:xfrm>
        </p:grpSpPr>
        <p:sp>
          <p:nvSpPr>
            <p:cNvPr id="133" name="Rectangle 132"/>
            <p:cNvSpPr/>
            <p:nvPr/>
          </p:nvSpPr>
          <p:spPr>
            <a:xfrm>
              <a:off x="96194" y="3365719"/>
              <a:ext cx="444353" cy="338554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‘</a:t>
              </a:r>
              <a:r>
                <a:rPr lang="en-US" sz="1600" b="0" cap="none" spc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80</a:t>
              </a:r>
            </a:p>
          </p:txBody>
        </p:sp>
        <p:sp>
          <p:nvSpPr>
            <p:cNvPr id="134" name="Rectangle 133"/>
            <p:cNvSpPr/>
            <p:nvPr/>
          </p:nvSpPr>
          <p:spPr>
            <a:xfrm>
              <a:off x="501258" y="3365719"/>
              <a:ext cx="444353" cy="338554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‘</a:t>
              </a:r>
              <a:r>
                <a:rPr lang="en-US" sz="16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81</a:t>
              </a:r>
            </a:p>
          </p:txBody>
        </p:sp>
        <p:sp>
          <p:nvSpPr>
            <p:cNvPr id="135" name="Rectangle 134"/>
            <p:cNvSpPr/>
            <p:nvPr/>
          </p:nvSpPr>
          <p:spPr>
            <a:xfrm>
              <a:off x="906322" y="3365719"/>
              <a:ext cx="490840" cy="338554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‘</a:t>
              </a:r>
              <a:r>
                <a:rPr lang="en-US" sz="1600" b="0" cap="none" spc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82</a:t>
              </a:r>
            </a:p>
          </p:txBody>
        </p:sp>
        <p:sp>
          <p:nvSpPr>
            <p:cNvPr id="136" name="Rectangle 135"/>
            <p:cNvSpPr/>
            <p:nvPr/>
          </p:nvSpPr>
          <p:spPr>
            <a:xfrm>
              <a:off x="1357873" y="3365719"/>
              <a:ext cx="444353" cy="338554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‘</a:t>
              </a:r>
              <a:r>
                <a:rPr lang="en-US" sz="1600" b="0" cap="none" spc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83</a:t>
              </a:r>
            </a:p>
          </p:txBody>
        </p:sp>
        <p:sp>
          <p:nvSpPr>
            <p:cNvPr id="137" name="Rectangle 136"/>
            <p:cNvSpPr/>
            <p:nvPr/>
          </p:nvSpPr>
          <p:spPr>
            <a:xfrm>
              <a:off x="1762937" y="3365719"/>
              <a:ext cx="444353" cy="338554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 b="0" cap="none" spc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‘84</a:t>
              </a:r>
            </a:p>
          </p:txBody>
        </p:sp>
      </p:grpSp>
      <p:graphicFrame>
        <p:nvGraphicFramePr>
          <p:cNvPr id="122" name="Chart 12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95924309"/>
              </p:ext>
            </p:extLst>
          </p:nvPr>
        </p:nvGraphicFramePr>
        <p:xfrm>
          <a:off x="9238723" y="1871406"/>
          <a:ext cx="2620595" cy="16048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graphicFrame>
        <p:nvGraphicFramePr>
          <p:cNvPr id="123" name="Chart 12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66300302"/>
              </p:ext>
            </p:extLst>
          </p:nvPr>
        </p:nvGraphicFramePr>
        <p:xfrm>
          <a:off x="9231340" y="254577"/>
          <a:ext cx="2618276" cy="17183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graphicFrame>
        <p:nvGraphicFramePr>
          <p:cNvPr id="124" name="Chart 12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82526663"/>
              </p:ext>
            </p:extLst>
          </p:nvPr>
        </p:nvGraphicFramePr>
        <p:xfrm>
          <a:off x="9258771" y="3590170"/>
          <a:ext cx="2662267" cy="16832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"/>
          </a:graphicData>
        </a:graphic>
      </p:graphicFrame>
      <p:graphicFrame>
        <p:nvGraphicFramePr>
          <p:cNvPr id="125" name="Chart 12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60703349"/>
              </p:ext>
            </p:extLst>
          </p:nvPr>
        </p:nvGraphicFramePr>
        <p:xfrm>
          <a:off x="9259532" y="5186650"/>
          <a:ext cx="2651673" cy="175270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2"/>
          </a:graphicData>
        </a:graphic>
      </p:graphicFrame>
      <p:grpSp>
        <p:nvGrpSpPr>
          <p:cNvPr id="8" name="Group 125"/>
          <p:cNvGrpSpPr/>
          <p:nvPr/>
        </p:nvGrpSpPr>
        <p:grpSpPr>
          <a:xfrm>
            <a:off x="9357621" y="3346014"/>
            <a:ext cx="2111096" cy="338554"/>
            <a:chOff x="2592115" y="3369380"/>
            <a:chExt cx="2111096" cy="338554"/>
          </a:xfrm>
        </p:grpSpPr>
        <p:sp>
          <p:nvSpPr>
            <p:cNvPr id="128" name="Rectangle 127"/>
            <p:cNvSpPr/>
            <p:nvPr/>
          </p:nvSpPr>
          <p:spPr>
            <a:xfrm>
              <a:off x="2592115" y="3369380"/>
              <a:ext cx="444353" cy="338554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‘</a:t>
              </a:r>
              <a:r>
                <a:rPr lang="en-US" sz="1600" b="0" cap="none" spc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80</a:t>
              </a:r>
            </a:p>
          </p:txBody>
        </p:sp>
        <p:sp>
          <p:nvSpPr>
            <p:cNvPr id="129" name="Rectangle 128"/>
            <p:cNvSpPr/>
            <p:nvPr/>
          </p:nvSpPr>
          <p:spPr>
            <a:xfrm>
              <a:off x="2997179" y="3369380"/>
              <a:ext cx="444353" cy="338554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‘</a:t>
              </a:r>
              <a:r>
                <a:rPr lang="en-US" sz="1600" b="0" cap="none" spc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81</a:t>
              </a:r>
            </a:p>
          </p:txBody>
        </p:sp>
        <p:sp>
          <p:nvSpPr>
            <p:cNvPr id="130" name="Rectangle 129"/>
            <p:cNvSpPr/>
            <p:nvPr/>
          </p:nvSpPr>
          <p:spPr>
            <a:xfrm>
              <a:off x="3402243" y="3369380"/>
              <a:ext cx="490840" cy="338554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‘</a:t>
              </a:r>
              <a:r>
                <a:rPr lang="en-US" sz="1600" b="0" cap="none" spc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82</a:t>
              </a:r>
            </a:p>
          </p:txBody>
        </p:sp>
        <p:sp>
          <p:nvSpPr>
            <p:cNvPr id="131" name="Rectangle 130"/>
            <p:cNvSpPr/>
            <p:nvPr/>
          </p:nvSpPr>
          <p:spPr>
            <a:xfrm>
              <a:off x="3853794" y="3369380"/>
              <a:ext cx="444353" cy="338554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‘</a:t>
              </a:r>
              <a:r>
                <a:rPr lang="en-US" sz="1600" b="0" cap="none" spc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83</a:t>
              </a:r>
            </a:p>
          </p:txBody>
        </p:sp>
        <p:sp>
          <p:nvSpPr>
            <p:cNvPr id="132" name="Rectangle 131"/>
            <p:cNvSpPr/>
            <p:nvPr/>
          </p:nvSpPr>
          <p:spPr>
            <a:xfrm>
              <a:off x="4258858" y="3369380"/>
              <a:ext cx="444353" cy="338554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 b="0" cap="none" spc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‘84</a:t>
              </a:r>
            </a:p>
          </p:txBody>
        </p:sp>
      </p:grpSp>
      <p:sp>
        <p:nvSpPr>
          <p:cNvPr id="127" name="Rectangle 126"/>
          <p:cNvSpPr/>
          <p:nvPr/>
        </p:nvSpPr>
        <p:spPr>
          <a:xfrm>
            <a:off x="5429250" y="-70993"/>
            <a:ext cx="2708909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Old-</a:t>
            </a:r>
            <a:r>
              <a:rPr lang="en-US" sz="2400" b="0" cap="none" spc="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MatLab</a:t>
            </a:r>
            <a:r>
              <a:rPr lang="en-US" sz="2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-Gauss</a:t>
            </a:r>
            <a:endParaRPr 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78" name="Rounded Rectangle 177">
            <a:hlinkClick r:id="rId13" action="ppaction://hlinksldjump"/>
          </p:cNvPr>
          <p:cNvSpPr/>
          <p:nvPr/>
        </p:nvSpPr>
        <p:spPr>
          <a:xfrm>
            <a:off x="10721213" y="63538"/>
            <a:ext cx="1014984" cy="237744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500" dirty="0" smtClean="0"/>
              <a:t>Diffusion</a:t>
            </a:r>
            <a:endParaRPr lang="en-US" sz="1500" dirty="0"/>
          </a:p>
        </p:txBody>
      </p:sp>
      <p:sp>
        <p:nvSpPr>
          <p:cNvPr id="179" name="Rounded Rectangle 178">
            <a:hlinkClick r:id="rId14" action="ppaction://hlinksldjump"/>
          </p:cNvPr>
          <p:cNvSpPr/>
          <p:nvPr/>
        </p:nvSpPr>
        <p:spPr>
          <a:xfrm>
            <a:off x="9339047" y="63538"/>
            <a:ext cx="1014984" cy="237744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500" dirty="0" smtClean="0"/>
              <a:t>Contagion</a:t>
            </a:r>
            <a:endParaRPr lang="en-US" sz="1500" dirty="0"/>
          </a:p>
        </p:txBody>
      </p:sp>
      <p:sp>
        <p:nvSpPr>
          <p:cNvPr id="180" name="Rounded Rectangle 179">
            <a:hlinkClick r:id="rId15" action="ppaction://hlinksldjump"/>
          </p:cNvPr>
          <p:cNvSpPr/>
          <p:nvPr/>
        </p:nvSpPr>
        <p:spPr>
          <a:xfrm>
            <a:off x="7947356" y="63538"/>
            <a:ext cx="1014984" cy="237744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500" dirty="0" smtClean="0"/>
              <a:t>Hybrid</a:t>
            </a:r>
            <a:endParaRPr lang="en-US" sz="1500" dirty="0"/>
          </a:p>
        </p:txBody>
      </p:sp>
      <p:sp>
        <p:nvSpPr>
          <p:cNvPr id="58" name="Rectangle 57"/>
          <p:cNvSpPr/>
          <p:nvPr/>
        </p:nvSpPr>
        <p:spPr>
          <a:xfrm>
            <a:off x="1934122" y="1077049"/>
            <a:ext cx="2052771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New Specification -Gauss</a:t>
            </a:r>
            <a:endParaRPr 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9" name="Rounded Rectangle 58">
            <a:hlinkClick r:id="rId13" action="ppaction://hlinksldjump"/>
          </p:cNvPr>
          <p:cNvSpPr/>
          <p:nvPr/>
        </p:nvSpPr>
        <p:spPr>
          <a:xfrm>
            <a:off x="3945675" y="50800"/>
            <a:ext cx="1014984" cy="237744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500" dirty="0" smtClean="0"/>
              <a:t>Diffusion</a:t>
            </a:r>
            <a:endParaRPr lang="en-US" sz="1500" dirty="0"/>
          </a:p>
        </p:txBody>
      </p:sp>
      <p:sp>
        <p:nvSpPr>
          <p:cNvPr id="60" name="Rounded Rectangle 59">
            <a:hlinkClick r:id="rId14" action="ppaction://hlinksldjump"/>
          </p:cNvPr>
          <p:cNvSpPr/>
          <p:nvPr/>
        </p:nvSpPr>
        <p:spPr>
          <a:xfrm>
            <a:off x="2563509" y="50800"/>
            <a:ext cx="1014984" cy="237744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500" dirty="0" smtClean="0"/>
              <a:t>Contagion</a:t>
            </a:r>
            <a:endParaRPr lang="en-US" sz="1500" dirty="0"/>
          </a:p>
        </p:txBody>
      </p:sp>
      <p:sp>
        <p:nvSpPr>
          <p:cNvPr id="61" name="Rounded Rectangle 60">
            <a:hlinkClick r:id="rId15" action="ppaction://hlinksldjump"/>
          </p:cNvPr>
          <p:cNvSpPr/>
          <p:nvPr/>
        </p:nvSpPr>
        <p:spPr>
          <a:xfrm>
            <a:off x="1171818" y="50800"/>
            <a:ext cx="1014984" cy="237744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500" dirty="0" smtClean="0"/>
              <a:t>Hybrid</a:t>
            </a:r>
            <a:endParaRPr lang="en-US" sz="1500" dirty="0"/>
          </a:p>
        </p:txBody>
      </p:sp>
      <p:grpSp>
        <p:nvGrpSpPr>
          <p:cNvPr id="62" name="Group 61"/>
          <p:cNvGrpSpPr/>
          <p:nvPr/>
        </p:nvGrpSpPr>
        <p:grpSpPr>
          <a:xfrm>
            <a:off x="0" y="3252466"/>
            <a:ext cx="5338903" cy="3599146"/>
            <a:chOff x="0" y="3356221"/>
            <a:chExt cx="5388382" cy="3599146"/>
          </a:xfrm>
        </p:grpSpPr>
        <p:grpSp>
          <p:nvGrpSpPr>
            <p:cNvPr id="63" name="Group 59"/>
            <p:cNvGrpSpPr/>
            <p:nvPr/>
          </p:nvGrpSpPr>
          <p:grpSpPr>
            <a:xfrm>
              <a:off x="2741087" y="3606736"/>
              <a:ext cx="2647295" cy="3348631"/>
              <a:chOff x="2741088" y="3606736"/>
              <a:chExt cx="2701731" cy="3348631"/>
            </a:xfrm>
          </p:grpSpPr>
          <p:graphicFrame>
            <p:nvGraphicFramePr>
              <p:cNvPr id="88" name="Chart 87"/>
              <p:cNvGraphicFramePr>
                <a:graphicFrameLocks/>
              </p:cNvGraphicFramePr>
              <p:nvPr/>
            </p:nvGraphicFramePr>
            <p:xfrm>
              <a:off x="2741088" y="5202664"/>
              <a:ext cx="2690979" cy="1752703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16"/>
              </a:graphicData>
            </a:graphic>
          </p:graphicFrame>
          <p:graphicFrame>
            <p:nvGraphicFramePr>
              <p:cNvPr id="89" name="Chart 88"/>
              <p:cNvGraphicFramePr>
                <a:graphicFrameLocks/>
              </p:cNvGraphicFramePr>
              <p:nvPr/>
            </p:nvGraphicFramePr>
            <p:xfrm>
              <a:off x="2741089" y="3606736"/>
              <a:ext cx="2701730" cy="1683219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17"/>
              </a:graphicData>
            </a:graphic>
          </p:graphicFrame>
        </p:grpSp>
        <p:grpSp>
          <p:nvGrpSpPr>
            <p:cNvPr id="64" name="Group 61"/>
            <p:cNvGrpSpPr/>
            <p:nvPr/>
          </p:nvGrpSpPr>
          <p:grpSpPr>
            <a:xfrm>
              <a:off x="2847269" y="3356221"/>
              <a:ext cx="2111096" cy="338554"/>
              <a:chOff x="2847269" y="3356221"/>
              <a:chExt cx="2111096" cy="338554"/>
            </a:xfrm>
          </p:grpSpPr>
          <p:sp>
            <p:nvSpPr>
              <p:cNvPr id="79" name="Rectangle 78"/>
              <p:cNvSpPr/>
              <p:nvPr/>
            </p:nvSpPr>
            <p:spPr>
              <a:xfrm>
                <a:off x="2847269" y="3356221"/>
                <a:ext cx="444353" cy="338554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60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‘</a:t>
                </a:r>
                <a:r>
                  <a:rPr lang="en-US" sz="1600" b="0" cap="none" spc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80</a:t>
                </a:r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3252333" y="3356221"/>
                <a:ext cx="444353" cy="338554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60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‘</a:t>
                </a:r>
                <a:r>
                  <a:rPr lang="en-US" sz="1600" b="0" cap="none" spc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81</a:t>
                </a:r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3657397" y="3356221"/>
                <a:ext cx="490840" cy="338554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60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‘</a:t>
                </a:r>
                <a:r>
                  <a:rPr lang="en-US" sz="1600" b="0" cap="none" spc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82</a:t>
                </a:r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4108948" y="3356221"/>
                <a:ext cx="444353" cy="338554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60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‘</a:t>
                </a:r>
                <a:r>
                  <a:rPr lang="en-US" sz="1600" b="0" cap="none" spc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83</a:t>
                </a:r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4514012" y="3356221"/>
                <a:ext cx="444353" cy="338554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600" b="0" cap="none" spc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‘84</a:t>
                </a:r>
              </a:p>
            </p:txBody>
          </p:sp>
        </p:grpSp>
        <p:graphicFrame>
          <p:nvGraphicFramePr>
            <p:cNvPr id="65" name="Chart 64"/>
            <p:cNvGraphicFramePr>
              <a:graphicFrameLocks/>
            </p:cNvGraphicFramePr>
            <p:nvPr/>
          </p:nvGraphicFramePr>
          <p:xfrm>
            <a:off x="0" y="3621976"/>
            <a:ext cx="2647296" cy="1683219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8"/>
            </a:graphicData>
          </a:graphic>
        </p:graphicFrame>
        <p:graphicFrame>
          <p:nvGraphicFramePr>
            <p:cNvPr id="72" name="Chart 71"/>
            <p:cNvGraphicFramePr>
              <a:graphicFrameLocks/>
            </p:cNvGraphicFramePr>
            <p:nvPr/>
          </p:nvGraphicFramePr>
          <p:xfrm>
            <a:off x="10534" y="5195679"/>
            <a:ext cx="2636762" cy="1752703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9"/>
            </a:graphicData>
          </a:graphic>
        </p:graphicFrame>
        <p:grpSp>
          <p:nvGrpSpPr>
            <p:cNvPr id="73" name="Group 72"/>
            <p:cNvGrpSpPr/>
            <p:nvPr/>
          </p:nvGrpSpPr>
          <p:grpSpPr>
            <a:xfrm>
              <a:off x="111366" y="3356221"/>
              <a:ext cx="2111096" cy="338554"/>
              <a:chOff x="111366" y="3356221"/>
              <a:chExt cx="2111096" cy="338554"/>
            </a:xfrm>
          </p:grpSpPr>
          <p:sp>
            <p:nvSpPr>
              <p:cNvPr id="74" name="Rectangle 73"/>
              <p:cNvSpPr/>
              <p:nvPr/>
            </p:nvSpPr>
            <p:spPr>
              <a:xfrm>
                <a:off x="111366" y="3356221"/>
                <a:ext cx="444353" cy="338554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60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‘</a:t>
                </a:r>
                <a:r>
                  <a:rPr lang="en-US" sz="1600" b="0" cap="none" spc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80</a:t>
                </a:r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516430" y="3356221"/>
                <a:ext cx="444353" cy="338554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60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‘</a:t>
                </a:r>
                <a:r>
                  <a:rPr lang="en-US" sz="1600" b="0" cap="none" spc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81</a:t>
                </a:r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921494" y="3356221"/>
                <a:ext cx="490840" cy="338554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60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‘</a:t>
                </a:r>
                <a:r>
                  <a:rPr lang="en-US" sz="1600" b="0" cap="none" spc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82</a:t>
                </a:r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1373045" y="3356221"/>
                <a:ext cx="444353" cy="338554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60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‘</a:t>
                </a:r>
                <a:r>
                  <a:rPr lang="en-US" sz="1600" b="0" cap="none" spc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83</a:t>
                </a:r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1778109" y="3356221"/>
                <a:ext cx="444353" cy="338554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600" b="0" cap="none" spc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‘84</a:t>
                </a:r>
              </a:p>
            </p:txBody>
          </p:sp>
        </p:grpSp>
      </p:grpSp>
      <p:sp>
        <p:nvSpPr>
          <p:cNvPr id="90" name="Oval 89"/>
          <p:cNvSpPr/>
          <p:nvPr/>
        </p:nvSpPr>
        <p:spPr>
          <a:xfrm>
            <a:off x="4171950" y="5454650"/>
            <a:ext cx="241300" cy="5461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701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1" y="0"/>
            <a:ext cx="2962408" cy="400105"/>
          </a:xfrm>
          <a:prstGeom prst="rect">
            <a:avLst/>
          </a:prstGeom>
          <a:noFill/>
        </p:spPr>
        <p:txBody>
          <a:bodyPr wrap="none" lIns="121917" tIns="60958" rIns="121917" bIns="60958" rtlCol="0">
            <a:spAutoFit/>
          </a:bodyPr>
          <a:lstStyle/>
          <a:p>
            <a:r>
              <a:rPr lang="en-US" dirty="0" smtClean="0"/>
              <a:t>Original EMOSA specification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5224913" y="584200"/>
            <a:ext cx="871386" cy="400105"/>
          </a:xfrm>
          <a:prstGeom prst="rect">
            <a:avLst/>
          </a:prstGeom>
          <a:noFill/>
        </p:spPr>
        <p:txBody>
          <a:bodyPr wrap="none" lIns="121917" tIns="60958" rIns="121917" bIns="60958" rtlCol="0">
            <a:spAutoFit/>
          </a:bodyPr>
          <a:lstStyle/>
          <a:p>
            <a:r>
              <a:rPr lang="en-US" dirty="0" smtClean="0"/>
              <a:t>Hybrid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080000" y="4546600"/>
            <a:ext cx="1088754" cy="400105"/>
          </a:xfrm>
          <a:prstGeom prst="rect">
            <a:avLst/>
          </a:prstGeom>
          <a:noFill/>
        </p:spPr>
        <p:txBody>
          <a:bodyPr wrap="none" lIns="121917" tIns="60958" rIns="121917" bIns="60958" rtlCol="0">
            <a:spAutoFit/>
          </a:bodyPr>
          <a:lstStyle/>
          <a:p>
            <a:r>
              <a:rPr lang="en-US" dirty="0" smtClean="0"/>
              <a:t>Diffusion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5004853" y="2819400"/>
            <a:ext cx="1201477" cy="400105"/>
          </a:xfrm>
          <a:prstGeom prst="rect">
            <a:avLst/>
          </a:prstGeom>
          <a:noFill/>
        </p:spPr>
        <p:txBody>
          <a:bodyPr wrap="none" lIns="121917" tIns="60958" rIns="121917" bIns="60958" rtlCol="0">
            <a:spAutoFit/>
          </a:bodyPr>
          <a:lstStyle/>
          <a:p>
            <a:r>
              <a:rPr lang="en-US" dirty="0" smtClean="0"/>
              <a:t>Contagion</a:t>
            </a:r>
            <a:endParaRPr lang="en-US" dirty="0"/>
          </a:p>
        </p:txBody>
      </p:sp>
      <p:graphicFrame>
        <p:nvGraphicFramePr>
          <p:cNvPr id="26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82225291"/>
              </p:ext>
            </p:extLst>
          </p:nvPr>
        </p:nvGraphicFramePr>
        <p:xfrm>
          <a:off x="6604000" y="939800"/>
          <a:ext cx="5384800" cy="182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10" name="Equation" r:id="rId3" imgW="4063680" imgH="1358640" progId="Equation.DSMT4">
                  <p:embed/>
                </p:oleObj>
              </mc:Choice>
              <mc:Fallback>
                <p:oleObj name="Equation" r:id="rId3" imgW="4063680" imgH="1358640" progId="Equation.DSMT4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04000" y="939800"/>
                        <a:ext cx="5384800" cy="1828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" name="TextBox 29"/>
          <p:cNvSpPr txBox="1"/>
          <p:nvPr/>
        </p:nvSpPr>
        <p:spPr>
          <a:xfrm>
            <a:off x="8729685" y="0"/>
            <a:ext cx="2658286" cy="400105"/>
          </a:xfrm>
          <a:prstGeom prst="rect">
            <a:avLst/>
          </a:prstGeom>
          <a:noFill/>
        </p:spPr>
        <p:txBody>
          <a:bodyPr wrap="none" lIns="121917" tIns="60958" rIns="121917" bIns="60958" rtlCol="0">
            <a:spAutoFit/>
          </a:bodyPr>
          <a:lstStyle/>
          <a:p>
            <a:r>
              <a:rPr lang="en-US" dirty="0" smtClean="0"/>
              <a:t>New EMOSA specification</a:t>
            </a:r>
            <a:endParaRPr lang="en-US" dirty="0"/>
          </a:p>
        </p:txBody>
      </p:sp>
      <p:graphicFrame>
        <p:nvGraphicFramePr>
          <p:cNvPr id="1040" name="Object 16"/>
          <p:cNvGraphicFramePr>
            <a:graphicFrameLocks noChangeAspect="1"/>
          </p:cNvGraphicFramePr>
          <p:nvPr/>
        </p:nvGraphicFramePr>
        <p:xfrm>
          <a:off x="215901" y="939800"/>
          <a:ext cx="4762500" cy="182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11" name="Equation" r:id="rId5" imgW="3593880" imgH="1358640" progId="Equation.DSMT4">
                  <p:embed/>
                </p:oleObj>
              </mc:Choice>
              <mc:Fallback>
                <p:oleObj name="Equation" r:id="rId5" imgW="3593880" imgH="1358640" progId="Equation.DSMT4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5901" y="939800"/>
                        <a:ext cx="4762500" cy="1828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42" name="Object 18"/>
          <p:cNvGraphicFramePr>
            <a:graphicFrameLocks noChangeAspect="1"/>
          </p:cNvGraphicFramePr>
          <p:nvPr/>
        </p:nvGraphicFramePr>
        <p:xfrm>
          <a:off x="6705601" y="3022600"/>
          <a:ext cx="3282951" cy="16425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12" name="Equation" r:id="rId7" imgW="2476440" imgH="1218960" progId="Equation.DSMT4">
                  <p:embed/>
                </p:oleObj>
              </mc:Choice>
              <mc:Fallback>
                <p:oleObj name="Equation" r:id="rId7" imgW="2476440" imgH="1218960" progId="Equation.DSMT4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05601" y="3022600"/>
                        <a:ext cx="3282951" cy="164253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43" name="Object 19"/>
          <p:cNvGraphicFramePr>
            <a:graphicFrameLocks noChangeAspect="1"/>
          </p:cNvGraphicFramePr>
          <p:nvPr/>
        </p:nvGraphicFramePr>
        <p:xfrm>
          <a:off x="508000" y="3022600"/>
          <a:ext cx="4375149" cy="16425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13" name="Equation" r:id="rId9" imgW="3301920" imgH="1218960" progId="Equation.DSMT4">
                  <p:embed/>
                </p:oleObj>
              </mc:Choice>
              <mc:Fallback>
                <p:oleObj name="Equation" r:id="rId9" imgW="3301920" imgH="1218960" progId="Equation.DSMT4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8000" y="3022600"/>
                        <a:ext cx="4375149" cy="164253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44" name="Object 20"/>
          <p:cNvGraphicFramePr>
            <a:graphicFrameLocks noChangeAspect="1"/>
          </p:cNvGraphicFramePr>
          <p:nvPr/>
        </p:nvGraphicFramePr>
        <p:xfrm>
          <a:off x="4165601" y="5054600"/>
          <a:ext cx="3282951" cy="16425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14" name="Equation" r:id="rId11" imgW="2476440" imgH="1218960" progId="Equation.DSMT4">
                  <p:embed/>
                </p:oleObj>
              </mc:Choice>
              <mc:Fallback>
                <p:oleObj name="Equation" r:id="rId11" imgW="2476440" imgH="1218960" progId="Equation.DSMT4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65601" y="5054600"/>
                        <a:ext cx="3282951" cy="164253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 advClick="0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Chart 19"/>
          <p:cNvGraphicFramePr/>
          <p:nvPr/>
        </p:nvGraphicFramePr>
        <p:xfrm>
          <a:off x="7620000" y="0"/>
          <a:ext cx="4572000" cy="4572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pSp>
        <p:nvGrpSpPr>
          <p:cNvPr id="21" name="Group 158"/>
          <p:cNvGrpSpPr/>
          <p:nvPr/>
        </p:nvGrpSpPr>
        <p:grpSpPr>
          <a:xfrm>
            <a:off x="6857253" y="4781549"/>
            <a:ext cx="4912156" cy="1831832"/>
            <a:chOff x="1087900" y="1750326"/>
            <a:chExt cx="4003556" cy="1373874"/>
          </a:xfrm>
        </p:grpSpPr>
        <p:graphicFrame>
          <p:nvGraphicFramePr>
            <p:cNvPr id="22" name="Object 2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809391355"/>
                </p:ext>
              </p:extLst>
            </p:nvPr>
          </p:nvGraphicFramePr>
          <p:xfrm>
            <a:off x="1371600" y="2895600"/>
            <a:ext cx="1549400" cy="2286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257" name="Equation" r:id="rId5" imgW="1549080" imgH="228600" progId="Equation.DSMT4">
                    <p:embed/>
                  </p:oleObj>
                </mc:Choice>
                <mc:Fallback>
                  <p:oleObj name="Equation" r:id="rId5" imgW="1549080" imgH="228600" progId="Equation.DSMT4">
                    <p:embed/>
                    <p:pic>
                      <p:nvPicPr>
                        <p:cNvPr id="0" name="Picture 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71600" y="2895600"/>
                          <a:ext cx="1549400" cy="2286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23" name="Group 160"/>
            <p:cNvGrpSpPr/>
            <p:nvPr/>
          </p:nvGrpSpPr>
          <p:grpSpPr>
            <a:xfrm>
              <a:off x="1138700" y="2321827"/>
              <a:ext cx="3844072" cy="552450"/>
              <a:chOff x="1138700" y="2321827"/>
              <a:chExt cx="3844072" cy="552450"/>
            </a:xfrm>
          </p:grpSpPr>
          <p:graphicFrame>
            <p:nvGraphicFramePr>
              <p:cNvPr id="27" name="Object 26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57493768"/>
                  </p:ext>
                </p:extLst>
              </p:nvPr>
            </p:nvGraphicFramePr>
            <p:xfrm>
              <a:off x="2114286" y="2321827"/>
              <a:ext cx="2868486" cy="55245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9258" name="Equation" r:id="rId7" imgW="2869920" imgH="558720" progId="Equation.DSMT4">
                      <p:embed/>
                    </p:oleObj>
                  </mc:Choice>
                  <mc:Fallback>
                    <p:oleObj name="Equation" r:id="rId7" imgW="2869920" imgH="558720" progId="Equation.DSMT4">
                      <p:embed/>
                      <p:pic>
                        <p:nvPicPr>
                          <p:cNvPr id="0" name="Picture 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114286" y="2321827"/>
                            <a:ext cx="2868486" cy="55245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8" name="Object 27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82888906"/>
                  </p:ext>
                </p:extLst>
              </p:nvPr>
            </p:nvGraphicFramePr>
            <p:xfrm>
              <a:off x="1138700" y="2362200"/>
              <a:ext cx="889002" cy="2286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9259" name="Equation" r:id="rId9" imgW="888840" imgH="228600" progId="Equation.DSMT4">
                      <p:embed/>
                    </p:oleObj>
                  </mc:Choice>
                  <mc:Fallback>
                    <p:oleObj name="Equation" r:id="rId9" imgW="888840" imgH="228600" progId="Equation.DSMT4">
                      <p:embed/>
                      <p:pic>
                        <p:nvPicPr>
                          <p:cNvPr id="0" name="Picture 3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138700" y="2362200"/>
                            <a:ext cx="889002" cy="2286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24" name="Group 161"/>
            <p:cNvGrpSpPr/>
            <p:nvPr/>
          </p:nvGrpSpPr>
          <p:grpSpPr>
            <a:xfrm>
              <a:off x="1087900" y="1750326"/>
              <a:ext cx="4003556" cy="552450"/>
              <a:chOff x="1087900" y="1489976"/>
              <a:chExt cx="4003556" cy="552450"/>
            </a:xfrm>
          </p:grpSpPr>
          <p:graphicFrame>
            <p:nvGraphicFramePr>
              <p:cNvPr id="25" name="Object 24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16271593"/>
                  </p:ext>
                </p:extLst>
              </p:nvPr>
            </p:nvGraphicFramePr>
            <p:xfrm>
              <a:off x="2014655" y="1489976"/>
              <a:ext cx="3076801" cy="55245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9260" name="Equation" r:id="rId11" imgW="3085920" imgH="558720" progId="Equation.DSMT4">
                      <p:embed/>
                    </p:oleObj>
                  </mc:Choice>
                  <mc:Fallback>
                    <p:oleObj name="Equation" r:id="rId11" imgW="3085920" imgH="558720" progId="Equation.DSMT4">
                      <p:embed/>
                      <p:pic>
                        <p:nvPicPr>
                          <p:cNvPr id="0" name="Picture 4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014655" y="1489976"/>
                            <a:ext cx="3076801" cy="55245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6" name="Object 25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69341384"/>
                  </p:ext>
                </p:extLst>
              </p:nvPr>
            </p:nvGraphicFramePr>
            <p:xfrm>
              <a:off x="1087900" y="1523999"/>
              <a:ext cx="965201" cy="2286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9261" name="Equation" r:id="rId13" imgW="965160" imgH="228600" progId="Equation.DSMT4">
                      <p:embed/>
                    </p:oleObj>
                  </mc:Choice>
                  <mc:Fallback>
                    <p:oleObj name="Equation" r:id="rId13" imgW="965160" imgH="228600" progId="Equation.DSMT4">
                      <p:embed/>
                      <p:pic>
                        <p:nvPicPr>
                          <p:cNvPr id="0" name="Picture 5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087900" y="1523999"/>
                            <a:ext cx="965201" cy="2286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grpSp>
        <p:nvGrpSpPr>
          <p:cNvPr id="29" name="Group 28"/>
          <p:cNvGrpSpPr/>
          <p:nvPr/>
        </p:nvGrpSpPr>
        <p:grpSpPr>
          <a:xfrm>
            <a:off x="479313" y="4807441"/>
            <a:ext cx="4394200" cy="1828800"/>
            <a:chOff x="1320800" y="1752600"/>
            <a:chExt cx="3581400" cy="1371600"/>
          </a:xfrm>
        </p:grpSpPr>
        <p:graphicFrame>
          <p:nvGraphicFramePr>
            <p:cNvPr id="30" name="Object 2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914546731"/>
                </p:ext>
              </p:extLst>
            </p:nvPr>
          </p:nvGraphicFramePr>
          <p:xfrm>
            <a:off x="1371600" y="2895600"/>
            <a:ext cx="1549400" cy="2286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262" name="Equation" r:id="rId15" imgW="1549080" imgH="228600" progId="Equation.DSMT4">
                    <p:embed/>
                  </p:oleObj>
                </mc:Choice>
                <mc:Fallback>
                  <p:oleObj name="Equation" r:id="rId15" imgW="1549080" imgH="228600" progId="Equation.DSMT4">
                    <p:embed/>
                    <p:pic>
                      <p:nvPicPr>
                        <p:cNvPr id="0" name="Picture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71600" y="2895600"/>
                          <a:ext cx="1549400" cy="2286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31" name="Group 148"/>
            <p:cNvGrpSpPr/>
            <p:nvPr/>
          </p:nvGrpSpPr>
          <p:grpSpPr>
            <a:xfrm>
              <a:off x="1371600" y="2330053"/>
              <a:ext cx="3327466" cy="559593"/>
              <a:chOff x="1371600" y="2330053"/>
              <a:chExt cx="3327466" cy="559593"/>
            </a:xfrm>
          </p:grpSpPr>
          <p:graphicFrame>
            <p:nvGraphicFramePr>
              <p:cNvPr id="35" name="Object 34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486771795"/>
                  </p:ext>
                </p:extLst>
              </p:nvPr>
            </p:nvGraphicFramePr>
            <p:xfrm>
              <a:off x="2286019" y="2330053"/>
              <a:ext cx="2413047" cy="55959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9263" name="Equation" r:id="rId16" imgW="2412720" imgH="558720" progId="Equation.DSMT4">
                      <p:embed/>
                    </p:oleObj>
                  </mc:Choice>
                  <mc:Fallback>
                    <p:oleObj name="Equation" r:id="rId16" imgW="2412720" imgH="558720" progId="Equation.DSMT4">
                      <p:embed/>
                      <p:pic>
                        <p:nvPicPr>
                          <p:cNvPr id="0" name="Picture 7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286019" y="2330053"/>
                            <a:ext cx="2413047" cy="559593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6" name="Object 35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94699282"/>
                  </p:ext>
                </p:extLst>
              </p:nvPr>
            </p:nvGraphicFramePr>
            <p:xfrm>
              <a:off x="1371600" y="2362200"/>
              <a:ext cx="889000" cy="2286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9264" name="Equation" r:id="rId18" imgW="888840" imgH="228600" progId="Equation.DSMT4">
                      <p:embed/>
                    </p:oleObj>
                  </mc:Choice>
                  <mc:Fallback>
                    <p:oleObj name="Equation" r:id="rId18" imgW="888840" imgH="228600" progId="Equation.DSMT4">
                      <p:embed/>
                      <p:pic>
                        <p:nvPicPr>
                          <p:cNvPr id="0" name="Picture 8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371600" y="2362200"/>
                            <a:ext cx="889000" cy="2286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32" name="Group 149"/>
            <p:cNvGrpSpPr/>
            <p:nvPr/>
          </p:nvGrpSpPr>
          <p:grpSpPr>
            <a:xfrm>
              <a:off x="1320800" y="1752600"/>
              <a:ext cx="3581400" cy="558800"/>
              <a:chOff x="1320800" y="1492250"/>
              <a:chExt cx="3581400" cy="558800"/>
            </a:xfrm>
          </p:grpSpPr>
          <p:graphicFrame>
            <p:nvGraphicFramePr>
              <p:cNvPr id="33" name="Object 32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85677501"/>
                  </p:ext>
                </p:extLst>
              </p:nvPr>
            </p:nvGraphicFramePr>
            <p:xfrm>
              <a:off x="2286000" y="1492250"/>
              <a:ext cx="2616200" cy="5588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9265" name="Equation" r:id="rId19" imgW="2616120" imgH="558720" progId="Equation.DSMT4">
                      <p:embed/>
                    </p:oleObj>
                  </mc:Choice>
                  <mc:Fallback>
                    <p:oleObj name="Equation" r:id="rId19" imgW="2616120" imgH="558720" progId="Equation.DSMT4">
                      <p:embed/>
                      <p:pic>
                        <p:nvPicPr>
                          <p:cNvPr id="0" name="Picture 9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286000" y="1492250"/>
                            <a:ext cx="2616200" cy="5588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4" name="Object 33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9986209"/>
                  </p:ext>
                </p:extLst>
              </p:nvPr>
            </p:nvGraphicFramePr>
            <p:xfrm>
              <a:off x="1320800" y="1524000"/>
              <a:ext cx="965200" cy="2286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9266" name="Equation" r:id="rId21" imgW="965160" imgH="228600" progId="Equation.DSMT4">
                      <p:embed/>
                    </p:oleObj>
                  </mc:Choice>
                  <mc:Fallback>
                    <p:oleObj name="Equation" r:id="rId21" imgW="965160" imgH="228600" progId="Equation.DSMT4">
                      <p:embed/>
                      <p:pic>
                        <p:nvPicPr>
                          <p:cNvPr id="0" name="Picture 10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320800" y="1524000"/>
                            <a:ext cx="965200" cy="2286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graphicFrame>
        <p:nvGraphicFramePr>
          <p:cNvPr id="37" name="Chart 36"/>
          <p:cNvGraphicFramePr/>
          <p:nvPr/>
        </p:nvGraphicFramePr>
        <p:xfrm>
          <a:off x="0" y="0"/>
          <a:ext cx="4572000" cy="4572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2"/>
          </a:graphicData>
        </a:graphic>
      </p:graphicFrame>
      <p:sp>
        <p:nvSpPr>
          <p:cNvPr id="38" name="TextBox 37"/>
          <p:cNvSpPr txBox="1"/>
          <p:nvPr/>
        </p:nvSpPr>
        <p:spPr>
          <a:xfrm>
            <a:off x="3531870" y="0"/>
            <a:ext cx="143500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/>
              <a:t>WinBUGS</a:t>
            </a:r>
            <a:endParaRPr lang="en-US" b="1" dirty="0" smtClean="0"/>
          </a:p>
          <a:p>
            <a:r>
              <a:rPr lang="en-US" b="1" dirty="0" smtClean="0"/>
              <a:t>OLD/Original</a:t>
            </a:r>
            <a:br>
              <a:rPr lang="en-US" b="1" dirty="0" smtClean="0"/>
            </a:br>
            <a:r>
              <a:rPr lang="en-US" b="1" dirty="0" smtClean="0"/>
              <a:t>Beta</a:t>
            </a:r>
            <a:endParaRPr lang="en-US" b="1" dirty="0"/>
          </a:p>
        </p:txBody>
      </p:sp>
      <p:sp>
        <p:nvSpPr>
          <p:cNvPr id="39" name="TextBox 38"/>
          <p:cNvSpPr txBox="1"/>
          <p:nvPr/>
        </p:nvSpPr>
        <p:spPr>
          <a:xfrm>
            <a:off x="6678930" y="0"/>
            <a:ext cx="111120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/>
              <a:t>WinBUGS</a:t>
            </a:r>
            <a:endParaRPr lang="en-US" b="1" dirty="0" smtClean="0"/>
          </a:p>
          <a:p>
            <a:r>
              <a:rPr lang="en-US" b="1" dirty="0" smtClean="0"/>
              <a:t>NEW</a:t>
            </a:r>
          </a:p>
          <a:p>
            <a:r>
              <a:rPr lang="en-US" b="1" dirty="0" smtClean="0"/>
              <a:t>Gauss</a:t>
            </a:r>
            <a:endParaRPr lang="en-US" b="1" dirty="0"/>
          </a:p>
        </p:txBody>
      </p:sp>
      <p:sp>
        <p:nvSpPr>
          <p:cNvPr id="40" name="TextBox 39"/>
          <p:cNvSpPr txBox="1"/>
          <p:nvPr/>
        </p:nvSpPr>
        <p:spPr>
          <a:xfrm>
            <a:off x="4919980" y="864870"/>
            <a:ext cx="14859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 smtClean="0"/>
              <a:t>DIC</a:t>
            </a:r>
            <a:endParaRPr lang="en-US" sz="5400" b="1" dirty="0"/>
          </a:p>
        </p:txBody>
      </p:sp>
      <p:cxnSp>
        <p:nvCxnSpPr>
          <p:cNvPr id="52" name="Straight Arrow Connector 51"/>
          <p:cNvCxnSpPr/>
          <p:nvPr/>
        </p:nvCxnSpPr>
        <p:spPr>
          <a:xfrm>
            <a:off x="5740400" y="2032000"/>
            <a:ext cx="0" cy="17653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5308600" y="3848100"/>
            <a:ext cx="1020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Better fit</a:t>
            </a:r>
            <a:endParaRPr lang="en-US" dirty="0"/>
          </a:p>
        </p:txBody>
      </p:sp>
      <p:sp>
        <p:nvSpPr>
          <p:cNvPr id="54" name="TextBox 53"/>
          <p:cNvSpPr txBox="1"/>
          <p:nvPr/>
        </p:nvSpPr>
        <p:spPr>
          <a:xfrm>
            <a:off x="5219700" y="1651000"/>
            <a:ext cx="1036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Worse fit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7715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7651" y="3352798"/>
            <a:ext cx="3764610" cy="350519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726" y="-2"/>
            <a:ext cx="3764610" cy="350519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586" y="-1"/>
            <a:ext cx="7365541" cy="685799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775553" y="215900"/>
            <a:ext cx="30557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 dirty="0" smtClean="0"/>
              <a:t>old/original MatLab</a:t>
            </a:r>
            <a:endParaRPr lang="en-US" sz="2800" dirty="0"/>
          </a:p>
        </p:txBody>
      </p:sp>
      <p:sp>
        <p:nvSpPr>
          <p:cNvPr id="12" name="TextBox 11"/>
          <p:cNvSpPr txBox="1"/>
          <p:nvPr/>
        </p:nvSpPr>
        <p:spPr>
          <a:xfrm>
            <a:off x="6858000" y="0"/>
            <a:ext cx="742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Gauss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7252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586" y="-1"/>
            <a:ext cx="7365541" cy="685799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7651" y="3352798"/>
            <a:ext cx="3764610" cy="350519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726" y="-2"/>
            <a:ext cx="3764610" cy="350519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489804" y="215900"/>
            <a:ext cx="32322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 dirty="0" smtClean="0"/>
              <a:t>old/original WinBugs</a:t>
            </a:r>
            <a:endParaRPr lang="en-US" sz="2800" dirty="0"/>
          </a:p>
        </p:txBody>
      </p:sp>
      <p:sp>
        <p:nvSpPr>
          <p:cNvPr id="12" name="TextBox 11"/>
          <p:cNvSpPr txBox="1"/>
          <p:nvPr/>
        </p:nvSpPr>
        <p:spPr>
          <a:xfrm>
            <a:off x="6858000" y="0"/>
            <a:ext cx="6086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Beta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4737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5586" y="9062"/>
            <a:ext cx="7365541" cy="683987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717651" y="3357430"/>
            <a:ext cx="3764610" cy="34959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705960" y="-2"/>
            <a:ext cx="3764141" cy="350519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549774" y="215900"/>
            <a:ext cx="21722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 dirty="0" smtClean="0"/>
              <a:t>new WinBugs</a:t>
            </a:r>
            <a:endParaRPr lang="en-US" sz="2800" dirty="0"/>
          </a:p>
        </p:txBody>
      </p:sp>
      <p:sp>
        <p:nvSpPr>
          <p:cNvPr id="13" name="TextBox 12"/>
          <p:cNvSpPr txBox="1"/>
          <p:nvPr/>
        </p:nvSpPr>
        <p:spPr>
          <a:xfrm>
            <a:off x="6858000" y="0"/>
            <a:ext cx="742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Gauss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46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7651" y="3352798"/>
            <a:ext cx="3764610" cy="350519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726" y="-2"/>
            <a:ext cx="3764610" cy="350519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586" y="-1"/>
            <a:ext cx="7365541" cy="685799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858000" y="0"/>
            <a:ext cx="742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Gauss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775553" y="215900"/>
            <a:ext cx="30557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 dirty="0" smtClean="0"/>
              <a:t>old/original MatLab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727252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/>
          <p:cNvSpPr/>
          <p:nvPr/>
        </p:nvSpPr>
        <p:spPr>
          <a:xfrm>
            <a:off x="793214" y="694063"/>
            <a:ext cx="10598227" cy="5805889"/>
          </a:xfrm>
          <a:prstGeom prst="rect">
            <a:avLst/>
          </a:prstGeom>
          <a:solidFill>
            <a:schemeClr val="bg1"/>
          </a:solidFill>
          <a:ln w="127000"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7041854" y="2223936"/>
            <a:ext cx="3159957" cy="303301"/>
          </a:xfrm>
          <a:prstGeom prst="rect">
            <a:avLst/>
          </a:prstGeom>
          <a:solidFill>
            <a:srgbClr val="7030A0">
              <a:alpha val="1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6330506" y="2640132"/>
            <a:ext cx="3871305" cy="303301"/>
          </a:xfrm>
          <a:prstGeom prst="rect">
            <a:avLst/>
          </a:prstGeom>
          <a:solidFill>
            <a:schemeClr val="accent5">
              <a:lumMod val="75000"/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Rounded Rectangle 1"/>
          <p:cNvSpPr/>
          <p:nvPr/>
        </p:nvSpPr>
        <p:spPr>
          <a:xfrm>
            <a:off x="7110417" y="2291276"/>
            <a:ext cx="533400" cy="190501"/>
          </a:xfrm>
          <a:prstGeom prst="round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2001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7790946" y="2294567"/>
            <a:ext cx="533400" cy="190501"/>
          </a:xfrm>
          <a:prstGeom prst="round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2002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6395674" y="2703909"/>
            <a:ext cx="533400" cy="190501"/>
          </a:xfrm>
          <a:prstGeom prst="round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2000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7119881" y="2703909"/>
            <a:ext cx="533400" cy="190501"/>
          </a:xfrm>
          <a:prstGeom prst="round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2001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7790946" y="2697444"/>
            <a:ext cx="533400" cy="190501"/>
          </a:xfrm>
          <a:prstGeom prst="round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2002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7" name="Straight Arrow Connector 6"/>
          <p:cNvCxnSpPr>
            <a:stCxn id="4" idx="0"/>
            <a:endCxn id="2" idx="2"/>
          </p:cNvCxnSpPr>
          <p:nvPr/>
        </p:nvCxnSpPr>
        <p:spPr>
          <a:xfrm flipV="1">
            <a:off x="6662374" y="2481777"/>
            <a:ext cx="714743" cy="2221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Curved Connector 7"/>
          <p:cNvCxnSpPr>
            <a:stCxn id="2" idx="0"/>
            <a:endCxn id="3" idx="0"/>
          </p:cNvCxnSpPr>
          <p:nvPr/>
        </p:nvCxnSpPr>
        <p:spPr>
          <a:xfrm rot="16200000" flipH="1">
            <a:off x="7715735" y="1952657"/>
            <a:ext cx="3291" cy="680529"/>
          </a:xfrm>
          <a:prstGeom prst="curvedConnector3">
            <a:avLst>
              <a:gd name="adj1" fmla="val -6946217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Rounded Rectangle 8"/>
          <p:cNvSpPr/>
          <p:nvPr/>
        </p:nvSpPr>
        <p:spPr>
          <a:xfrm>
            <a:off x="8826808" y="2299435"/>
            <a:ext cx="533400" cy="190501"/>
          </a:xfrm>
          <a:prstGeom prst="round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2008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8826808" y="2702312"/>
            <a:ext cx="533400" cy="190501"/>
          </a:xfrm>
          <a:prstGeom prst="round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2008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11" name="Curved Connector 10"/>
          <p:cNvCxnSpPr>
            <a:stCxn id="3" idx="0"/>
            <a:endCxn id="12" idx="0"/>
          </p:cNvCxnSpPr>
          <p:nvPr/>
        </p:nvCxnSpPr>
        <p:spPr>
          <a:xfrm rot="16200000" flipH="1">
            <a:off x="8295533" y="2056679"/>
            <a:ext cx="17223" cy="492998"/>
          </a:xfrm>
          <a:prstGeom prst="curvedConnector3">
            <a:avLst>
              <a:gd name="adj1" fmla="val -1327295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Rounded Rectangle 11"/>
          <p:cNvSpPr/>
          <p:nvPr/>
        </p:nvSpPr>
        <p:spPr>
          <a:xfrm>
            <a:off x="8442030" y="2311790"/>
            <a:ext cx="217228" cy="177569"/>
          </a:xfrm>
          <a:prstGeom prst="round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…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8442030" y="2709689"/>
            <a:ext cx="217228" cy="177569"/>
          </a:xfrm>
          <a:prstGeom prst="round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…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14" name="Curved Connector 13"/>
          <p:cNvCxnSpPr>
            <a:stCxn id="12" idx="0"/>
            <a:endCxn id="9" idx="0"/>
          </p:cNvCxnSpPr>
          <p:nvPr/>
        </p:nvCxnSpPr>
        <p:spPr>
          <a:xfrm rot="5400000" flipH="1" flipV="1">
            <a:off x="8815899" y="2034181"/>
            <a:ext cx="12355" cy="542864"/>
          </a:xfrm>
          <a:prstGeom prst="curvedConnector3">
            <a:avLst>
              <a:gd name="adj1" fmla="val 1950263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9389259" y="2255721"/>
            <a:ext cx="73289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 smtClean="0"/>
              <a:t>Predicted</a:t>
            </a:r>
            <a:endParaRPr lang="en-US" sz="1100" dirty="0"/>
          </a:p>
        </p:txBody>
      </p:sp>
      <p:sp>
        <p:nvSpPr>
          <p:cNvPr id="31" name="Rectangle 30"/>
          <p:cNvSpPr/>
          <p:nvPr/>
        </p:nvSpPr>
        <p:spPr>
          <a:xfrm>
            <a:off x="9416970" y="2682798"/>
            <a:ext cx="73449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 smtClean="0"/>
              <a:t>Observed</a:t>
            </a:r>
            <a:endParaRPr lang="en-US" sz="1100" dirty="0"/>
          </a:p>
        </p:txBody>
      </p:sp>
      <p:sp>
        <p:nvSpPr>
          <p:cNvPr id="32" name="Rectangle 31"/>
          <p:cNvSpPr/>
          <p:nvPr/>
        </p:nvSpPr>
        <p:spPr>
          <a:xfrm>
            <a:off x="6323957" y="2259726"/>
            <a:ext cx="64625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latin typeface="Arial Black" panose="020B0A04020102020204" pitchFamily="34" charset="0"/>
              </a:rPr>
              <a:t>FULL</a:t>
            </a:r>
            <a:endParaRPr lang="en-US" sz="1200" dirty="0">
              <a:latin typeface="Arial Black" panose="020B0A04020102020204" pitchFamily="34" charset="0"/>
            </a:endParaRPr>
          </a:p>
        </p:txBody>
      </p:sp>
      <p:grpSp>
        <p:nvGrpSpPr>
          <p:cNvPr id="136" name="Group 135"/>
          <p:cNvGrpSpPr/>
          <p:nvPr/>
        </p:nvGrpSpPr>
        <p:grpSpPr>
          <a:xfrm>
            <a:off x="1577388" y="2239092"/>
            <a:ext cx="3871305" cy="719497"/>
            <a:chOff x="1685180" y="1779301"/>
            <a:chExt cx="3871305" cy="719497"/>
          </a:xfrm>
        </p:grpSpPr>
        <p:sp>
          <p:nvSpPr>
            <p:cNvPr id="34" name="Rectangle 33"/>
            <p:cNvSpPr/>
            <p:nvPr/>
          </p:nvSpPr>
          <p:spPr>
            <a:xfrm>
              <a:off x="2396528" y="1779301"/>
              <a:ext cx="3159957" cy="303301"/>
            </a:xfrm>
            <a:prstGeom prst="rect">
              <a:avLst/>
            </a:prstGeom>
            <a:solidFill>
              <a:srgbClr val="7030A0">
                <a:alpha val="1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1685180" y="2195497"/>
              <a:ext cx="3871305" cy="303301"/>
            </a:xfrm>
            <a:prstGeom prst="rect">
              <a:avLst/>
            </a:prstGeom>
            <a:solidFill>
              <a:schemeClr val="accent5">
                <a:lumMod val="75000"/>
                <a:alpha val="1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2520023" y="1835306"/>
              <a:ext cx="533400" cy="190501"/>
            </a:xfrm>
            <a:prstGeom prst="round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</a:rPr>
                <a:t>2001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3200552" y="1838597"/>
              <a:ext cx="533400" cy="190501"/>
            </a:xfrm>
            <a:prstGeom prst="round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</a:rPr>
                <a:t>2002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1805280" y="2247939"/>
              <a:ext cx="533400" cy="190501"/>
            </a:xfrm>
            <a:prstGeom prst="round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</a:rPr>
                <a:t>2000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2529487" y="2247939"/>
              <a:ext cx="533400" cy="190501"/>
            </a:xfrm>
            <a:prstGeom prst="round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</a:rPr>
                <a:t>2001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3200552" y="2241474"/>
              <a:ext cx="533400" cy="190501"/>
            </a:xfrm>
            <a:prstGeom prst="round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</a:rPr>
                <a:t>2002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20" name="Straight Arrow Connector 19"/>
            <p:cNvCxnSpPr>
              <a:stCxn id="17" idx="0"/>
              <a:endCxn id="15" idx="2"/>
            </p:cNvCxnSpPr>
            <p:nvPr/>
          </p:nvCxnSpPr>
          <p:spPr>
            <a:xfrm flipV="1">
              <a:off x="2071980" y="2025807"/>
              <a:ext cx="714743" cy="22213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1" name="Rounded Rectangle 20"/>
            <p:cNvSpPr/>
            <p:nvPr/>
          </p:nvSpPr>
          <p:spPr>
            <a:xfrm>
              <a:off x="4236414" y="1843465"/>
              <a:ext cx="533400" cy="190501"/>
            </a:xfrm>
            <a:prstGeom prst="round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</a:rPr>
                <a:t>2008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22" name="Rounded Rectangle 21"/>
            <p:cNvSpPr/>
            <p:nvPr/>
          </p:nvSpPr>
          <p:spPr>
            <a:xfrm>
              <a:off x="4236414" y="2246342"/>
              <a:ext cx="533400" cy="190501"/>
            </a:xfrm>
            <a:prstGeom prst="round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</a:rPr>
                <a:t>2008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23" name="Rounded Rectangle 22"/>
            <p:cNvSpPr/>
            <p:nvPr/>
          </p:nvSpPr>
          <p:spPr>
            <a:xfrm>
              <a:off x="3851636" y="1855820"/>
              <a:ext cx="217228" cy="177569"/>
            </a:xfrm>
            <a:prstGeom prst="round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</a:rPr>
                <a:t>…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24" name="Rounded Rectangle 23"/>
            <p:cNvSpPr/>
            <p:nvPr/>
          </p:nvSpPr>
          <p:spPr>
            <a:xfrm>
              <a:off x="3851636" y="2253719"/>
              <a:ext cx="217228" cy="177569"/>
            </a:xfrm>
            <a:prstGeom prst="round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</a:rPr>
                <a:t>…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25" name="Straight Arrow Connector 24"/>
            <p:cNvCxnSpPr>
              <a:stCxn id="18" idx="0"/>
              <a:endCxn id="16" idx="2"/>
            </p:cNvCxnSpPr>
            <p:nvPr/>
          </p:nvCxnSpPr>
          <p:spPr>
            <a:xfrm flipV="1">
              <a:off x="2796187" y="2029098"/>
              <a:ext cx="671065" cy="21884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>
              <a:stCxn id="19" idx="0"/>
              <a:endCxn id="23" idx="2"/>
            </p:cNvCxnSpPr>
            <p:nvPr/>
          </p:nvCxnSpPr>
          <p:spPr>
            <a:xfrm flipV="1">
              <a:off x="3467252" y="2033389"/>
              <a:ext cx="492998" cy="20808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>
              <a:stCxn id="24" idx="0"/>
              <a:endCxn id="21" idx="2"/>
            </p:cNvCxnSpPr>
            <p:nvPr/>
          </p:nvCxnSpPr>
          <p:spPr>
            <a:xfrm flipV="1">
              <a:off x="3960250" y="2033966"/>
              <a:ext cx="542864" cy="21975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3" name="Rectangle 32"/>
            <p:cNvSpPr/>
            <p:nvPr/>
          </p:nvSpPr>
          <p:spPr>
            <a:xfrm>
              <a:off x="1786291" y="1809740"/>
              <a:ext cx="646256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dirty="0" smtClean="0">
                  <a:latin typeface="Arial Black" panose="020B0A04020102020204" pitchFamily="34" charset="0"/>
                </a:rPr>
                <a:t>STEP</a:t>
              </a:r>
              <a:endParaRPr lang="en-US" sz="1200" dirty="0">
                <a:latin typeface="Arial Black" panose="020B0A04020102020204" pitchFamily="34" charset="0"/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4743933" y="1811086"/>
              <a:ext cx="732893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100" dirty="0" smtClean="0"/>
                <a:t>Predicted</a:t>
              </a:r>
              <a:endParaRPr lang="en-US" sz="1100" dirty="0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4771644" y="2209588"/>
              <a:ext cx="734496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100" dirty="0" smtClean="0"/>
                <a:t>Observed</a:t>
              </a:r>
              <a:endParaRPr lang="en-US" sz="1100" dirty="0"/>
            </a:p>
          </p:txBody>
        </p:sp>
      </p:grpSp>
      <p:grpSp>
        <p:nvGrpSpPr>
          <p:cNvPr id="139" name="Group 138"/>
          <p:cNvGrpSpPr/>
          <p:nvPr/>
        </p:nvGrpSpPr>
        <p:grpSpPr>
          <a:xfrm>
            <a:off x="4116489" y="3367093"/>
            <a:ext cx="1466889" cy="2139639"/>
            <a:chOff x="4068864" y="3395668"/>
            <a:chExt cx="1466889" cy="2139639"/>
          </a:xfrm>
        </p:grpSpPr>
        <p:sp>
          <p:nvSpPr>
            <p:cNvPr id="40" name="Rounded Rectangle 39"/>
            <p:cNvSpPr/>
            <p:nvPr/>
          </p:nvSpPr>
          <p:spPr>
            <a:xfrm>
              <a:off x="4902607" y="3875502"/>
              <a:ext cx="533400" cy="190501"/>
            </a:xfrm>
            <a:prstGeom prst="round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</a:rPr>
                <a:t>2001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41" name="Rounded Rectangle 40"/>
            <p:cNvSpPr/>
            <p:nvPr/>
          </p:nvSpPr>
          <p:spPr>
            <a:xfrm>
              <a:off x="4902607" y="4247246"/>
              <a:ext cx="533400" cy="190501"/>
            </a:xfrm>
            <a:prstGeom prst="round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</a:rPr>
                <a:t>2002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42" name="Rounded Rectangle 41"/>
            <p:cNvSpPr/>
            <p:nvPr/>
          </p:nvSpPr>
          <p:spPr>
            <a:xfrm>
              <a:off x="4169412" y="3464026"/>
              <a:ext cx="533400" cy="190501"/>
            </a:xfrm>
            <a:prstGeom prst="round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</a:rPr>
                <a:t>2000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43" name="Rounded Rectangle 42"/>
            <p:cNvSpPr/>
            <p:nvPr/>
          </p:nvSpPr>
          <p:spPr>
            <a:xfrm>
              <a:off x="4169412" y="3855636"/>
              <a:ext cx="533400" cy="190501"/>
            </a:xfrm>
            <a:prstGeom prst="round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</a:rPr>
                <a:t>2001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44" name="Rounded Rectangle 43"/>
            <p:cNvSpPr/>
            <p:nvPr/>
          </p:nvSpPr>
          <p:spPr>
            <a:xfrm>
              <a:off x="4169412" y="4247246"/>
              <a:ext cx="533400" cy="190501"/>
            </a:xfrm>
            <a:prstGeom prst="round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</a:rPr>
                <a:t>2002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45" name="Straight Arrow Connector 44"/>
            <p:cNvCxnSpPr>
              <a:stCxn id="42" idx="3"/>
              <a:endCxn id="40" idx="0"/>
            </p:cNvCxnSpPr>
            <p:nvPr/>
          </p:nvCxnSpPr>
          <p:spPr>
            <a:xfrm>
              <a:off x="4702812" y="3559277"/>
              <a:ext cx="466495" cy="31622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7" name="Rounded Rectangle 46"/>
            <p:cNvSpPr/>
            <p:nvPr/>
          </p:nvSpPr>
          <p:spPr>
            <a:xfrm>
              <a:off x="4169412" y="5024592"/>
              <a:ext cx="533400" cy="190501"/>
            </a:xfrm>
            <a:prstGeom prst="round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</a:rPr>
                <a:t>2008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48" name="Rounded Rectangle 47"/>
            <p:cNvSpPr/>
            <p:nvPr/>
          </p:nvSpPr>
          <p:spPr>
            <a:xfrm>
              <a:off x="4902607" y="5024592"/>
              <a:ext cx="533400" cy="190501"/>
            </a:xfrm>
            <a:prstGeom prst="round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</a:rPr>
                <a:t>2008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51" name="Rounded Rectangle 50"/>
            <p:cNvSpPr/>
            <p:nvPr/>
          </p:nvSpPr>
          <p:spPr>
            <a:xfrm>
              <a:off x="4169412" y="4638856"/>
              <a:ext cx="533400" cy="184625"/>
            </a:xfrm>
            <a:prstGeom prst="round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</a:rPr>
                <a:t>…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53" name="Rectangle 52"/>
            <p:cNvSpPr/>
            <p:nvPr/>
          </p:nvSpPr>
          <p:spPr>
            <a:xfrm>
              <a:off x="4802860" y="5269444"/>
              <a:ext cx="732893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100" dirty="0" smtClean="0"/>
                <a:t>Predicted</a:t>
              </a:r>
              <a:endParaRPr lang="en-US" sz="1100" dirty="0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4068864" y="5273697"/>
              <a:ext cx="734496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100" dirty="0" smtClean="0"/>
                <a:t>Observed</a:t>
              </a:r>
              <a:endParaRPr lang="en-US" sz="1100" dirty="0"/>
            </a:p>
          </p:txBody>
        </p:sp>
        <p:sp>
          <p:nvSpPr>
            <p:cNvPr id="59" name="Rounded Rectangle 58"/>
            <p:cNvSpPr/>
            <p:nvPr/>
          </p:nvSpPr>
          <p:spPr>
            <a:xfrm>
              <a:off x="4902607" y="4632703"/>
              <a:ext cx="533400" cy="184625"/>
            </a:xfrm>
            <a:prstGeom prst="round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</a:rPr>
                <a:t>…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61" name="Straight Arrow Connector 60"/>
            <p:cNvCxnSpPr>
              <a:stCxn id="43" idx="3"/>
              <a:endCxn id="41" idx="0"/>
            </p:cNvCxnSpPr>
            <p:nvPr/>
          </p:nvCxnSpPr>
          <p:spPr>
            <a:xfrm>
              <a:off x="4702812" y="3950887"/>
              <a:ext cx="466495" cy="29635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Straight Arrow Connector 63"/>
            <p:cNvCxnSpPr>
              <a:stCxn id="44" idx="3"/>
              <a:endCxn id="59" idx="0"/>
            </p:cNvCxnSpPr>
            <p:nvPr/>
          </p:nvCxnSpPr>
          <p:spPr>
            <a:xfrm>
              <a:off x="4702812" y="4342497"/>
              <a:ext cx="466495" cy="29020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6" name="Straight Arrow Connector 65"/>
            <p:cNvCxnSpPr>
              <a:stCxn id="51" idx="3"/>
              <a:endCxn id="48" idx="0"/>
            </p:cNvCxnSpPr>
            <p:nvPr/>
          </p:nvCxnSpPr>
          <p:spPr>
            <a:xfrm>
              <a:off x="4702812" y="4731169"/>
              <a:ext cx="466495" cy="29342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2" name="Rectangle 101"/>
            <p:cNvSpPr/>
            <p:nvPr/>
          </p:nvSpPr>
          <p:spPr>
            <a:xfrm>
              <a:off x="4846179" y="3395668"/>
              <a:ext cx="646256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dirty="0" smtClean="0">
                  <a:latin typeface="Arial Black" panose="020B0A04020102020204" pitchFamily="34" charset="0"/>
                </a:rPr>
                <a:t>STEP</a:t>
              </a:r>
              <a:endParaRPr lang="en-US" sz="1200" dirty="0">
                <a:latin typeface="Arial Black" panose="020B0A04020102020204" pitchFamily="34" charset="0"/>
              </a:endParaRPr>
            </a:p>
          </p:txBody>
        </p:sp>
      </p:grpSp>
      <p:grpSp>
        <p:nvGrpSpPr>
          <p:cNvPr id="138" name="Group 137"/>
          <p:cNvGrpSpPr/>
          <p:nvPr/>
        </p:nvGrpSpPr>
        <p:grpSpPr>
          <a:xfrm>
            <a:off x="6191412" y="3367093"/>
            <a:ext cx="1466889" cy="2139639"/>
            <a:chOff x="5905662" y="3395668"/>
            <a:chExt cx="1466889" cy="2139639"/>
          </a:xfrm>
        </p:grpSpPr>
        <p:cxnSp>
          <p:nvCxnSpPr>
            <p:cNvPr id="49" name="Curved Connector 48"/>
            <p:cNvCxnSpPr>
              <a:stCxn id="103" idx="3"/>
              <a:endCxn id="104" idx="3"/>
            </p:cNvCxnSpPr>
            <p:nvPr/>
          </p:nvCxnSpPr>
          <p:spPr>
            <a:xfrm>
              <a:off x="7272805" y="3970753"/>
              <a:ext cx="12700" cy="371744"/>
            </a:xfrm>
            <a:prstGeom prst="curvedConnector3">
              <a:avLst>
                <a:gd name="adj1" fmla="val 1800000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3" name="Rounded Rectangle 102"/>
            <p:cNvSpPr/>
            <p:nvPr/>
          </p:nvSpPr>
          <p:spPr>
            <a:xfrm>
              <a:off x="6739405" y="3875502"/>
              <a:ext cx="533400" cy="190501"/>
            </a:xfrm>
            <a:prstGeom prst="round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</a:rPr>
                <a:t>2001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04" name="Rounded Rectangle 103"/>
            <p:cNvSpPr/>
            <p:nvPr/>
          </p:nvSpPr>
          <p:spPr>
            <a:xfrm>
              <a:off x="6739405" y="4247246"/>
              <a:ext cx="533400" cy="190501"/>
            </a:xfrm>
            <a:prstGeom prst="round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</a:rPr>
                <a:t>2002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05" name="Rounded Rectangle 104"/>
            <p:cNvSpPr/>
            <p:nvPr/>
          </p:nvSpPr>
          <p:spPr>
            <a:xfrm>
              <a:off x="6006210" y="3464026"/>
              <a:ext cx="533400" cy="190501"/>
            </a:xfrm>
            <a:prstGeom prst="round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</a:rPr>
                <a:t>2000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06" name="Rounded Rectangle 105"/>
            <p:cNvSpPr/>
            <p:nvPr/>
          </p:nvSpPr>
          <p:spPr>
            <a:xfrm>
              <a:off x="6006210" y="3855636"/>
              <a:ext cx="533400" cy="190501"/>
            </a:xfrm>
            <a:prstGeom prst="round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</a:rPr>
                <a:t>2001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07" name="Rounded Rectangle 106"/>
            <p:cNvSpPr/>
            <p:nvPr/>
          </p:nvSpPr>
          <p:spPr>
            <a:xfrm>
              <a:off x="6006210" y="4247246"/>
              <a:ext cx="533400" cy="190501"/>
            </a:xfrm>
            <a:prstGeom prst="round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</a:rPr>
                <a:t>2002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108" name="Straight Arrow Connector 107"/>
            <p:cNvCxnSpPr>
              <a:stCxn id="105" idx="3"/>
              <a:endCxn id="103" idx="0"/>
            </p:cNvCxnSpPr>
            <p:nvPr/>
          </p:nvCxnSpPr>
          <p:spPr>
            <a:xfrm>
              <a:off x="6539610" y="3559277"/>
              <a:ext cx="466495" cy="31622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9" name="Rounded Rectangle 108"/>
            <p:cNvSpPr/>
            <p:nvPr/>
          </p:nvSpPr>
          <p:spPr>
            <a:xfrm>
              <a:off x="6006210" y="5024592"/>
              <a:ext cx="533400" cy="190501"/>
            </a:xfrm>
            <a:prstGeom prst="round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</a:rPr>
                <a:t>2008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10" name="Rounded Rectangle 109"/>
            <p:cNvSpPr/>
            <p:nvPr/>
          </p:nvSpPr>
          <p:spPr>
            <a:xfrm>
              <a:off x="6739405" y="5024592"/>
              <a:ext cx="533400" cy="190501"/>
            </a:xfrm>
            <a:prstGeom prst="round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</a:rPr>
                <a:t>2008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11" name="Rounded Rectangle 110"/>
            <p:cNvSpPr/>
            <p:nvPr/>
          </p:nvSpPr>
          <p:spPr>
            <a:xfrm>
              <a:off x="6006210" y="4638856"/>
              <a:ext cx="533400" cy="184625"/>
            </a:xfrm>
            <a:prstGeom prst="round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</a:rPr>
                <a:t>…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12" name="Rectangle 111"/>
            <p:cNvSpPr/>
            <p:nvPr/>
          </p:nvSpPr>
          <p:spPr>
            <a:xfrm>
              <a:off x="6639658" y="5269444"/>
              <a:ext cx="732893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100" dirty="0" smtClean="0"/>
                <a:t>Predicted</a:t>
              </a:r>
              <a:endParaRPr lang="en-US" sz="1100" dirty="0"/>
            </a:p>
          </p:txBody>
        </p:sp>
        <p:sp>
          <p:nvSpPr>
            <p:cNvPr id="113" name="Rectangle 112"/>
            <p:cNvSpPr/>
            <p:nvPr/>
          </p:nvSpPr>
          <p:spPr>
            <a:xfrm>
              <a:off x="5905662" y="5273697"/>
              <a:ext cx="734496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100" dirty="0" smtClean="0"/>
                <a:t>Observed</a:t>
              </a:r>
              <a:endParaRPr lang="en-US" sz="1100" dirty="0"/>
            </a:p>
          </p:txBody>
        </p:sp>
        <p:sp>
          <p:nvSpPr>
            <p:cNvPr id="114" name="Rounded Rectangle 113"/>
            <p:cNvSpPr/>
            <p:nvPr/>
          </p:nvSpPr>
          <p:spPr>
            <a:xfrm>
              <a:off x="6739405" y="4632703"/>
              <a:ext cx="533400" cy="184625"/>
            </a:xfrm>
            <a:prstGeom prst="round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</a:rPr>
                <a:t>…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18" name="Rectangle 117"/>
            <p:cNvSpPr/>
            <p:nvPr/>
          </p:nvSpPr>
          <p:spPr>
            <a:xfrm>
              <a:off x="6682977" y="3395668"/>
              <a:ext cx="646256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dirty="0" smtClean="0">
                  <a:latin typeface="Arial Black" panose="020B0A04020102020204" pitchFamily="34" charset="0"/>
                </a:rPr>
                <a:t>FULL</a:t>
              </a:r>
              <a:endParaRPr lang="en-US" sz="1200" dirty="0">
                <a:latin typeface="Arial Black" panose="020B0A04020102020204" pitchFamily="34" charset="0"/>
              </a:endParaRPr>
            </a:p>
          </p:txBody>
        </p:sp>
        <p:cxnSp>
          <p:nvCxnSpPr>
            <p:cNvPr id="121" name="Curved Connector 120"/>
            <p:cNvCxnSpPr>
              <a:stCxn id="104" idx="3"/>
              <a:endCxn id="114" idx="3"/>
            </p:cNvCxnSpPr>
            <p:nvPr/>
          </p:nvCxnSpPr>
          <p:spPr>
            <a:xfrm>
              <a:off x="7272805" y="4342497"/>
              <a:ext cx="12700" cy="382519"/>
            </a:xfrm>
            <a:prstGeom prst="curvedConnector3">
              <a:avLst>
                <a:gd name="adj1" fmla="val 1800000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6" name="Curved Connector 125"/>
            <p:cNvCxnSpPr>
              <a:stCxn id="114" idx="3"/>
              <a:endCxn id="110" idx="3"/>
            </p:cNvCxnSpPr>
            <p:nvPr/>
          </p:nvCxnSpPr>
          <p:spPr>
            <a:xfrm>
              <a:off x="7272805" y="4725016"/>
              <a:ext cx="12700" cy="394827"/>
            </a:xfrm>
            <a:prstGeom prst="curvedConnector3">
              <a:avLst>
                <a:gd name="adj1" fmla="val 1800000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29" name="Rectangle 128"/>
          <p:cNvSpPr/>
          <p:nvPr/>
        </p:nvSpPr>
        <p:spPr>
          <a:xfrm>
            <a:off x="3172549" y="1080943"/>
            <a:ext cx="555427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r"/>
            <a:r>
              <a:rPr lang="en-US" sz="5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Type of predictions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913892" y="3255010"/>
            <a:ext cx="271462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 smtClean="0"/>
              <a:t>STEP</a:t>
            </a:r>
            <a:r>
              <a:rPr lang="en-US" dirty="0" smtClean="0"/>
              <a:t> forecast</a:t>
            </a:r>
          </a:p>
          <a:p>
            <a:pPr algn="r"/>
            <a:r>
              <a:rPr lang="en-US" dirty="0" smtClean="0"/>
              <a:t>the values of prevalences for each next year</a:t>
            </a:r>
          </a:p>
          <a:p>
            <a:pPr algn="r"/>
            <a:r>
              <a:rPr lang="en-US" dirty="0"/>
              <a:t>a</a:t>
            </a:r>
            <a:r>
              <a:rPr lang="en-US" dirty="0" smtClean="0"/>
              <a:t>re modeled from the </a:t>
            </a:r>
            <a:r>
              <a:rPr lang="en-US" dirty="0" smtClean="0">
                <a:solidFill>
                  <a:srgbClr val="FF0000"/>
                </a:solidFill>
              </a:rPr>
              <a:t>observed </a:t>
            </a:r>
            <a:r>
              <a:rPr lang="en-US" dirty="0" smtClean="0"/>
              <a:t>values </a:t>
            </a:r>
          </a:p>
          <a:p>
            <a:pPr algn="r"/>
            <a:r>
              <a:rPr lang="en-US" dirty="0" smtClean="0"/>
              <a:t>of the previous year</a:t>
            </a:r>
          </a:p>
          <a:p>
            <a:pPr algn="r"/>
            <a:r>
              <a:rPr lang="en-US" dirty="0" smtClean="0"/>
              <a:t>Useful in </a:t>
            </a:r>
            <a:r>
              <a:rPr lang="en-US" dirty="0" smtClean="0">
                <a:solidFill>
                  <a:srgbClr val="FF0000"/>
                </a:solidFill>
              </a:rPr>
              <a:t>predicting</a:t>
            </a:r>
            <a:r>
              <a:rPr lang="en-US" dirty="0" smtClean="0"/>
              <a:t> person’s  </a:t>
            </a:r>
            <a:r>
              <a:rPr lang="en-US" dirty="0" smtClean="0">
                <a:solidFill>
                  <a:srgbClr val="FF0000"/>
                </a:solidFill>
              </a:rPr>
              <a:t>state</a:t>
            </a:r>
            <a:r>
              <a:rPr lang="en-US" dirty="0" smtClean="0"/>
              <a:t> next year</a:t>
            </a:r>
            <a:endParaRPr lang="en-US" dirty="0"/>
          </a:p>
        </p:txBody>
      </p:sp>
      <p:sp>
        <p:nvSpPr>
          <p:cNvPr id="135" name="TextBox 134"/>
          <p:cNvSpPr txBox="1"/>
          <p:nvPr/>
        </p:nvSpPr>
        <p:spPr>
          <a:xfrm>
            <a:off x="8187364" y="3265279"/>
            <a:ext cx="271462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FULL </a:t>
            </a:r>
            <a:r>
              <a:rPr lang="en-US" dirty="0" smtClean="0"/>
              <a:t>forecast</a:t>
            </a:r>
          </a:p>
          <a:p>
            <a:r>
              <a:rPr lang="en-US" dirty="0" smtClean="0"/>
              <a:t>the values of prevalences for each next year</a:t>
            </a:r>
          </a:p>
          <a:p>
            <a:r>
              <a:rPr lang="en-US" dirty="0"/>
              <a:t>a</a:t>
            </a:r>
            <a:r>
              <a:rPr lang="en-US" dirty="0" smtClean="0"/>
              <a:t>re modeled from the </a:t>
            </a:r>
            <a:r>
              <a:rPr lang="en-US" dirty="0" smtClean="0">
                <a:solidFill>
                  <a:srgbClr val="FF0000"/>
                </a:solidFill>
              </a:rPr>
              <a:t>predicted </a:t>
            </a:r>
            <a:r>
              <a:rPr lang="en-US" dirty="0" smtClean="0"/>
              <a:t>values </a:t>
            </a:r>
          </a:p>
          <a:p>
            <a:r>
              <a:rPr lang="en-US" dirty="0"/>
              <a:t>o</a:t>
            </a:r>
            <a:r>
              <a:rPr lang="en-US" dirty="0" smtClean="0"/>
              <a:t>f the previous year</a:t>
            </a:r>
          </a:p>
          <a:p>
            <a:r>
              <a:rPr lang="en-US" dirty="0" smtClean="0"/>
              <a:t>Useful in </a:t>
            </a:r>
            <a:r>
              <a:rPr lang="en-US" dirty="0" smtClean="0">
                <a:solidFill>
                  <a:srgbClr val="FF0000"/>
                </a:solidFill>
              </a:rPr>
              <a:t>explaining</a:t>
            </a:r>
            <a:r>
              <a:rPr lang="en-US" dirty="0" smtClean="0"/>
              <a:t> person’s  </a:t>
            </a:r>
            <a:r>
              <a:rPr lang="en-US" dirty="0" smtClean="0">
                <a:solidFill>
                  <a:srgbClr val="FF0000"/>
                </a:solidFill>
              </a:rPr>
              <a:t>trajectory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41" name="Straight Connector 140"/>
          <p:cNvCxnSpPr>
            <a:stCxn id="129" idx="2"/>
          </p:cNvCxnSpPr>
          <p:nvPr/>
        </p:nvCxnSpPr>
        <p:spPr>
          <a:xfrm>
            <a:off x="5949688" y="2004273"/>
            <a:ext cx="0" cy="367262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781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Picture 25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0348" y="7653"/>
            <a:ext cx="2658086" cy="6672586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8" y="3288230"/>
            <a:ext cx="8369699" cy="3472415"/>
          </a:xfrm>
          <a:prstGeom prst="rect">
            <a:avLst/>
          </a:prstGeom>
        </p:spPr>
      </p:pic>
      <p:pic>
        <p:nvPicPr>
          <p:cNvPr id="227" name="Picture 22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5314" y="5106777"/>
            <a:ext cx="1033342" cy="1405189"/>
          </a:xfrm>
          <a:prstGeom prst="rect">
            <a:avLst/>
          </a:prstGeom>
        </p:spPr>
      </p:pic>
      <p:pic>
        <p:nvPicPr>
          <p:cNvPr id="228" name="Picture 22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0327" y="3455234"/>
            <a:ext cx="943316" cy="1405189"/>
          </a:xfrm>
          <a:prstGeom prst="rect">
            <a:avLst/>
          </a:prstGeom>
        </p:spPr>
      </p:pic>
      <p:pic>
        <p:nvPicPr>
          <p:cNvPr id="232" name="Picture 23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9049" y="1679848"/>
            <a:ext cx="1033342" cy="1405189"/>
          </a:xfrm>
          <a:prstGeom prst="rect">
            <a:avLst/>
          </a:prstGeom>
        </p:spPr>
      </p:pic>
      <p:pic>
        <p:nvPicPr>
          <p:cNvPr id="233" name="Picture 23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9049" y="133800"/>
            <a:ext cx="943316" cy="1405189"/>
          </a:xfrm>
          <a:prstGeom prst="rect">
            <a:avLst/>
          </a:prstGeom>
        </p:spPr>
      </p:pic>
      <p:grpSp>
        <p:nvGrpSpPr>
          <p:cNvPr id="282" name="Group 281"/>
          <p:cNvGrpSpPr/>
          <p:nvPr/>
        </p:nvGrpSpPr>
        <p:grpSpPr>
          <a:xfrm>
            <a:off x="8367006" y="3084323"/>
            <a:ext cx="3258844" cy="369332"/>
            <a:chOff x="8367006" y="3084323"/>
            <a:chExt cx="3258844" cy="369332"/>
          </a:xfrm>
        </p:grpSpPr>
        <p:sp>
          <p:nvSpPr>
            <p:cNvPr id="229" name="Rectangle 228"/>
            <p:cNvSpPr/>
            <p:nvPr/>
          </p:nvSpPr>
          <p:spPr>
            <a:xfrm>
              <a:off x="8367006" y="3084323"/>
              <a:ext cx="972317" cy="3693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dirty="0" smtClean="0">
                  <a:ln w="0"/>
                  <a:solidFill>
                    <a:srgbClr val="FF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Forecast</a:t>
              </a:r>
              <a:endParaRPr lang="en-US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grpSp>
          <p:nvGrpSpPr>
            <p:cNvPr id="281" name="Group 280"/>
            <p:cNvGrpSpPr/>
            <p:nvPr/>
          </p:nvGrpSpPr>
          <p:grpSpPr>
            <a:xfrm>
              <a:off x="9514754" y="3099712"/>
              <a:ext cx="2111096" cy="338554"/>
              <a:chOff x="9514754" y="3097277"/>
              <a:chExt cx="2111096" cy="338554"/>
            </a:xfrm>
          </p:grpSpPr>
          <p:sp>
            <p:nvSpPr>
              <p:cNvPr id="238" name="Rectangle 237"/>
              <p:cNvSpPr/>
              <p:nvPr/>
            </p:nvSpPr>
            <p:spPr>
              <a:xfrm>
                <a:off x="9514754" y="3097277"/>
                <a:ext cx="444353" cy="338554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600" dirty="0" smtClean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‘</a:t>
                </a:r>
                <a:r>
                  <a:rPr lang="en-US" sz="1600" b="0" cap="none" spc="0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80</a:t>
                </a:r>
                <a:endParaRPr lang="en-US" sz="16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239" name="Rectangle 238"/>
              <p:cNvSpPr/>
              <p:nvPr/>
            </p:nvSpPr>
            <p:spPr>
              <a:xfrm>
                <a:off x="9919818" y="3097277"/>
                <a:ext cx="444353" cy="338554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600" dirty="0" smtClean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‘</a:t>
                </a:r>
                <a:r>
                  <a:rPr lang="en-US" sz="1600" b="0" cap="none" spc="0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81</a:t>
                </a:r>
                <a:endParaRPr lang="en-US" sz="16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240" name="Rectangle 239"/>
              <p:cNvSpPr/>
              <p:nvPr/>
            </p:nvSpPr>
            <p:spPr>
              <a:xfrm>
                <a:off x="10324882" y="3097277"/>
                <a:ext cx="490840" cy="338554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6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</a:t>
                </a:r>
                <a:r>
                  <a:rPr lang="en-US" sz="1600" dirty="0" smtClean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‘</a:t>
                </a:r>
                <a:r>
                  <a:rPr lang="en-US" sz="1600" b="0" cap="none" spc="0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82</a:t>
                </a:r>
                <a:endParaRPr lang="en-US" sz="16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241" name="Rectangle 240"/>
              <p:cNvSpPr/>
              <p:nvPr/>
            </p:nvSpPr>
            <p:spPr>
              <a:xfrm>
                <a:off x="10776433" y="3097277"/>
                <a:ext cx="444353" cy="338554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600" dirty="0" smtClean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‘</a:t>
                </a:r>
                <a:r>
                  <a:rPr lang="en-US" sz="1600" b="0" cap="none" spc="0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83</a:t>
                </a:r>
                <a:endParaRPr lang="en-US" sz="16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242" name="Rectangle 241"/>
              <p:cNvSpPr/>
              <p:nvPr/>
            </p:nvSpPr>
            <p:spPr>
              <a:xfrm>
                <a:off x="11181497" y="3097277"/>
                <a:ext cx="444353" cy="338554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600" b="0" cap="none" spc="0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‘84</a:t>
                </a:r>
                <a:endParaRPr lang="en-US" sz="16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p:grpSp>
      </p:grpSp>
      <p:pic>
        <p:nvPicPr>
          <p:cNvPr id="256" name="Picture 25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5985" y="-116215"/>
            <a:ext cx="3835762" cy="3571449"/>
          </a:xfrm>
          <a:prstGeom prst="rect">
            <a:avLst/>
          </a:prstGeom>
        </p:spPr>
      </p:pic>
      <p:cxnSp>
        <p:nvCxnSpPr>
          <p:cNvPr id="307" name="Straight Connector 306"/>
          <p:cNvCxnSpPr/>
          <p:nvPr/>
        </p:nvCxnSpPr>
        <p:spPr>
          <a:xfrm>
            <a:off x="4417550" y="2969656"/>
            <a:ext cx="694694" cy="0"/>
          </a:xfrm>
          <a:prstGeom prst="line">
            <a:avLst/>
          </a:prstGeom>
          <a:ln w="25400" cap="rnd">
            <a:solidFill>
              <a:schemeClr val="tx1">
                <a:alpha val="7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5" name="Group 324"/>
          <p:cNvGrpSpPr/>
          <p:nvPr/>
        </p:nvGrpSpPr>
        <p:grpSpPr>
          <a:xfrm>
            <a:off x="1477837" y="3452707"/>
            <a:ext cx="305388" cy="2933411"/>
            <a:chOff x="1477837" y="3453655"/>
            <a:chExt cx="305388" cy="2933411"/>
          </a:xfrm>
        </p:grpSpPr>
        <p:grpSp>
          <p:nvGrpSpPr>
            <p:cNvPr id="324" name="Group 323"/>
            <p:cNvGrpSpPr/>
            <p:nvPr/>
          </p:nvGrpSpPr>
          <p:grpSpPr>
            <a:xfrm>
              <a:off x="1477837" y="3453655"/>
              <a:ext cx="305388" cy="1010800"/>
              <a:chOff x="1486145" y="3453655"/>
              <a:chExt cx="305388" cy="1010800"/>
            </a:xfrm>
          </p:grpSpPr>
          <p:sp>
            <p:nvSpPr>
              <p:cNvPr id="317" name="Rectangle 316"/>
              <p:cNvSpPr/>
              <p:nvPr/>
            </p:nvSpPr>
            <p:spPr>
              <a:xfrm>
                <a:off x="1486146" y="3453655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.6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18" name="Rectangle 317"/>
              <p:cNvSpPr/>
              <p:nvPr/>
            </p:nvSpPr>
            <p:spPr>
              <a:xfrm>
                <a:off x="1486145" y="3831942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.4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19" name="Rectangle 318"/>
              <p:cNvSpPr/>
              <p:nvPr/>
            </p:nvSpPr>
            <p:spPr>
              <a:xfrm>
                <a:off x="1499466" y="4202845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.2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323" name="Group 322"/>
            <p:cNvGrpSpPr/>
            <p:nvPr/>
          </p:nvGrpSpPr>
          <p:grpSpPr>
            <a:xfrm>
              <a:off x="1477837" y="5376266"/>
              <a:ext cx="305388" cy="1010800"/>
              <a:chOff x="1469530" y="5376266"/>
              <a:chExt cx="305388" cy="1010800"/>
            </a:xfrm>
          </p:grpSpPr>
          <p:sp>
            <p:nvSpPr>
              <p:cNvPr id="320" name="Rectangle 319"/>
              <p:cNvSpPr/>
              <p:nvPr/>
            </p:nvSpPr>
            <p:spPr>
              <a:xfrm>
                <a:off x="1469531" y="5376266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.6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21" name="Rectangle 320"/>
              <p:cNvSpPr/>
              <p:nvPr/>
            </p:nvSpPr>
            <p:spPr>
              <a:xfrm>
                <a:off x="1469530" y="5754553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.4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22" name="Rectangle 321"/>
              <p:cNvSpPr/>
              <p:nvPr/>
            </p:nvSpPr>
            <p:spPr>
              <a:xfrm>
                <a:off x="1482851" y="6125456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.2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</p:grpSp>
      <p:grpSp>
        <p:nvGrpSpPr>
          <p:cNvPr id="326" name="Group 325"/>
          <p:cNvGrpSpPr/>
          <p:nvPr/>
        </p:nvGrpSpPr>
        <p:grpSpPr>
          <a:xfrm>
            <a:off x="3206669" y="3452707"/>
            <a:ext cx="305388" cy="2933411"/>
            <a:chOff x="1477837" y="3453655"/>
            <a:chExt cx="305388" cy="2933411"/>
          </a:xfrm>
        </p:grpSpPr>
        <p:grpSp>
          <p:nvGrpSpPr>
            <p:cNvPr id="327" name="Group 326"/>
            <p:cNvGrpSpPr/>
            <p:nvPr/>
          </p:nvGrpSpPr>
          <p:grpSpPr>
            <a:xfrm>
              <a:off x="1477837" y="3453655"/>
              <a:ext cx="305388" cy="1010800"/>
              <a:chOff x="1486145" y="3453655"/>
              <a:chExt cx="305388" cy="1010800"/>
            </a:xfrm>
          </p:grpSpPr>
          <p:sp>
            <p:nvSpPr>
              <p:cNvPr id="332" name="Rectangle 331"/>
              <p:cNvSpPr/>
              <p:nvPr/>
            </p:nvSpPr>
            <p:spPr>
              <a:xfrm>
                <a:off x="1486146" y="3453655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.6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33" name="Rectangle 332"/>
              <p:cNvSpPr/>
              <p:nvPr/>
            </p:nvSpPr>
            <p:spPr>
              <a:xfrm>
                <a:off x="1486145" y="3831942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.4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34" name="Rectangle 333"/>
              <p:cNvSpPr/>
              <p:nvPr/>
            </p:nvSpPr>
            <p:spPr>
              <a:xfrm>
                <a:off x="1499466" y="4202845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.2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328" name="Group 327"/>
            <p:cNvGrpSpPr/>
            <p:nvPr/>
          </p:nvGrpSpPr>
          <p:grpSpPr>
            <a:xfrm>
              <a:off x="1477837" y="5376266"/>
              <a:ext cx="305388" cy="1010800"/>
              <a:chOff x="1469530" y="5376266"/>
              <a:chExt cx="305388" cy="1010800"/>
            </a:xfrm>
          </p:grpSpPr>
          <p:sp>
            <p:nvSpPr>
              <p:cNvPr id="329" name="Rectangle 328"/>
              <p:cNvSpPr/>
              <p:nvPr/>
            </p:nvSpPr>
            <p:spPr>
              <a:xfrm>
                <a:off x="1469531" y="5376266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.6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30" name="Rectangle 329"/>
              <p:cNvSpPr/>
              <p:nvPr/>
            </p:nvSpPr>
            <p:spPr>
              <a:xfrm>
                <a:off x="1469530" y="5754553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.4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31" name="Rectangle 330"/>
              <p:cNvSpPr/>
              <p:nvPr/>
            </p:nvSpPr>
            <p:spPr>
              <a:xfrm>
                <a:off x="1482851" y="6125456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.2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</p:grpSp>
      <p:grpSp>
        <p:nvGrpSpPr>
          <p:cNvPr id="335" name="Group 334"/>
          <p:cNvGrpSpPr/>
          <p:nvPr/>
        </p:nvGrpSpPr>
        <p:grpSpPr>
          <a:xfrm>
            <a:off x="4854315" y="3452707"/>
            <a:ext cx="305388" cy="2933411"/>
            <a:chOff x="1477837" y="3453655"/>
            <a:chExt cx="305388" cy="2933411"/>
          </a:xfrm>
        </p:grpSpPr>
        <p:grpSp>
          <p:nvGrpSpPr>
            <p:cNvPr id="336" name="Group 335"/>
            <p:cNvGrpSpPr/>
            <p:nvPr/>
          </p:nvGrpSpPr>
          <p:grpSpPr>
            <a:xfrm>
              <a:off x="1477837" y="3453655"/>
              <a:ext cx="305388" cy="1010800"/>
              <a:chOff x="1486145" y="3453655"/>
              <a:chExt cx="305388" cy="1010800"/>
            </a:xfrm>
          </p:grpSpPr>
          <p:sp>
            <p:nvSpPr>
              <p:cNvPr id="341" name="Rectangle 340"/>
              <p:cNvSpPr/>
              <p:nvPr/>
            </p:nvSpPr>
            <p:spPr>
              <a:xfrm>
                <a:off x="1486146" y="3453655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.6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42" name="Rectangle 341"/>
              <p:cNvSpPr/>
              <p:nvPr/>
            </p:nvSpPr>
            <p:spPr>
              <a:xfrm>
                <a:off x="1486145" y="3831942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.4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43" name="Rectangle 342"/>
              <p:cNvSpPr/>
              <p:nvPr/>
            </p:nvSpPr>
            <p:spPr>
              <a:xfrm>
                <a:off x="1499466" y="4202845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.2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337" name="Group 336"/>
            <p:cNvGrpSpPr/>
            <p:nvPr/>
          </p:nvGrpSpPr>
          <p:grpSpPr>
            <a:xfrm>
              <a:off x="1477837" y="5376266"/>
              <a:ext cx="305388" cy="1010800"/>
              <a:chOff x="1469530" y="5376266"/>
              <a:chExt cx="305388" cy="1010800"/>
            </a:xfrm>
          </p:grpSpPr>
          <p:sp>
            <p:nvSpPr>
              <p:cNvPr id="338" name="Rectangle 337"/>
              <p:cNvSpPr/>
              <p:nvPr/>
            </p:nvSpPr>
            <p:spPr>
              <a:xfrm>
                <a:off x="1469531" y="5376266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.6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39" name="Rectangle 338"/>
              <p:cNvSpPr/>
              <p:nvPr/>
            </p:nvSpPr>
            <p:spPr>
              <a:xfrm>
                <a:off x="1469530" y="5754553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.4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40" name="Rectangle 339"/>
              <p:cNvSpPr/>
              <p:nvPr/>
            </p:nvSpPr>
            <p:spPr>
              <a:xfrm>
                <a:off x="1482851" y="6125456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.2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</p:grpSp>
      <p:grpSp>
        <p:nvGrpSpPr>
          <p:cNvPr id="344" name="Group 343"/>
          <p:cNvGrpSpPr/>
          <p:nvPr/>
        </p:nvGrpSpPr>
        <p:grpSpPr>
          <a:xfrm>
            <a:off x="6594527" y="3452707"/>
            <a:ext cx="305388" cy="2933411"/>
            <a:chOff x="1477837" y="3453655"/>
            <a:chExt cx="305388" cy="2933411"/>
          </a:xfrm>
        </p:grpSpPr>
        <p:grpSp>
          <p:nvGrpSpPr>
            <p:cNvPr id="345" name="Group 344"/>
            <p:cNvGrpSpPr/>
            <p:nvPr/>
          </p:nvGrpSpPr>
          <p:grpSpPr>
            <a:xfrm>
              <a:off x="1477837" y="3453655"/>
              <a:ext cx="305388" cy="1010800"/>
              <a:chOff x="1486145" y="3453655"/>
              <a:chExt cx="305388" cy="1010800"/>
            </a:xfrm>
          </p:grpSpPr>
          <p:sp>
            <p:nvSpPr>
              <p:cNvPr id="350" name="Rectangle 349"/>
              <p:cNvSpPr/>
              <p:nvPr/>
            </p:nvSpPr>
            <p:spPr>
              <a:xfrm>
                <a:off x="1486146" y="3453655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.6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51" name="Rectangle 350"/>
              <p:cNvSpPr/>
              <p:nvPr/>
            </p:nvSpPr>
            <p:spPr>
              <a:xfrm>
                <a:off x="1486145" y="3831942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.4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52" name="Rectangle 351"/>
              <p:cNvSpPr/>
              <p:nvPr/>
            </p:nvSpPr>
            <p:spPr>
              <a:xfrm>
                <a:off x="1499466" y="4202845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.2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346" name="Group 345"/>
            <p:cNvGrpSpPr/>
            <p:nvPr/>
          </p:nvGrpSpPr>
          <p:grpSpPr>
            <a:xfrm>
              <a:off x="1477837" y="5376266"/>
              <a:ext cx="305388" cy="1010800"/>
              <a:chOff x="1469530" y="5376266"/>
              <a:chExt cx="305388" cy="1010800"/>
            </a:xfrm>
          </p:grpSpPr>
          <p:sp>
            <p:nvSpPr>
              <p:cNvPr id="347" name="Rectangle 346"/>
              <p:cNvSpPr/>
              <p:nvPr/>
            </p:nvSpPr>
            <p:spPr>
              <a:xfrm>
                <a:off x="1469531" y="5376266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.6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48" name="Rectangle 347"/>
              <p:cNvSpPr/>
              <p:nvPr/>
            </p:nvSpPr>
            <p:spPr>
              <a:xfrm>
                <a:off x="1469530" y="5754553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.4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49" name="Rectangle 348"/>
              <p:cNvSpPr/>
              <p:nvPr/>
            </p:nvSpPr>
            <p:spPr>
              <a:xfrm>
                <a:off x="1482851" y="6125456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.2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</p:grpSp>
      <p:pic>
        <p:nvPicPr>
          <p:cNvPr id="408" name="Picture 407">
            <a:hlinkClick r:id="rId8" action="ppaction://hlinksldjump"/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0161" y="3084323"/>
            <a:ext cx="464583" cy="464583"/>
          </a:xfrm>
          <a:prstGeom prst="rect">
            <a:avLst/>
          </a:prstGeom>
        </p:spPr>
      </p:pic>
      <p:pic>
        <p:nvPicPr>
          <p:cNvPr id="409" name="Picture 408">
            <a:hlinkClick r:id="rId10" action="ppaction://hlinksldjump"/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1899" y="-26304"/>
            <a:ext cx="464583" cy="464583"/>
          </a:xfrm>
          <a:prstGeom prst="rect">
            <a:avLst/>
          </a:prstGeom>
        </p:spPr>
      </p:pic>
      <p:grpSp>
        <p:nvGrpSpPr>
          <p:cNvPr id="414" name="Group 413"/>
          <p:cNvGrpSpPr/>
          <p:nvPr/>
        </p:nvGrpSpPr>
        <p:grpSpPr>
          <a:xfrm>
            <a:off x="-53543" y="-11442"/>
            <a:ext cx="8433870" cy="6938969"/>
            <a:chOff x="-53543" y="-11442"/>
            <a:chExt cx="8433870" cy="6938969"/>
          </a:xfrm>
        </p:grpSpPr>
        <p:sp>
          <p:nvSpPr>
            <p:cNvPr id="353" name="Rectangle 352"/>
            <p:cNvSpPr/>
            <p:nvPr/>
          </p:nvSpPr>
          <p:spPr>
            <a:xfrm>
              <a:off x="-53543" y="6665917"/>
              <a:ext cx="370614" cy="261610"/>
            </a:xfrm>
            <a:prstGeom prst="rect">
              <a:avLst/>
            </a:prstGeom>
            <a:noFill/>
          </p:spPr>
          <p:txBody>
            <a:bodyPr wrap="none" lIns="91440" tIns="45720" rIns="91440" bIns="45720" anchor="b">
              <a:spAutoFit/>
            </a:bodyPr>
            <a:lstStyle/>
            <a:p>
              <a:pPr algn="ctr"/>
              <a:r>
                <a:rPr lang="en-US" sz="1100" b="0" cap="none" spc="0" dirty="0" smtClean="0">
                  <a:ln w="0"/>
                  <a:latin typeface="Angsana New" panose="02020603050405020304" pitchFamily="18" charset="-34"/>
                  <a:cs typeface="Angsana New" panose="02020603050405020304" pitchFamily="18" charset="-34"/>
                </a:rPr>
                <a:t>2000</a:t>
              </a:r>
              <a:endParaRPr lang="en-US" sz="1100" b="0" cap="none" spc="0" dirty="0">
                <a:ln w="0"/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  <p:sp>
          <p:nvSpPr>
            <p:cNvPr id="354" name="Rectangle 353"/>
            <p:cNvSpPr/>
            <p:nvPr/>
          </p:nvSpPr>
          <p:spPr>
            <a:xfrm>
              <a:off x="357428" y="6573734"/>
              <a:ext cx="231153" cy="2616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100" b="0" cap="none" spc="0" dirty="0" smtClean="0">
                  <a:ln w="0"/>
                  <a:latin typeface="Angsana New" panose="02020603050405020304" pitchFamily="18" charset="-34"/>
                  <a:cs typeface="Angsana New" panose="02020603050405020304" pitchFamily="18" charset="-34"/>
                </a:rPr>
                <a:t>2</a:t>
              </a:r>
              <a:endParaRPr lang="en-US" sz="1100" b="0" cap="none" spc="0" dirty="0">
                <a:ln w="0"/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  <p:sp>
          <p:nvSpPr>
            <p:cNvPr id="355" name="Rectangle 354"/>
            <p:cNvSpPr/>
            <p:nvPr/>
          </p:nvSpPr>
          <p:spPr>
            <a:xfrm>
              <a:off x="689342" y="6573734"/>
              <a:ext cx="231153" cy="2616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100" b="0" cap="none" spc="0" dirty="0" smtClean="0">
                  <a:ln w="0"/>
                  <a:latin typeface="Angsana New" panose="02020603050405020304" pitchFamily="18" charset="-34"/>
                  <a:cs typeface="Angsana New" panose="02020603050405020304" pitchFamily="18" charset="-34"/>
                </a:rPr>
                <a:t>4</a:t>
              </a:r>
              <a:endParaRPr lang="en-US" sz="1100" b="0" cap="none" spc="0" dirty="0">
                <a:ln w="0"/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  <p:sp>
          <p:nvSpPr>
            <p:cNvPr id="357" name="Rectangle 356"/>
            <p:cNvSpPr/>
            <p:nvPr/>
          </p:nvSpPr>
          <p:spPr>
            <a:xfrm>
              <a:off x="862930" y="6573734"/>
              <a:ext cx="231154" cy="2616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100" dirty="0">
                  <a:ln w="0"/>
                  <a:latin typeface="Angsana New" panose="02020603050405020304" pitchFamily="18" charset="-34"/>
                  <a:cs typeface="Angsana New" panose="02020603050405020304" pitchFamily="18" charset="-34"/>
                </a:rPr>
                <a:t>5</a:t>
              </a:r>
              <a:endParaRPr lang="en-US" sz="1100" b="0" cap="none" spc="0" dirty="0">
                <a:ln w="0"/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  <p:sp>
          <p:nvSpPr>
            <p:cNvPr id="358" name="Rectangle 357"/>
            <p:cNvSpPr/>
            <p:nvPr/>
          </p:nvSpPr>
          <p:spPr>
            <a:xfrm>
              <a:off x="1030967" y="6573734"/>
              <a:ext cx="231154" cy="2616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100" b="0" cap="none" spc="0" dirty="0" smtClean="0">
                  <a:ln w="0"/>
                  <a:latin typeface="Angsana New" panose="02020603050405020304" pitchFamily="18" charset="-34"/>
                  <a:cs typeface="Angsana New" panose="02020603050405020304" pitchFamily="18" charset="-34"/>
                </a:rPr>
                <a:t>6</a:t>
              </a:r>
              <a:endParaRPr lang="en-US" sz="1100" b="0" cap="none" spc="0" dirty="0">
                <a:ln w="0"/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  <p:sp>
          <p:nvSpPr>
            <p:cNvPr id="359" name="Rectangle 358"/>
            <p:cNvSpPr/>
            <p:nvPr/>
          </p:nvSpPr>
          <p:spPr>
            <a:xfrm>
              <a:off x="1195031" y="6573734"/>
              <a:ext cx="231154" cy="2616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100" b="0" cap="none" spc="0" dirty="0" smtClean="0">
                  <a:ln w="0"/>
                  <a:latin typeface="Angsana New" panose="02020603050405020304" pitchFamily="18" charset="-34"/>
                  <a:cs typeface="Angsana New" panose="02020603050405020304" pitchFamily="18" charset="-34"/>
                </a:rPr>
                <a:t>7</a:t>
              </a:r>
              <a:endParaRPr lang="en-US" sz="1100" b="0" cap="none" spc="0" dirty="0">
                <a:ln w="0"/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  <p:sp>
          <p:nvSpPr>
            <p:cNvPr id="360" name="Rectangle 359"/>
            <p:cNvSpPr/>
            <p:nvPr/>
          </p:nvSpPr>
          <p:spPr>
            <a:xfrm>
              <a:off x="1371632" y="6573734"/>
              <a:ext cx="231154" cy="2616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100" b="0" cap="none" spc="0" dirty="0" smtClean="0">
                  <a:ln w="0"/>
                  <a:latin typeface="Angsana New" panose="02020603050405020304" pitchFamily="18" charset="-34"/>
                  <a:cs typeface="Angsana New" panose="02020603050405020304" pitchFamily="18" charset="-34"/>
                </a:rPr>
                <a:t>8</a:t>
              </a:r>
              <a:endParaRPr lang="en-US" sz="1100" b="0" cap="none" spc="0" dirty="0">
                <a:ln w="0"/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  <p:sp>
          <p:nvSpPr>
            <p:cNvPr id="361" name="Rectangle 360"/>
            <p:cNvSpPr/>
            <p:nvPr/>
          </p:nvSpPr>
          <p:spPr>
            <a:xfrm>
              <a:off x="527182" y="6573734"/>
              <a:ext cx="231154" cy="2616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100" b="0" cap="none" spc="0" dirty="0" smtClean="0">
                  <a:ln w="0"/>
                  <a:latin typeface="Angsana New" panose="02020603050405020304" pitchFamily="18" charset="-34"/>
                  <a:cs typeface="Angsana New" panose="02020603050405020304" pitchFamily="18" charset="-34"/>
                </a:rPr>
                <a:t>3</a:t>
              </a:r>
              <a:endParaRPr lang="en-US" sz="1100" b="0" cap="none" spc="0" dirty="0">
                <a:ln w="0"/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  <p:sp>
          <p:nvSpPr>
            <p:cNvPr id="362" name="Rectangle 361"/>
            <p:cNvSpPr/>
            <p:nvPr/>
          </p:nvSpPr>
          <p:spPr>
            <a:xfrm>
              <a:off x="187000" y="6573734"/>
              <a:ext cx="231154" cy="2616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100" b="0" cap="none" spc="0" dirty="0" smtClean="0">
                  <a:ln w="0"/>
                  <a:latin typeface="Angsana New" panose="02020603050405020304" pitchFamily="18" charset="-34"/>
                  <a:cs typeface="Angsana New" panose="02020603050405020304" pitchFamily="18" charset="-34"/>
                </a:rPr>
                <a:t>1</a:t>
              </a:r>
              <a:endParaRPr lang="en-US" sz="1100" b="0" cap="none" spc="0" dirty="0">
                <a:ln w="0"/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  <p:sp>
          <p:nvSpPr>
            <p:cNvPr id="363" name="Rectangle 362"/>
            <p:cNvSpPr/>
            <p:nvPr/>
          </p:nvSpPr>
          <p:spPr>
            <a:xfrm>
              <a:off x="-41068" y="6569020"/>
              <a:ext cx="344967" cy="2616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100" dirty="0" smtClean="0">
                  <a:ln w="0"/>
                  <a:latin typeface="Angsana New" panose="02020603050405020304" pitchFamily="18" charset="-34"/>
                  <a:cs typeface="Angsana New" panose="02020603050405020304" pitchFamily="18" charset="-34"/>
                </a:rPr>
                <a:t>year</a:t>
              </a:r>
              <a:endParaRPr lang="en-US" sz="1100" b="0" cap="none" spc="0" dirty="0">
                <a:ln w="0"/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  <p:grpSp>
          <p:nvGrpSpPr>
            <p:cNvPr id="374" name="Group 373"/>
            <p:cNvGrpSpPr/>
            <p:nvPr/>
          </p:nvGrpSpPr>
          <p:grpSpPr>
            <a:xfrm>
              <a:off x="1710356" y="6583211"/>
              <a:ext cx="1588381" cy="261610"/>
              <a:chOff x="1710356" y="6583211"/>
              <a:chExt cx="1588381" cy="261610"/>
            </a:xfrm>
          </p:grpSpPr>
          <p:grpSp>
            <p:nvGrpSpPr>
              <p:cNvPr id="372" name="Group 371"/>
              <p:cNvGrpSpPr/>
              <p:nvPr/>
            </p:nvGrpSpPr>
            <p:grpSpPr>
              <a:xfrm>
                <a:off x="1882951" y="6583211"/>
                <a:ext cx="1415786" cy="261610"/>
                <a:chOff x="1882951" y="6583211"/>
                <a:chExt cx="1415786" cy="261610"/>
              </a:xfrm>
            </p:grpSpPr>
            <p:sp>
              <p:nvSpPr>
                <p:cNvPr id="364" name="Rectangle 363"/>
                <p:cNvSpPr/>
                <p:nvPr/>
              </p:nvSpPr>
              <p:spPr>
                <a:xfrm>
                  <a:off x="2053379" y="6583211"/>
                  <a:ext cx="231153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2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365" name="Rectangle 364"/>
                <p:cNvSpPr/>
                <p:nvPr/>
              </p:nvSpPr>
              <p:spPr>
                <a:xfrm>
                  <a:off x="2385293" y="6583211"/>
                  <a:ext cx="231153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4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366" name="Rectangle 365"/>
                <p:cNvSpPr/>
                <p:nvPr/>
              </p:nvSpPr>
              <p:spPr>
                <a:xfrm>
                  <a:off x="2558881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dirty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5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367" name="Rectangle 366"/>
                <p:cNvSpPr/>
                <p:nvPr/>
              </p:nvSpPr>
              <p:spPr>
                <a:xfrm>
                  <a:off x="2726918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6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368" name="Rectangle 367"/>
                <p:cNvSpPr/>
                <p:nvPr/>
              </p:nvSpPr>
              <p:spPr>
                <a:xfrm>
                  <a:off x="2890982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7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369" name="Rectangle 368"/>
                <p:cNvSpPr/>
                <p:nvPr/>
              </p:nvSpPr>
              <p:spPr>
                <a:xfrm>
                  <a:off x="3067583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8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370" name="Rectangle 369"/>
                <p:cNvSpPr/>
                <p:nvPr/>
              </p:nvSpPr>
              <p:spPr>
                <a:xfrm>
                  <a:off x="2223133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3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371" name="Rectangle 370"/>
                <p:cNvSpPr/>
                <p:nvPr/>
              </p:nvSpPr>
              <p:spPr>
                <a:xfrm>
                  <a:off x="1882951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1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</p:grpSp>
          <p:sp>
            <p:nvSpPr>
              <p:cNvPr id="373" name="Rectangle 372"/>
              <p:cNvSpPr/>
              <p:nvPr/>
            </p:nvSpPr>
            <p:spPr>
              <a:xfrm>
                <a:off x="1710356" y="6583211"/>
                <a:ext cx="231154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1" cap="none" spc="0" dirty="0" smtClean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rPr>
                  <a:t>0</a:t>
                </a:r>
                <a:endParaRPr lang="en-US" sz="1100" b="1" cap="none" spc="0" dirty="0">
                  <a:ln w="0"/>
                  <a:latin typeface="Angsana New" panose="02020603050405020304" pitchFamily="18" charset="-34"/>
                  <a:cs typeface="Angsana New" panose="02020603050405020304" pitchFamily="18" charset="-34"/>
                </a:endParaRPr>
              </a:p>
            </p:txBody>
          </p:sp>
        </p:grpSp>
        <p:grpSp>
          <p:nvGrpSpPr>
            <p:cNvPr id="375" name="Group 374"/>
            <p:cNvGrpSpPr/>
            <p:nvPr/>
          </p:nvGrpSpPr>
          <p:grpSpPr>
            <a:xfrm>
              <a:off x="3401286" y="6583211"/>
              <a:ext cx="1588381" cy="261610"/>
              <a:chOff x="1710356" y="6583211"/>
              <a:chExt cx="1588381" cy="261610"/>
            </a:xfrm>
          </p:grpSpPr>
          <p:grpSp>
            <p:nvGrpSpPr>
              <p:cNvPr id="376" name="Group 375"/>
              <p:cNvGrpSpPr/>
              <p:nvPr/>
            </p:nvGrpSpPr>
            <p:grpSpPr>
              <a:xfrm>
                <a:off x="1882951" y="6583211"/>
                <a:ext cx="1415786" cy="261610"/>
                <a:chOff x="1882951" y="6583211"/>
                <a:chExt cx="1415786" cy="261610"/>
              </a:xfrm>
            </p:grpSpPr>
            <p:sp>
              <p:nvSpPr>
                <p:cNvPr id="378" name="Rectangle 377"/>
                <p:cNvSpPr/>
                <p:nvPr/>
              </p:nvSpPr>
              <p:spPr>
                <a:xfrm>
                  <a:off x="2053379" y="6583211"/>
                  <a:ext cx="231153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2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379" name="Rectangle 378"/>
                <p:cNvSpPr/>
                <p:nvPr/>
              </p:nvSpPr>
              <p:spPr>
                <a:xfrm>
                  <a:off x="2385293" y="6583211"/>
                  <a:ext cx="231153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4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380" name="Rectangle 379"/>
                <p:cNvSpPr/>
                <p:nvPr/>
              </p:nvSpPr>
              <p:spPr>
                <a:xfrm>
                  <a:off x="2558881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dirty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5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381" name="Rectangle 380"/>
                <p:cNvSpPr/>
                <p:nvPr/>
              </p:nvSpPr>
              <p:spPr>
                <a:xfrm>
                  <a:off x="2726918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6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382" name="Rectangle 381"/>
                <p:cNvSpPr/>
                <p:nvPr/>
              </p:nvSpPr>
              <p:spPr>
                <a:xfrm>
                  <a:off x="2890982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7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383" name="Rectangle 382"/>
                <p:cNvSpPr/>
                <p:nvPr/>
              </p:nvSpPr>
              <p:spPr>
                <a:xfrm>
                  <a:off x="3067583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8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384" name="Rectangle 383"/>
                <p:cNvSpPr/>
                <p:nvPr/>
              </p:nvSpPr>
              <p:spPr>
                <a:xfrm>
                  <a:off x="2223133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3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385" name="Rectangle 384"/>
                <p:cNvSpPr/>
                <p:nvPr/>
              </p:nvSpPr>
              <p:spPr>
                <a:xfrm>
                  <a:off x="1882951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1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</p:grpSp>
          <p:sp>
            <p:nvSpPr>
              <p:cNvPr id="377" name="Rectangle 376"/>
              <p:cNvSpPr/>
              <p:nvPr/>
            </p:nvSpPr>
            <p:spPr>
              <a:xfrm>
                <a:off x="1710356" y="6583211"/>
                <a:ext cx="231154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1" cap="none" spc="0" dirty="0" smtClean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rPr>
                  <a:t>0</a:t>
                </a:r>
                <a:endParaRPr lang="en-US" sz="1100" b="1" cap="none" spc="0" dirty="0">
                  <a:ln w="0"/>
                  <a:latin typeface="Angsana New" panose="02020603050405020304" pitchFamily="18" charset="-34"/>
                  <a:cs typeface="Angsana New" panose="02020603050405020304" pitchFamily="18" charset="-34"/>
                </a:endParaRPr>
              </a:p>
            </p:txBody>
          </p:sp>
        </p:grpSp>
        <p:grpSp>
          <p:nvGrpSpPr>
            <p:cNvPr id="386" name="Group 385"/>
            <p:cNvGrpSpPr/>
            <p:nvPr/>
          </p:nvGrpSpPr>
          <p:grpSpPr>
            <a:xfrm>
              <a:off x="5080059" y="6583211"/>
              <a:ext cx="1588381" cy="261610"/>
              <a:chOff x="1710356" y="6583211"/>
              <a:chExt cx="1588381" cy="261610"/>
            </a:xfrm>
          </p:grpSpPr>
          <p:grpSp>
            <p:nvGrpSpPr>
              <p:cNvPr id="387" name="Group 386"/>
              <p:cNvGrpSpPr/>
              <p:nvPr/>
            </p:nvGrpSpPr>
            <p:grpSpPr>
              <a:xfrm>
                <a:off x="1882951" y="6583211"/>
                <a:ext cx="1415786" cy="261610"/>
                <a:chOff x="1882951" y="6583211"/>
                <a:chExt cx="1415786" cy="261610"/>
              </a:xfrm>
            </p:grpSpPr>
            <p:sp>
              <p:nvSpPr>
                <p:cNvPr id="389" name="Rectangle 388"/>
                <p:cNvSpPr/>
                <p:nvPr/>
              </p:nvSpPr>
              <p:spPr>
                <a:xfrm>
                  <a:off x="2053379" y="6583211"/>
                  <a:ext cx="231153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2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390" name="Rectangle 389"/>
                <p:cNvSpPr/>
                <p:nvPr/>
              </p:nvSpPr>
              <p:spPr>
                <a:xfrm>
                  <a:off x="2385293" y="6583211"/>
                  <a:ext cx="231153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4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391" name="Rectangle 390"/>
                <p:cNvSpPr/>
                <p:nvPr/>
              </p:nvSpPr>
              <p:spPr>
                <a:xfrm>
                  <a:off x="2558881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dirty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5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392" name="Rectangle 391"/>
                <p:cNvSpPr/>
                <p:nvPr/>
              </p:nvSpPr>
              <p:spPr>
                <a:xfrm>
                  <a:off x="2726918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6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393" name="Rectangle 392"/>
                <p:cNvSpPr/>
                <p:nvPr/>
              </p:nvSpPr>
              <p:spPr>
                <a:xfrm>
                  <a:off x="2890982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7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394" name="Rectangle 393"/>
                <p:cNvSpPr/>
                <p:nvPr/>
              </p:nvSpPr>
              <p:spPr>
                <a:xfrm>
                  <a:off x="3067583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8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395" name="Rectangle 394"/>
                <p:cNvSpPr/>
                <p:nvPr/>
              </p:nvSpPr>
              <p:spPr>
                <a:xfrm>
                  <a:off x="2223133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3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396" name="Rectangle 395"/>
                <p:cNvSpPr/>
                <p:nvPr/>
              </p:nvSpPr>
              <p:spPr>
                <a:xfrm>
                  <a:off x="1882951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1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</p:grpSp>
          <p:sp>
            <p:nvSpPr>
              <p:cNvPr id="388" name="Rectangle 387"/>
              <p:cNvSpPr/>
              <p:nvPr/>
            </p:nvSpPr>
            <p:spPr>
              <a:xfrm>
                <a:off x="1710356" y="6583211"/>
                <a:ext cx="231154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1" cap="none" spc="0" dirty="0" smtClean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rPr>
                  <a:t>0</a:t>
                </a:r>
                <a:endParaRPr lang="en-US" sz="1100" b="1" cap="none" spc="0" dirty="0">
                  <a:ln w="0"/>
                  <a:latin typeface="Angsana New" panose="02020603050405020304" pitchFamily="18" charset="-34"/>
                  <a:cs typeface="Angsana New" panose="02020603050405020304" pitchFamily="18" charset="-34"/>
                </a:endParaRPr>
              </a:p>
            </p:txBody>
          </p:sp>
        </p:grpSp>
        <p:grpSp>
          <p:nvGrpSpPr>
            <p:cNvPr id="397" name="Group 396"/>
            <p:cNvGrpSpPr/>
            <p:nvPr/>
          </p:nvGrpSpPr>
          <p:grpSpPr>
            <a:xfrm>
              <a:off x="6791946" y="6583211"/>
              <a:ext cx="1588381" cy="261610"/>
              <a:chOff x="1710356" y="6583211"/>
              <a:chExt cx="1588381" cy="261610"/>
            </a:xfrm>
          </p:grpSpPr>
          <p:grpSp>
            <p:nvGrpSpPr>
              <p:cNvPr id="398" name="Group 397"/>
              <p:cNvGrpSpPr/>
              <p:nvPr/>
            </p:nvGrpSpPr>
            <p:grpSpPr>
              <a:xfrm>
                <a:off x="1882951" y="6583211"/>
                <a:ext cx="1415786" cy="261610"/>
                <a:chOff x="1882951" y="6583211"/>
                <a:chExt cx="1415786" cy="261610"/>
              </a:xfrm>
            </p:grpSpPr>
            <p:sp>
              <p:nvSpPr>
                <p:cNvPr id="400" name="Rectangle 399"/>
                <p:cNvSpPr/>
                <p:nvPr/>
              </p:nvSpPr>
              <p:spPr>
                <a:xfrm>
                  <a:off x="2053379" y="6583211"/>
                  <a:ext cx="231153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2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401" name="Rectangle 400"/>
                <p:cNvSpPr/>
                <p:nvPr/>
              </p:nvSpPr>
              <p:spPr>
                <a:xfrm>
                  <a:off x="2385293" y="6583211"/>
                  <a:ext cx="231153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4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402" name="Rectangle 401"/>
                <p:cNvSpPr/>
                <p:nvPr/>
              </p:nvSpPr>
              <p:spPr>
                <a:xfrm>
                  <a:off x="2558881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dirty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5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403" name="Rectangle 402"/>
                <p:cNvSpPr/>
                <p:nvPr/>
              </p:nvSpPr>
              <p:spPr>
                <a:xfrm>
                  <a:off x="2726918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6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404" name="Rectangle 403"/>
                <p:cNvSpPr/>
                <p:nvPr/>
              </p:nvSpPr>
              <p:spPr>
                <a:xfrm>
                  <a:off x="2890982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7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405" name="Rectangle 404"/>
                <p:cNvSpPr/>
                <p:nvPr/>
              </p:nvSpPr>
              <p:spPr>
                <a:xfrm>
                  <a:off x="3067583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8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406" name="Rectangle 405"/>
                <p:cNvSpPr/>
                <p:nvPr/>
              </p:nvSpPr>
              <p:spPr>
                <a:xfrm>
                  <a:off x="2223133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3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407" name="Rectangle 406"/>
                <p:cNvSpPr/>
                <p:nvPr/>
              </p:nvSpPr>
              <p:spPr>
                <a:xfrm>
                  <a:off x="1882951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1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</p:grpSp>
          <p:sp>
            <p:nvSpPr>
              <p:cNvPr id="399" name="Rectangle 398"/>
              <p:cNvSpPr/>
              <p:nvPr/>
            </p:nvSpPr>
            <p:spPr>
              <a:xfrm>
                <a:off x="1710356" y="6583211"/>
                <a:ext cx="231154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1" cap="none" spc="0" dirty="0" smtClean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rPr>
                  <a:t>0</a:t>
                </a:r>
                <a:endParaRPr lang="en-US" sz="1100" b="1" cap="none" spc="0" dirty="0">
                  <a:ln w="0"/>
                  <a:latin typeface="Angsana New" panose="02020603050405020304" pitchFamily="18" charset="-34"/>
                  <a:cs typeface="Angsana New" panose="02020603050405020304" pitchFamily="18" charset="-34"/>
                </a:endParaRPr>
              </a:p>
            </p:txBody>
          </p:sp>
        </p:grpSp>
        <p:grpSp>
          <p:nvGrpSpPr>
            <p:cNvPr id="413" name="Group 412"/>
            <p:cNvGrpSpPr/>
            <p:nvPr/>
          </p:nvGrpSpPr>
          <p:grpSpPr>
            <a:xfrm>
              <a:off x="105281" y="-11442"/>
              <a:ext cx="8170871" cy="5494336"/>
              <a:chOff x="105281" y="-11442"/>
              <a:chExt cx="8170871" cy="5494336"/>
            </a:xfrm>
          </p:grpSpPr>
          <p:grpSp>
            <p:nvGrpSpPr>
              <p:cNvPr id="304" name="Group 303"/>
              <p:cNvGrpSpPr/>
              <p:nvPr/>
            </p:nvGrpSpPr>
            <p:grpSpPr>
              <a:xfrm>
                <a:off x="105281" y="4636254"/>
                <a:ext cx="1435008" cy="846640"/>
                <a:chOff x="86993" y="4650575"/>
                <a:chExt cx="1435008" cy="846640"/>
              </a:xfrm>
            </p:grpSpPr>
            <p:sp>
              <p:nvSpPr>
                <p:cNvPr id="283" name="Rectangle 282"/>
                <p:cNvSpPr/>
                <p:nvPr/>
              </p:nvSpPr>
              <p:spPr>
                <a:xfrm>
                  <a:off x="86993" y="4666218"/>
                  <a:ext cx="1435008" cy="830997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4800" b="1" cap="none" spc="0" dirty="0" smtClean="0">
                      <a:ln w="9525">
                        <a:solidFill>
                          <a:schemeClr val="bg1"/>
                        </a:solidFill>
                        <a:prstDash val="solid"/>
                      </a:ln>
                      <a:solidFill>
                        <a:schemeClr val="tx1"/>
                      </a:solidFill>
                      <a:effectLst>
                        <a:outerShdw blurRad="12700" dist="38100" dir="2700000" algn="tl" rotWithShape="0">
                          <a:schemeClr val="bg1">
                            <a:lumMod val="50000"/>
                          </a:schemeClr>
                        </a:outerShdw>
                      </a:effectLst>
                    </a:rPr>
                    <a:t>1980</a:t>
                  </a:r>
                  <a:endParaRPr lang="en-US" sz="4800" b="1" cap="none" spc="0" dirty="0">
                    <a:ln w="9525">
                      <a:solidFill>
                        <a:schemeClr val="bg1"/>
                      </a:solidFill>
                      <a:prstDash val="solid"/>
                    </a:ln>
                    <a:solidFill>
                      <a:schemeClr val="tx1"/>
                    </a:solidFill>
                    <a:effectLst>
                      <a:outerShdw blurRad="12700" dist="38100" dir="2700000" algn="tl" rotWithShape="0">
                        <a:schemeClr val="bg1">
                          <a:lumMod val="5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288" name="TextBox 287"/>
                <p:cNvSpPr txBox="1"/>
                <p:nvPr/>
              </p:nvSpPr>
              <p:spPr>
                <a:xfrm>
                  <a:off x="198332" y="4650575"/>
                  <a:ext cx="71526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latin typeface="Arabic Typesetting" panose="03020402040406030203" pitchFamily="66" charset="-78"/>
                      <a:cs typeface="Arabic Typesetting" panose="03020402040406030203" pitchFamily="66" charset="-78"/>
                    </a:rPr>
                    <a:t>b</a:t>
                  </a:r>
                  <a:r>
                    <a:rPr lang="en-US" dirty="0" smtClean="0">
                      <a:latin typeface="Arabic Typesetting" panose="03020402040406030203" pitchFamily="66" charset="-78"/>
                      <a:cs typeface="Arabic Typesetting" panose="03020402040406030203" pitchFamily="66" charset="-78"/>
                    </a:rPr>
                    <a:t>orn in </a:t>
                  </a:r>
                  <a:endParaRPr lang="en-US" dirty="0">
                    <a:latin typeface="Arabic Typesetting" panose="03020402040406030203" pitchFamily="66" charset="-78"/>
                    <a:cs typeface="Arabic Typesetting" panose="03020402040406030203" pitchFamily="66" charset="-78"/>
                  </a:endParaRPr>
                </a:p>
              </p:txBody>
            </p:sp>
          </p:grpSp>
          <p:grpSp>
            <p:nvGrpSpPr>
              <p:cNvPr id="301" name="Group 300"/>
              <p:cNvGrpSpPr/>
              <p:nvPr/>
            </p:nvGrpSpPr>
            <p:grpSpPr>
              <a:xfrm>
                <a:off x="1791533" y="4636254"/>
                <a:ext cx="1435008" cy="846640"/>
                <a:chOff x="1709705" y="4634932"/>
                <a:chExt cx="1435008" cy="846640"/>
              </a:xfrm>
            </p:grpSpPr>
            <p:sp>
              <p:nvSpPr>
                <p:cNvPr id="290" name="Rectangle 289"/>
                <p:cNvSpPr/>
                <p:nvPr/>
              </p:nvSpPr>
              <p:spPr>
                <a:xfrm>
                  <a:off x="1709705" y="4650575"/>
                  <a:ext cx="1435008" cy="830997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4800" b="1" cap="none" spc="0" dirty="0" smtClean="0">
                      <a:ln w="9525">
                        <a:solidFill>
                          <a:schemeClr val="bg1"/>
                        </a:solidFill>
                        <a:prstDash val="solid"/>
                      </a:ln>
                      <a:solidFill>
                        <a:schemeClr val="tx1"/>
                      </a:solidFill>
                      <a:effectLst>
                        <a:outerShdw blurRad="12700" dist="38100" dir="2700000" algn="tl" rotWithShape="0">
                          <a:schemeClr val="bg1">
                            <a:lumMod val="50000"/>
                          </a:schemeClr>
                        </a:outerShdw>
                      </a:effectLst>
                    </a:rPr>
                    <a:t>1981</a:t>
                  </a:r>
                  <a:endParaRPr lang="en-US" sz="4800" b="1" cap="none" spc="0" dirty="0">
                    <a:ln w="9525">
                      <a:solidFill>
                        <a:schemeClr val="bg1"/>
                      </a:solidFill>
                      <a:prstDash val="solid"/>
                    </a:ln>
                    <a:solidFill>
                      <a:schemeClr val="tx1"/>
                    </a:solidFill>
                    <a:effectLst>
                      <a:outerShdw blurRad="12700" dist="38100" dir="2700000" algn="tl" rotWithShape="0">
                        <a:schemeClr val="bg1">
                          <a:lumMod val="5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291" name="TextBox 290"/>
                <p:cNvSpPr txBox="1"/>
                <p:nvPr/>
              </p:nvSpPr>
              <p:spPr>
                <a:xfrm>
                  <a:off x="1821044" y="4634932"/>
                  <a:ext cx="71526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latin typeface="Arabic Typesetting" panose="03020402040406030203" pitchFamily="66" charset="-78"/>
                      <a:cs typeface="Arabic Typesetting" panose="03020402040406030203" pitchFamily="66" charset="-78"/>
                    </a:rPr>
                    <a:t>b</a:t>
                  </a:r>
                  <a:r>
                    <a:rPr lang="en-US" dirty="0" smtClean="0">
                      <a:latin typeface="Arabic Typesetting" panose="03020402040406030203" pitchFamily="66" charset="-78"/>
                      <a:cs typeface="Arabic Typesetting" panose="03020402040406030203" pitchFamily="66" charset="-78"/>
                    </a:rPr>
                    <a:t>orn in </a:t>
                  </a:r>
                  <a:endParaRPr lang="en-US" dirty="0">
                    <a:latin typeface="Arabic Typesetting" panose="03020402040406030203" pitchFamily="66" charset="-78"/>
                    <a:cs typeface="Arabic Typesetting" panose="03020402040406030203" pitchFamily="66" charset="-78"/>
                  </a:endParaRPr>
                </a:p>
              </p:txBody>
            </p:sp>
          </p:grpSp>
          <p:grpSp>
            <p:nvGrpSpPr>
              <p:cNvPr id="305" name="Group 304"/>
              <p:cNvGrpSpPr/>
              <p:nvPr/>
            </p:nvGrpSpPr>
            <p:grpSpPr>
              <a:xfrm>
                <a:off x="3468641" y="4636254"/>
                <a:ext cx="1435008" cy="846640"/>
                <a:chOff x="3403347" y="4619289"/>
                <a:chExt cx="1435008" cy="846640"/>
              </a:xfrm>
            </p:grpSpPr>
            <p:sp>
              <p:nvSpPr>
                <p:cNvPr id="292" name="Rectangle 291"/>
                <p:cNvSpPr/>
                <p:nvPr/>
              </p:nvSpPr>
              <p:spPr>
                <a:xfrm>
                  <a:off x="3403347" y="4634932"/>
                  <a:ext cx="1435008" cy="830997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4800" b="1" cap="none" spc="0" dirty="0" smtClean="0">
                      <a:ln w="9525">
                        <a:solidFill>
                          <a:schemeClr val="bg1"/>
                        </a:solidFill>
                        <a:prstDash val="solid"/>
                      </a:ln>
                      <a:solidFill>
                        <a:schemeClr val="tx1"/>
                      </a:solidFill>
                      <a:effectLst>
                        <a:outerShdw blurRad="12700" dist="38100" dir="2700000" algn="tl" rotWithShape="0">
                          <a:schemeClr val="bg1">
                            <a:lumMod val="50000"/>
                          </a:schemeClr>
                        </a:outerShdw>
                      </a:effectLst>
                    </a:rPr>
                    <a:t>1982</a:t>
                  </a:r>
                  <a:endParaRPr lang="en-US" sz="4800" b="1" cap="none" spc="0" dirty="0">
                    <a:ln w="9525">
                      <a:solidFill>
                        <a:schemeClr val="bg1"/>
                      </a:solidFill>
                      <a:prstDash val="solid"/>
                    </a:ln>
                    <a:solidFill>
                      <a:schemeClr val="tx1"/>
                    </a:solidFill>
                    <a:effectLst>
                      <a:outerShdw blurRad="12700" dist="38100" dir="2700000" algn="tl" rotWithShape="0">
                        <a:schemeClr val="bg1">
                          <a:lumMod val="5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293" name="TextBox 292"/>
                <p:cNvSpPr txBox="1"/>
                <p:nvPr/>
              </p:nvSpPr>
              <p:spPr>
                <a:xfrm>
                  <a:off x="3514686" y="4619289"/>
                  <a:ext cx="71526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latin typeface="Arabic Typesetting" panose="03020402040406030203" pitchFamily="66" charset="-78"/>
                      <a:cs typeface="Arabic Typesetting" panose="03020402040406030203" pitchFamily="66" charset="-78"/>
                    </a:rPr>
                    <a:t>b</a:t>
                  </a:r>
                  <a:r>
                    <a:rPr lang="en-US" dirty="0" smtClean="0">
                      <a:latin typeface="Arabic Typesetting" panose="03020402040406030203" pitchFamily="66" charset="-78"/>
                      <a:cs typeface="Arabic Typesetting" panose="03020402040406030203" pitchFamily="66" charset="-78"/>
                    </a:rPr>
                    <a:t>orn in </a:t>
                  </a:r>
                  <a:endParaRPr lang="en-US" dirty="0">
                    <a:latin typeface="Arabic Typesetting" panose="03020402040406030203" pitchFamily="66" charset="-78"/>
                    <a:cs typeface="Arabic Typesetting" panose="03020402040406030203" pitchFamily="66" charset="-78"/>
                  </a:endParaRPr>
                </a:p>
              </p:txBody>
            </p:sp>
          </p:grpSp>
          <p:grpSp>
            <p:nvGrpSpPr>
              <p:cNvPr id="299" name="Group 298"/>
              <p:cNvGrpSpPr/>
              <p:nvPr/>
            </p:nvGrpSpPr>
            <p:grpSpPr>
              <a:xfrm>
                <a:off x="5173181" y="4636254"/>
                <a:ext cx="1435008" cy="846640"/>
                <a:chOff x="5096989" y="4634932"/>
                <a:chExt cx="1435008" cy="846640"/>
              </a:xfrm>
            </p:grpSpPr>
            <p:sp>
              <p:nvSpPr>
                <p:cNvPr id="294" name="Rectangle 293"/>
                <p:cNvSpPr/>
                <p:nvPr/>
              </p:nvSpPr>
              <p:spPr>
                <a:xfrm>
                  <a:off x="5096989" y="4650575"/>
                  <a:ext cx="1435008" cy="830997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4800" b="1" cap="none" spc="0" dirty="0" smtClean="0">
                      <a:ln w="9525">
                        <a:solidFill>
                          <a:schemeClr val="bg1"/>
                        </a:solidFill>
                        <a:prstDash val="solid"/>
                      </a:ln>
                      <a:solidFill>
                        <a:schemeClr val="tx1"/>
                      </a:solidFill>
                      <a:effectLst>
                        <a:outerShdw blurRad="12700" dist="38100" dir="2700000" algn="tl" rotWithShape="0">
                          <a:schemeClr val="bg1">
                            <a:lumMod val="50000"/>
                          </a:schemeClr>
                        </a:outerShdw>
                      </a:effectLst>
                    </a:rPr>
                    <a:t>1983</a:t>
                  </a:r>
                  <a:endParaRPr lang="en-US" sz="4800" b="1" cap="none" spc="0" dirty="0">
                    <a:ln w="9525">
                      <a:solidFill>
                        <a:schemeClr val="bg1"/>
                      </a:solidFill>
                      <a:prstDash val="solid"/>
                    </a:ln>
                    <a:solidFill>
                      <a:schemeClr val="tx1"/>
                    </a:solidFill>
                    <a:effectLst>
                      <a:outerShdw blurRad="12700" dist="38100" dir="2700000" algn="tl" rotWithShape="0">
                        <a:schemeClr val="bg1">
                          <a:lumMod val="5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295" name="TextBox 294"/>
                <p:cNvSpPr txBox="1"/>
                <p:nvPr/>
              </p:nvSpPr>
              <p:spPr>
                <a:xfrm>
                  <a:off x="5208328" y="4634932"/>
                  <a:ext cx="71526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latin typeface="Arabic Typesetting" panose="03020402040406030203" pitchFamily="66" charset="-78"/>
                      <a:cs typeface="Arabic Typesetting" panose="03020402040406030203" pitchFamily="66" charset="-78"/>
                    </a:rPr>
                    <a:t>b</a:t>
                  </a:r>
                  <a:r>
                    <a:rPr lang="en-US" dirty="0" smtClean="0">
                      <a:latin typeface="Arabic Typesetting" panose="03020402040406030203" pitchFamily="66" charset="-78"/>
                      <a:cs typeface="Arabic Typesetting" panose="03020402040406030203" pitchFamily="66" charset="-78"/>
                    </a:rPr>
                    <a:t>orn in </a:t>
                  </a:r>
                  <a:endParaRPr lang="en-US" dirty="0">
                    <a:latin typeface="Arabic Typesetting" panose="03020402040406030203" pitchFamily="66" charset="-78"/>
                    <a:cs typeface="Arabic Typesetting" panose="03020402040406030203" pitchFamily="66" charset="-78"/>
                  </a:endParaRPr>
                </a:p>
              </p:txBody>
            </p:sp>
          </p:grpSp>
          <p:grpSp>
            <p:nvGrpSpPr>
              <p:cNvPr id="298" name="Group 297"/>
              <p:cNvGrpSpPr/>
              <p:nvPr/>
            </p:nvGrpSpPr>
            <p:grpSpPr>
              <a:xfrm>
                <a:off x="6841144" y="4636254"/>
                <a:ext cx="1435008" cy="846640"/>
                <a:chOff x="6832000" y="4603646"/>
                <a:chExt cx="1435008" cy="846640"/>
              </a:xfrm>
            </p:grpSpPr>
            <p:sp>
              <p:nvSpPr>
                <p:cNvPr id="296" name="Rectangle 295"/>
                <p:cNvSpPr/>
                <p:nvPr/>
              </p:nvSpPr>
              <p:spPr>
                <a:xfrm>
                  <a:off x="6832000" y="4619289"/>
                  <a:ext cx="1435008" cy="830997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4800" b="1" cap="none" spc="0" dirty="0" smtClean="0">
                      <a:ln w="9525">
                        <a:solidFill>
                          <a:schemeClr val="bg1"/>
                        </a:solidFill>
                        <a:prstDash val="solid"/>
                      </a:ln>
                      <a:solidFill>
                        <a:schemeClr val="tx1"/>
                      </a:solidFill>
                      <a:effectLst>
                        <a:outerShdw blurRad="12700" dist="38100" dir="2700000" algn="tl" rotWithShape="0">
                          <a:schemeClr val="bg1">
                            <a:lumMod val="50000"/>
                          </a:schemeClr>
                        </a:outerShdw>
                      </a:effectLst>
                    </a:rPr>
                    <a:t>1984</a:t>
                  </a:r>
                  <a:endParaRPr lang="en-US" sz="4800" b="1" cap="none" spc="0" dirty="0">
                    <a:ln w="9525">
                      <a:solidFill>
                        <a:schemeClr val="bg1"/>
                      </a:solidFill>
                      <a:prstDash val="solid"/>
                    </a:ln>
                    <a:solidFill>
                      <a:schemeClr val="tx1"/>
                    </a:solidFill>
                    <a:effectLst>
                      <a:outerShdw blurRad="12700" dist="38100" dir="2700000" algn="tl" rotWithShape="0">
                        <a:schemeClr val="bg1">
                          <a:lumMod val="5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297" name="TextBox 296"/>
                <p:cNvSpPr txBox="1"/>
                <p:nvPr/>
              </p:nvSpPr>
              <p:spPr>
                <a:xfrm>
                  <a:off x="6943339" y="4603646"/>
                  <a:ext cx="71526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latin typeface="Arabic Typesetting" panose="03020402040406030203" pitchFamily="66" charset="-78"/>
                      <a:cs typeface="Arabic Typesetting" panose="03020402040406030203" pitchFamily="66" charset="-78"/>
                    </a:rPr>
                    <a:t>b</a:t>
                  </a:r>
                  <a:r>
                    <a:rPr lang="en-US" dirty="0" smtClean="0">
                      <a:latin typeface="Arabic Typesetting" panose="03020402040406030203" pitchFamily="66" charset="-78"/>
                      <a:cs typeface="Arabic Typesetting" panose="03020402040406030203" pitchFamily="66" charset="-78"/>
                    </a:rPr>
                    <a:t>orn in </a:t>
                  </a:r>
                  <a:endParaRPr lang="en-US" dirty="0">
                    <a:latin typeface="Arabic Typesetting" panose="03020402040406030203" pitchFamily="66" charset="-78"/>
                    <a:cs typeface="Arabic Typesetting" panose="03020402040406030203" pitchFamily="66" charset="-78"/>
                  </a:endParaRPr>
                </a:p>
              </p:txBody>
            </p:sp>
          </p:grpSp>
          <p:grpSp>
            <p:nvGrpSpPr>
              <p:cNvPr id="412" name="Group 411"/>
              <p:cNvGrpSpPr/>
              <p:nvPr/>
            </p:nvGrpSpPr>
            <p:grpSpPr>
              <a:xfrm>
                <a:off x="3732763" y="-11442"/>
                <a:ext cx="3806716" cy="3395878"/>
                <a:chOff x="3732763" y="-11442"/>
                <a:chExt cx="3806716" cy="3395878"/>
              </a:xfrm>
            </p:grpSpPr>
            <p:sp>
              <p:nvSpPr>
                <p:cNvPr id="308" name="TextBox 70"/>
                <p:cNvSpPr txBox="1"/>
                <p:nvPr/>
              </p:nvSpPr>
              <p:spPr>
                <a:xfrm>
                  <a:off x="4446930" y="2773166"/>
                  <a:ext cx="616509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sz="800" dirty="0" smtClean="0"/>
                    <a:t>Predicted</a:t>
                  </a:r>
                  <a:endParaRPr lang="en-US" sz="800" dirty="0"/>
                </a:p>
              </p:txBody>
            </p:sp>
            <p:grpSp>
              <p:nvGrpSpPr>
                <p:cNvPr id="309" name="Group 308"/>
                <p:cNvGrpSpPr/>
                <p:nvPr/>
              </p:nvGrpSpPr>
              <p:grpSpPr>
                <a:xfrm>
                  <a:off x="3732763" y="3007660"/>
                  <a:ext cx="2162671" cy="376776"/>
                  <a:chOff x="2647820" y="9324201"/>
                  <a:chExt cx="2724657" cy="440910"/>
                </a:xfrm>
              </p:grpSpPr>
              <p:cxnSp>
                <p:nvCxnSpPr>
                  <p:cNvPr id="310" name="Straight Connector 309"/>
                  <p:cNvCxnSpPr/>
                  <p:nvPr/>
                </p:nvCxnSpPr>
                <p:spPr>
                  <a:xfrm>
                    <a:off x="4458381" y="9554140"/>
                    <a:ext cx="874729" cy="0"/>
                  </a:xfrm>
                  <a:prstGeom prst="line">
                    <a:avLst/>
                  </a:prstGeom>
                  <a:ln w="28575" cap="rnd">
                    <a:solidFill>
                      <a:srgbClr val="FF0000">
                        <a:alpha val="96000"/>
                      </a:srgbClr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1" name="Straight Connector 310"/>
                  <p:cNvCxnSpPr/>
                  <p:nvPr/>
                </p:nvCxnSpPr>
                <p:spPr>
                  <a:xfrm>
                    <a:off x="3544871" y="9554140"/>
                    <a:ext cx="874729" cy="0"/>
                  </a:xfrm>
                  <a:prstGeom prst="line">
                    <a:avLst/>
                  </a:prstGeom>
                  <a:ln w="28575" cap="rnd">
                    <a:solidFill>
                      <a:srgbClr val="FFC000">
                        <a:alpha val="96000"/>
                      </a:srgbClr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2" name="Straight Connector 311"/>
                  <p:cNvCxnSpPr/>
                  <p:nvPr/>
                </p:nvCxnSpPr>
                <p:spPr>
                  <a:xfrm>
                    <a:off x="2647820" y="9554140"/>
                    <a:ext cx="874729" cy="0"/>
                  </a:xfrm>
                  <a:prstGeom prst="line">
                    <a:avLst/>
                  </a:prstGeom>
                  <a:ln w="28575" cap="rnd">
                    <a:solidFill>
                      <a:srgbClr val="92D050">
                        <a:alpha val="91000"/>
                      </a:srgbClr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13" name="TextBox 71"/>
                  <p:cNvSpPr txBox="1"/>
                  <p:nvPr/>
                </p:nvSpPr>
                <p:spPr>
                  <a:xfrm>
                    <a:off x="4434839" y="9530998"/>
                    <a:ext cx="937638" cy="234110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t" anchorCtr="1">
                    <a:spAutoFit/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en-US" sz="700" i="1" dirty="0" smtClean="0"/>
                      <a:t>Absentees</a:t>
                    </a:r>
                    <a:endParaRPr lang="en-US" sz="700" i="1" dirty="0"/>
                  </a:p>
                </p:txBody>
              </p:sp>
              <p:sp>
                <p:nvSpPr>
                  <p:cNvPr id="314" name="TextBox 72"/>
                  <p:cNvSpPr txBox="1"/>
                  <p:nvPr/>
                </p:nvSpPr>
                <p:spPr>
                  <a:xfrm>
                    <a:off x="3544871" y="9530998"/>
                    <a:ext cx="937638" cy="234110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t" anchorCtr="1">
                    <a:spAutoFit/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en-US" sz="700" i="1" dirty="0" smtClean="0"/>
                      <a:t>Irregulars</a:t>
                    </a:r>
                    <a:endParaRPr lang="en-US" sz="700" i="1" dirty="0"/>
                  </a:p>
                </p:txBody>
              </p:sp>
              <p:sp>
                <p:nvSpPr>
                  <p:cNvPr id="315" name="TextBox 73"/>
                  <p:cNvSpPr txBox="1"/>
                  <p:nvPr/>
                </p:nvSpPr>
                <p:spPr>
                  <a:xfrm>
                    <a:off x="2647820" y="9531001"/>
                    <a:ext cx="937638" cy="234110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t" anchorCtr="1">
                    <a:spAutoFit/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en-US" sz="700" i="1" dirty="0" smtClean="0"/>
                      <a:t>Goers</a:t>
                    </a:r>
                    <a:endParaRPr lang="en-US" sz="700" i="1" dirty="0"/>
                  </a:p>
                </p:txBody>
              </p:sp>
              <p:sp>
                <p:nvSpPr>
                  <p:cNvPr id="316" name="TextBox 122"/>
                  <p:cNvSpPr txBox="1"/>
                  <p:nvPr/>
                </p:nvSpPr>
                <p:spPr>
                  <a:xfrm>
                    <a:off x="2953534" y="9324201"/>
                    <a:ext cx="2057400" cy="25211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en-US" sz="800" dirty="0" smtClean="0"/>
                      <a:t>O     b     s    e     r     v     e     d</a:t>
                    </a:r>
                    <a:endParaRPr lang="en-US" sz="800" dirty="0"/>
                  </a:p>
                </p:txBody>
              </p:sp>
            </p:grpSp>
            <p:sp>
              <p:nvSpPr>
                <p:cNvPr id="410" name="Rectangle 409"/>
                <p:cNvSpPr/>
                <p:nvPr/>
              </p:nvSpPr>
              <p:spPr>
                <a:xfrm>
                  <a:off x="4327638" y="-11442"/>
                  <a:ext cx="3211841" cy="52322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2800" dirty="0" smtClean="0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</a:rPr>
                    <a:t>EMOSA </a:t>
                  </a:r>
                  <a:r>
                    <a:rPr lang="en-US" sz="2800" b="0" cap="none" spc="0" dirty="0" smtClean="0">
                      <a:ln w="0"/>
                      <a:solidFill>
                        <a:schemeClr val="tx1"/>
                      </a:solidFill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</a:rPr>
                    <a:t>Specification</a:t>
                  </a:r>
                  <a:endParaRPr lang="en-US" sz="2800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</p:grpSp>
        </p:grpSp>
      </p:grpSp>
      <p:grpSp>
        <p:nvGrpSpPr>
          <p:cNvPr id="147" name="Group 146"/>
          <p:cNvGrpSpPr/>
          <p:nvPr/>
        </p:nvGrpSpPr>
        <p:grpSpPr>
          <a:xfrm>
            <a:off x="3919743" y="498331"/>
            <a:ext cx="4394200" cy="1828800"/>
            <a:chOff x="1320800" y="1752600"/>
            <a:chExt cx="3581400" cy="1371600"/>
          </a:xfrm>
        </p:grpSpPr>
        <p:graphicFrame>
          <p:nvGraphicFramePr>
            <p:cNvPr id="148" name="Object 14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914546731"/>
                </p:ext>
              </p:extLst>
            </p:nvPr>
          </p:nvGraphicFramePr>
          <p:xfrm>
            <a:off x="1371600" y="2895600"/>
            <a:ext cx="1549400" cy="2286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86" name="Equation" r:id="rId11" imgW="1549080" imgH="228600" progId="Equation.DSMT4">
                    <p:embed/>
                  </p:oleObj>
                </mc:Choice>
                <mc:Fallback>
                  <p:oleObj name="Equation" r:id="rId11" imgW="1549080" imgH="228600" progId="Equation.DSMT4">
                    <p:embed/>
                    <p:pic>
                      <p:nvPicPr>
                        <p:cNvPr id="0" name="Picture 4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71600" y="2895600"/>
                          <a:ext cx="1549400" cy="2286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149" name="Group 148"/>
            <p:cNvGrpSpPr/>
            <p:nvPr/>
          </p:nvGrpSpPr>
          <p:grpSpPr>
            <a:xfrm>
              <a:off x="1371600" y="2330053"/>
              <a:ext cx="3327466" cy="559593"/>
              <a:chOff x="1371600" y="2330053"/>
              <a:chExt cx="3327466" cy="559593"/>
            </a:xfrm>
          </p:grpSpPr>
          <p:graphicFrame>
            <p:nvGraphicFramePr>
              <p:cNvPr id="153" name="Object 152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486771795"/>
                  </p:ext>
                </p:extLst>
              </p:nvPr>
            </p:nvGraphicFramePr>
            <p:xfrm>
              <a:off x="2286019" y="2330053"/>
              <a:ext cx="2413047" cy="55959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087" name="Equation" r:id="rId13" imgW="2412720" imgH="558720" progId="Equation.DSMT4">
                      <p:embed/>
                    </p:oleObj>
                  </mc:Choice>
                  <mc:Fallback>
                    <p:oleObj name="Equation" r:id="rId13" imgW="2412720" imgH="558720" progId="Equation.DSMT4">
                      <p:embed/>
                      <p:pic>
                        <p:nvPicPr>
                          <p:cNvPr id="0" name="Picture 43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286019" y="2330053"/>
                            <a:ext cx="2413047" cy="559593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54" name="Object 153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94699282"/>
                  </p:ext>
                </p:extLst>
              </p:nvPr>
            </p:nvGraphicFramePr>
            <p:xfrm>
              <a:off x="1371600" y="2362200"/>
              <a:ext cx="889000" cy="2286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088" name="Equation" r:id="rId15" imgW="888840" imgH="228600" progId="Equation.DSMT4">
                      <p:embed/>
                    </p:oleObj>
                  </mc:Choice>
                  <mc:Fallback>
                    <p:oleObj name="Equation" r:id="rId15" imgW="888840" imgH="228600" progId="Equation.DSMT4">
                      <p:embed/>
                      <p:pic>
                        <p:nvPicPr>
                          <p:cNvPr id="0" name="Picture 44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371600" y="2362200"/>
                            <a:ext cx="889000" cy="2286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150" name="Group 149"/>
            <p:cNvGrpSpPr/>
            <p:nvPr/>
          </p:nvGrpSpPr>
          <p:grpSpPr>
            <a:xfrm>
              <a:off x="1320800" y="1752600"/>
              <a:ext cx="3581400" cy="558800"/>
              <a:chOff x="1320800" y="1492250"/>
              <a:chExt cx="3581400" cy="558800"/>
            </a:xfrm>
          </p:grpSpPr>
          <p:graphicFrame>
            <p:nvGraphicFramePr>
              <p:cNvPr id="151" name="Object 150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85677501"/>
                  </p:ext>
                </p:extLst>
              </p:nvPr>
            </p:nvGraphicFramePr>
            <p:xfrm>
              <a:off x="2286000" y="1492250"/>
              <a:ext cx="2616200" cy="5588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089" name="Equation" r:id="rId17" imgW="2616120" imgH="558720" progId="Equation.DSMT4">
                      <p:embed/>
                    </p:oleObj>
                  </mc:Choice>
                  <mc:Fallback>
                    <p:oleObj name="Equation" r:id="rId17" imgW="2616120" imgH="558720" progId="Equation.DSMT4">
                      <p:embed/>
                      <p:pic>
                        <p:nvPicPr>
                          <p:cNvPr id="0" name="Picture 45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286000" y="1492250"/>
                            <a:ext cx="2616200" cy="5588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52" name="Object 151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9986209"/>
                  </p:ext>
                </p:extLst>
              </p:nvPr>
            </p:nvGraphicFramePr>
            <p:xfrm>
              <a:off x="1320800" y="1524000"/>
              <a:ext cx="965200" cy="2286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090" name="Equation" r:id="rId19" imgW="965160" imgH="228600" progId="Equation.DSMT4">
                      <p:embed/>
                    </p:oleObj>
                  </mc:Choice>
                  <mc:Fallback>
                    <p:oleObj name="Equation" r:id="rId19" imgW="965160" imgH="228600" progId="Equation.DSMT4">
                      <p:embed/>
                      <p:pic>
                        <p:nvPicPr>
                          <p:cNvPr id="0" name="Picture 4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320800" y="1524000"/>
                            <a:ext cx="965200" cy="2286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grpSp>
        <p:nvGrpSpPr>
          <p:cNvPr id="159" name="Group 158"/>
          <p:cNvGrpSpPr/>
          <p:nvPr/>
        </p:nvGrpSpPr>
        <p:grpSpPr>
          <a:xfrm>
            <a:off x="6204601" y="1878686"/>
            <a:ext cx="2006800" cy="1476701"/>
            <a:chOff x="6204601" y="1878686"/>
            <a:chExt cx="2006800" cy="1476701"/>
          </a:xfrm>
        </p:grpSpPr>
        <p:sp>
          <p:nvSpPr>
            <p:cNvPr id="271" name="Rounded Rectangle 270">
              <a:hlinkClick r:id="rId21" action="ppaction://hlinksldjump"/>
            </p:cNvPr>
            <p:cNvSpPr/>
            <p:nvPr/>
          </p:nvSpPr>
          <p:spPr>
            <a:xfrm>
              <a:off x="7558741" y="2268538"/>
              <a:ext cx="652660" cy="351981"/>
            </a:xfrm>
            <a:prstGeom prst="roundRect">
              <a:avLst/>
            </a:prstGeom>
            <a:solidFill>
              <a:srgbClr val="00B0F0"/>
            </a:solidFill>
            <a:ln w="25400">
              <a:noFill/>
            </a:ln>
            <a:effectLst/>
            <a:scene3d>
              <a:camera prst="orthographicFront"/>
              <a:lightRig rig="threePt" dir="t"/>
            </a:scene3d>
            <a:sp3d prstMaterial="softEdge"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500" dirty="0" smtClean="0"/>
                <a:t>Hyb</a:t>
              </a:r>
              <a:endParaRPr lang="en-US" sz="1500" dirty="0"/>
            </a:p>
          </p:txBody>
        </p:sp>
        <p:sp>
          <p:nvSpPr>
            <p:cNvPr id="272" name="Rounded Rectangle 271">
              <a:hlinkClick r:id="rId22" action="ppaction://hlinksldjump"/>
            </p:cNvPr>
            <p:cNvSpPr/>
            <p:nvPr/>
          </p:nvSpPr>
          <p:spPr>
            <a:xfrm>
              <a:off x="7558741" y="3003406"/>
              <a:ext cx="652660" cy="351981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500" dirty="0" smtClean="0"/>
                <a:t>Dif</a:t>
              </a:r>
              <a:endParaRPr lang="en-US" sz="1500" dirty="0"/>
            </a:p>
          </p:txBody>
        </p:sp>
        <p:sp>
          <p:nvSpPr>
            <p:cNvPr id="273" name="Rounded Rectangle 272">
              <a:hlinkClick r:id="rId23" action="ppaction://hlinksldjump"/>
            </p:cNvPr>
            <p:cNvSpPr/>
            <p:nvPr/>
          </p:nvSpPr>
          <p:spPr>
            <a:xfrm>
              <a:off x="7558741" y="2635972"/>
              <a:ext cx="652660" cy="351981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500" dirty="0" smtClean="0"/>
                <a:t>Con</a:t>
              </a:r>
              <a:endParaRPr lang="en-US" sz="1500" dirty="0"/>
            </a:p>
          </p:txBody>
        </p:sp>
        <p:sp>
          <p:nvSpPr>
            <p:cNvPr id="274" name="Rectangle 273"/>
            <p:cNvSpPr/>
            <p:nvPr/>
          </p:nvSpPr>
          <p:spPr>
            <a:xfrm>
              <a:off x="7568852" y="1878686"/>
              <a:ext cx="577402" cy="46166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r>
                <a:rPr lang="en-US" sz="240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ML</a:t>
              </a:r>
              <a:endPara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75" name="Rectangle 274"/>
            <p:cNvSpPr/>
            <p:nvPr/>
          </p:nvSpPr>
          <p:spPr>
            <a:xfrm>
              <a:off x="6882464" y="1915813"/>
              <a:ext cx="686406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r"/>
              <a:r>
                <a:rPr lang="en-US" sz="200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WBo</a:t>
              </a:r>
              <a:endParaRPr 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76" name="Rounded Rectangle 275">
              <a:hlinkClick r:id="rId24" action="ppaction://hlinksldjump"/>
            </p:cNvPr>
            <p:cNvSpPr/>
            <p:nvPr/>
          </p:nvSpPr>
          <p:spPr>
            <a:xfrm>
              <a:off x="6881761" y="2268538"/>
              <a:ext cx="652660" cy="351981"/>
            </a:xfrm>
            <a:prstGeom prst="round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500" dirty="0" smtClean="0"/>
                <a:t>Hyb</a:t>
              </a:r>
              <a:endParaRPr lang="en-US" sz="1500" dirty="0"/>
            </a:p>
          </p:txBody>
        </p:sp>
        <p:sp>
          <p:nvSpPr>
            <p:cNvPr id="277" name="Rounded Rectangle 276">
              <a:hlinkClick r:id="rId25" action="ppaction://hlinksldjump"/>
            </p:cNvPr>
            <p:cNvSpPr/>
            <p:nvPr/>
          </p:nvSpPr>
          <p:spPr>
            <a:xfrm>
              <a:off x="6881761" y="3003406"/>
              <a:ext cx="652660" cy="351981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500" dirty="0" smtClean="0"/>
                <a:t>Dif</a:t>
              </a:r>
              <a:endParaRPr lang="en-US" sz="1500" dirty="0"/>
            </a:p>
          </p:txBody>
        </p:sp>
        <p:sp>
          <p:nvSpPr>
            <p:cNvPr id="278" name="Rounded Rectangle 277">
              <a:hlinkClick r:id="rId26" action="ppaction://hlinksldjump"/>
            </p:cNvPr>
            <p:cNvSpPr/>
            <p:nvPr/>
          </p:nvSpPr>
          <p:spPr>
            <a:xfrm>
              <a:off x="6881761" y="2635972"/>
              <a:ext cx="652660" cy="351981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500" dirty="0" smtClean="0"/>
                <a:t>Con</a:t>
              </a:r>
              <a:endParaRPr lang="en-US" sz="1500" dirty="0"/>
            </a:p>
          </p:txBody>
        </p:sp>
        <p:sp>
          <p:nvSpPr>
            <p:cNvPr id="155" name="Rounded Rectangle 154">
              <a:hlinkClick r:id="rId8" action="ppaction://hlinksldjump"/>
            </p:cNvPr>
            <p:cNvSpPr/>
            <p:nvPr/>
          </p:nvSpPr>
          <p:spPr>
            <a:xfrm>
              <a:off x="6204780" y="2268538"/>
              <a:ext cx="652660" cy="351981"/>
            </a:xfrm>
            <a:prstGeom prst="round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500" dirty="0" smtClean="0"/>
                <a:t>Hyb</a:t>
              </a:r>
              <a:endParaRPr lang="en-US" sz="1500" dirty="0"/>
            </a:p>
          </p:txBody>
        </p:sp>
        <p:sp>
          <p:nvSpPr>
            <p:cNvPr id="156" name="Rounded Rectangle 155">
              <a:hlinkClick r:id="rId27" action="ppaction://hlinksldjump"/>
            </p:cNvPr>
            <p:cNvSpPr/>
            <p:nvPr/>
          </p:nvSpPr>
          <p:spPr>
            <a:xfrm>
              <a:off x="6204780" y="3003406"/>
              <a:ext cx="652660" cy="351981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500" dirty="0" smtClean="0"/>
                <a:t>Dif</a:t>
              </a:r>
              <a:endParaRPr lang="en-US" sz="1500" dirty="0"/>
            </a:p>
          </p:txBody>
        </p:sp>
        <p:sp>
          <p:nvSpPr>
            <p:cNvPr id="157" name="Rounded Rectangle 156">
              <a:hlinkClick r:id="rId28" action="ppaction://hlinksldjump"/>
            </p:cNvPr>
            <p:cNvSpPr/>
            <p:nvPr/>
          </p:nvSpPr>
          <p:spPr>
            <a:xfrm>
              <a:off x="6204780" y="2635972"/>
              <a:ext cx="652660" cy="351981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500" dirty="0" smtClean="0"/>
                <a:t>Con</a:t>
              </a:r>
              <a:endParaRPr lang="en-US" sz="1500" dirty="0"/>
            </a:p>
          </p:txBody>
        </p:sp>
        <p:sp>
          <p:nvSpPr>
            <p:cNvPr id="158" name="Rectangle 157"/>
            <p:cNvSpPr/>
            <p:nvPr/>
          </p:nvSpPr>
          <p:spPr>
            <a:xfrm>
              <a:off x="6204601" y="1915813"/>
              <a:ext cx="686406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r"/>
              <a:r>
                <a:rPr lang="en-US" sz="200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WBn</a:t>
              </a:r>
              <a:endParaRPr 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160" name="Rounded Rectangle 159">
            <a:hlinkClick r:id="rId29" action="ppaction://hlinksldjump"/>
          </p:cNvPr>
          <p:cNvSpPr/>
          <p:nvPr/>
        </p:nvSpPr>
        <p:spPr>
          <a:xfrm>
            <a:off x="5499930" y="2639782"/>
            <a:ext cx="652660" cy="351981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500" dirty="0" smtClean="0"/>
              <a:t>Null</a:t>
            </a:r>
            <a:endParaRPr lang="en-US" sz="1500" dirty="0"/>
          </a:p>
        </p:txBody>
      </p:sp>
      <p:grpSp>
        <p:nvGrpSpPr>
          <p:cNvPr id="164" name="Group 163"/>
          <p:cNvGrpSpPr/>
          <p:nvPr/>
        </p:nvGrpSpPr>
        <p:grpSpPr>
          <a:xfrm>
            <a:off x="6255544" y="3264933"/>
            <a:ext cx="1862533" cy="261610"/>
            <a:chOff x="6255544" y="3264933"/>
            <a:chExt cx="1862533" cy="261610"/>
          </a:xfrm>
        </p:grpSpPr>
        <p:sp>
          <p:nvSpPr>
            <p:cNvPr id="161" name="TextBox 160"/>
            <p:cNvSpPr txBox="1"/>
            <p:nvPr/>
          </p:nvSpPr>
          <p:spPr>
            <a:xfrm>
              <a:off x="6255544" y="3264933"/>
              <a:ext cx="50045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/>
                <a:t>gauss</a:t>
              </a:r>
              <a:endParaRPr lang="en-US" sz="1100" dirty="0"/>
            </a:p>
          </p:txBody>
        </p:sp>
        <p:sp>
          <p:nvSpPr>
            <p:cNvPr id="162" name="TextBox 161"/>
            <p:cNvSpPr txBox="1"/>
            <p:nvPr/>
          </p:nvSpPr>
          <p:spPr>
            <a:xfrm>
              <a:off x="6981825" y="3264933"/>
              <a:ext cx="44275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/>
                <a:t>beta</a:t>
              </a:r>
              <a:endParaRPr lang="en-US" sz="1100" dirty="0"/>
            </a:p>
          </p:txBody>
        </p:sp>
        <p:sp>
          <p:nvSpPr>
            <p:cNvPr id="163" name="TextBox 162"/>
            <p:cNvSpPr txBox="1"/>
            <p:nvPr/>
          </p:nvSpPr>
          <p:spPr>
            <a:xfrm>
              <a:off x="7617619" y="3264933"/>
              <a:ext cx="50045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/>
                <a:t>gauss</a:t>
              </a:r>
              <a:endParaRPr lang="en-US" sz="1100" dirty="0"/>
            </a:p>
          </p:txBody>
        </p:sp>
      </p:grpSp>
    </p:spTree>
    <p:extLst>
      <p:ext uri="{BB962C8B-B14F-4D97-AF65-F5344CB8AC3E}">
        <p14:creationId xmlns:p14="http://schemas.microsoft.com/office/powerpoint/2010/main" val="3506789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Picture 25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0348" y="7653"/>
            <a:ext cx="2658086" cy="6672586"/>
          </a:xfrm>
          <a:prstGeom prst="rect">
            <a:avLst/>
          </a:prstGeom>
        </p:spPr>
      </p:pic>
      <p:pic>
        <p:nvPicPr>
          <p:cNvPr id="256" name="Picture 25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5985" y="-116215"/>
            <a:ext cx="3835762" cy="3571448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5314" y="5106777"/>
            <a:ext cx="1033342" cy="1405189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0327" y="3455234"/>
            <a:ext cx="943316" cy="1405189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9049" y="1679848"/>
            <a:ext cx="1033342" cy="1405189"/>
          </a:xfrm>
          <a:prstGeom prst="rect">
            <a:avLst/>
          </a:prstGeom>
        </p:spPr>
      </p:pic>
      <p:pic>
        <p:nvPicPr>
          <p:cNvPr id="72" name="Picture 7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9049" y="133800"/>
            <a:ext cx="943316" cy="1405189"/>
          </a:xfrm>
          <a:prstGeom prst="rect">
            <a:avLst/>
          </a:prstGeom>
        </p:spPr>
      </p:pic>
      <p:grpSp>
        <p:nvGrpSpPr>
          <p:cNvPr id="73" name="Group 72"/>
          <p:cNvGrpSpPr/>
          <p:nvPr/>
        </p:nvGrpSpPr>
        <p:grpSpPr>
          <a:xfrm>
            <a:off x="8367006" y="3084323"/>
            <a:ext cx="3258844" cy="369332"/>
            <a:chOff x="8367006" y="3084323"/>
            <a:chExt cx="3258844" cy="369332"/>
          </a:xfrm>
        </p:grpSpPr>
        <p:sp>
          <p:nvSpPr>
            <p:cNvPr id="74" name="Rectangle 73"/>
            <p:cNvSpPr/>
            <p:nvPr/>
          </p:nvSpPr>
          <p:spPr>
            <a:xfrm>
              <a:off x="8367006" y="3084323"/>
              <a:ext cx="972317" cy="3693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dirty="0" smtClean="0">
                  <a:ln w="0"/>
                  <a:solidFill>
                    <a:srgbClr val="FF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Forecast</a:t>
              </a:r>
              <a:endParaRPr lang="en-US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grpSp>
          <p:nvGrpSpPr>
            <p:cNvPr id="75" name="Group 74"/>
            <p:cNvGrpSpPr/>
            <p:nvPr/>
          </p:nvGrpSpPr>
          <p:grpSpPr>
            <a:xfrm>
              <a:off x="9514754" y="3099712"/>
              <a:ext cx="2111096" cy="338554"/>
              <a:chOff x="9514754" y="3097277"/>
              <a:chExt cx="2111096" cy="338554"/>
            </a:xfrm>
          </p:grpSpPr>
          <p:sp>
            <p:nvSpPr>
              <p:cNvPr id="76" name="Rectangle 75"/>
              <p:cNvSpPr/>
              <p:nvPr/>
            </p:nvSpPr>
            <p:spPr>
              <a:xfrm>
                <a:off x="9514754" y="3097277"/>
                <a:ext cx="444353" cy="338554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600" dirty="0" smtClean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‘</a:t>
                </a:r>
                <a:r>
                  <a:rPr lang="en-US" sz="1600" b="0" cap="none" spc="0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80</a:t>
                </a:r>
                <a:endParaRPr lang="en-US" sz="16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9919818" y="3097277"/>
                <a:ext cx="444353" cy="338554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600" dirty="0" smtClean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‘</a:t>
                </a:r>
                <a:r>
                  <a:rPr lang="en-US" sz="1600" b="0" cap="none" spc="0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81</a:t>
                </a:r>
                <a:endParaRPr lang="en-US" sz="16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10324882" y="3097277"/>
                <a:ext cx="490840" cy="338554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6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</a:t>
                </a:r>
                <a:r>
                  <a:rPr lang="en-US" sz="1600" dirty="0" smtClean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‘</a:t>
                </a:r>
                <a:r>
                  <a:rPr lang="en-US" sz="1600" b="0" cap="none" spc="0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82</a:t>
                </a:r>
                <a:endParaRPr lang="en-US" sz="16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10776433" y="3097277"/>
                <a:ext cx="444353" cy="338554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600" dirty="0" smtClean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‘</a:t>
                </a:r>
                <a:r>
                  <a:rPr lang="en-US" sz="1600" b="0" cap="none" spc="0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83</a:t>
                </a:r>
                <a:endParaRPr lang="en-US" sz="16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11181497" y="3097277"/>
                <a:ext cx="444353" cy="338554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600" b="0" cap="none" spc="0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‘84</a:t>
                </a:r>
                <a:endParaRPr lang="en-US" sz="16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p:grpSp>
      </p:grpSp>
      <p:pic>
        <p:nvPicPr>
          <p:cNvPr id="81" name="Picture 80">
            <a:hlinkClick r:id="rId7" action="ppaction://hlinksldjump"/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0161" y="3084323"/>
            <a:ext cx="464583" cy="464583"/>
          </a:xfrm>
          <a:prstGeom prst="rect">
            <a:avLst/>
          </a:prstGeom>
        </p:spPr>
      </p:pic>
      <p:pic>
        <p:nvPicPr>
          <p:cNvPr id="99" name="Picture 98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1899" y="-26304"/>
            <a:ext cx="464583" cy="464583"/>
          </a:xfrm>
          <a:prstGeom prst="rect">
            <a:avLst/>
          </a:prstGeom>
        </p:spPr>
      </p:pic>
      <p:pic>
        <p:nvPicPr>
          <p:cNvPr id="100" name="Picture 9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8" y="3288230"/>
            <a:ext cx="8369698" cy="3472415"/>
          </a:xfrm>
          <a:prstGeom prst="rect">
            <a:avLst/>
          </a:prstGeom>
        </p:spPr>
      </p:pic>
      <p:grpSp>
        <p:nvGrpSpPr>
          <p:cNvPr id="101" name="Group 100"/>
          <p:cNvGrpSpPr/>
          <p:nvPr/>
        </p:nvGrpSpPr>
        <p:grpSpPr>
          <a:xfrm>
            <a:off x="-53543" y="-11442"/>
            <a:ext cx="8433870" cy="6938969"/>
            <a:chOff x="-53543" y="-11442"/>
            <a:chExt cx="8433870" cy="6938969"/>
          </a:xfrm>
        </p:grpSpPr>
        <p:sp>
          <p:nvSpPr>
            <p:cNvPr id="102" name="Rectangle 101"/>
            <p:cNvSpPr/>
            <p:nvPr/>
          </p:nvSpPr>
          <p:spPr>
            <a:xfrm>
              <a:off x="-53543" y="6665917"/>
              <a:ext cx="370614" cy="261610"/>
            </a:xfrm>
            <a:prstGeom prst="rect">
              <a:avLst/>
            </a:prstGeom>
            <a:noFill/>
          </p:spPr>
          <p:txBody>
            <a:bodyPr wrap="none" lIns="91440" tIns="45720" rIns="91440" bIns="45720" anchor="b">
              <a:spAutoFit/>
            </a:bodyPr>
            <a:lstStyle/>
            <a:p>
              <a:pPr algn="ctr"/>
              <a:r>
                <a:rPr lang="en-US" sz="1100" b="0" cap="none" spc="0" dirty="0" smtClean="0">
                  <a:ln w="0"/>
                  <a:latin typeface="Angsana New" panose="02020603050405020304" pitchFamily="18" charset="-34"/>
                  <a:cs typeface="Angsana New" panose="02020603050405020304" pitchFamily="18" charset="-34"/>
                </a:rPr>
                <a:t>2000</a:t>
              </a:r>
              <a:endParaRPr lang="en-US" sz="1100" b="0" cap="none" spc="0" dirty="0">
                <a:ln w="0"/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  <p:sp>
          <p:nvSpPr>
            <p:cNvPr id="103" name="Rectangle 102"/>
            <p:cNvSpPr/>
            <p:nvPr/>
          </p:nvSpPr>
          <p:spPr>
            <a:xfrm>
              <a:off x="357428" y="6573734"/>
              <a:ext cx="231153" cy="2616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100" b="0" cap="none" spc="0" dirty="0" smtClean="0">
                  <a:ln w="0"/>
                  <a:latin typeface="Angsana New" panose="02020603050405020304" pitchFamily="18" charset="-34"/>
                  <a:cs typeface="Angsana New" panose="02020603050405020304" pitchFamily="18" charset="-34"/>
                </a:rPr>
                <a:t>2</a:t>
              </a:r>
              <a:endParaRPr lang="en-US" sz="1100" b="0" cap="none" spc="0" dirty="0">
                <a:ln w="0"/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  <p:sp>
          <p:nvSpPr>
            <p:cNvPr id="104" name="Rectangle 103"/>
            <p:cNvSpPr/>
            <p:nvPr/>
          </p:nvSpPr>
          <p:spPr>
            <a:xfrm>
              <a:off x="689342" y="6573734"/>
              <a:ext cx="231153" cy="2616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100" b="0" cap="none" spc="0" dirty="0" smtClean="0">
                  <a:ln w="0"/>
                  <a:latin typeface="Angsana New" panose="02020603050405020304" pitchFamily="18" charset="-34"/>
                  <a:cs typeface="Angsana New" panose="02020603050405020304" pitchFamily="18" charset="-34"/>
                </a:rPr>
                <a:t>4</a:t>
              </a:r>
              <a:endParaRPr lang="en-US" sz="1100" b="0" cap="none" spc="0" dirty="0">
                <a:ln w="0"/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  <p:sp>
          <p:nvSpPr>
            <p:cNvPr id="105" name="Rectangle 104"/>
            <p:cNvSpPr/>
            <p:nvPr/>
          </p:nvSpPr>
          <p:spPr>
            <a:xfrm>
              <a:off x="862930" y="6573734"/>
              <a:ext cx="231154" cy="2616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100" dirty="0">
                  <a:ln w="0"/>
                  <a:latin typeface="Angsana New" panose="02020603050405020304" pitchFamily="18" charset="-34"/>
                  <a:cs typeface="Angsana New" panose="02020603050405020304" pitchFamily="18" charset="-34"/>
                </a:rPr>
                <a:t>5</a:t>
              </a:r>
              <a:endParaRPr lang="en-US" sz="1100" b="0" cap="none" spc="0" dirty="0">
                <a:ln w="0"/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  <p:sp>
          <p:nvSpPr>
            <p:cNvPr id="106" name="Rectangle 105"/>
            <p:cNvSpPr/>
            <p:nvPr/>
          </p:nvSpPr>
          <p:spPr>
            <a:xfrm>
              <a:off x="1030967" y="6573734"/>
              <a:ext cx="231154" cy="2616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100" b="0" cap="none" spc="0" dirty="0" smtClean="0">
                  <a:ln w="0"/>
                  <a:latin typeface="Angsana New" panose="02020603050405020304" pitchFamily="18" charset="-34"/>
                  <a:cs typeface="Angsana New" panose="02020603050405020304" pitchFamily="18" charset="-34"/>
                </a:rPr>
                <a:t>6</a:t>
              </a:r>
              <a:endParaRPr lang="en-US" sz="1100" b="0" cap="none" spc="0" dirty="0">
                <a:ln w="0"/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  <p:sp>
          <p:nvSpPr>
            <p:cNvPr id="107" name="Rectangle 106"/>
            <p:cNvSpPr/>
            <p:nvPr/>
          </p:nvSpPr>
          <p:spPr>
            <a:xfrm>
              <a:off x="1195031" y="6573734"/>
              <a:ext cx="231154" cy="2616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100" b="0" cap="none" spc="0" dirty="0" smtClean="0">
                  <a:ln w="0"/>
                  <a:latin typeface="Angsana New" panose="02020603050405020304" pitchFamily="18" charset="-34"/>
                  <a:cs typeface="Angsana New" panose="02020603050405020304" pitchFamily="18" charset="-34"/>
                </a:rPr>
                <a:t>7</a:t>
              </a:r>
              <a:endParaRPr lang="en-US" sz="1100" b="0" cap="none" spc="0" dirty="0">
                <a:ln w="0"/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  <p:sp>
          <p:nvSpPr>
            <p:cNvPr id="108" name="Rectangle 107"/>
            <p:cNvSpPr/>
            <p:nvPr/>
          </p:nvSpPr>
          <p:spPr>
            <a:xfrm>
              <a:off x="1371632" y="6573734"/>
              <a:ext cx="231154" cy="2616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100" b="0" cap="none" spc="0" dirty="0" smtClean="0">
                  <a:ln w="0"/>
                  <a:latin typeface="Angsana New" panose="02020603050405020304" pitchFamily="18" charset="-34"/>
                  <a:cs typeface="Angsana New" panose="02020603050405020304" pitchFamily="18" charset="-34"/>
                </a:rPr>
                <a:t>8</a:t>
              </a:r>
              <a:endParaRPr lang="en-US" sz="1100" b="0" cap="none" spc="0" dirty="0">
                <a:ln w="0"/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  <p:sp>
          <p:nvSpPr>
            <p:cNvPr id="109" name="Rectangle 108"/>
            <p:cNvSpPr/>
            <p:nvPr/>
          </p:nvSpPr>
          <p:spPr>
            <a:xfrm>
              <a:off x="527182" y="6573734"/>
              <a:ext cx="231154" cy="2616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100" b="0" cap="none" spc="0" dirty="0" smtClean="0">
                  <a:ln w="0"/>
                  <a:latin typeface="Angsana New" panose="02020603050405020304" pitchFamily="18" charset="-34"/>
                  <a:cs typeface="Angsana New" panose="02020603050405020304" pitchFamily="18" charset="-34"/>
                </a:rPr>
                <a:t>3</a:t>
              </a:r>
              <a:endParaRPr lang="en-US" sz="1100" b="0" cap="none" spc="0" dirty="0">
                <a:ln w="0"/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  <p:sp>
          <p:nvSpPr>
            <p:cNvPr id="110" name="Rectangle 109"/>
            <p:cNvSpPr/>
            <p:nvPr/>
          </p:nvSpPr>
          <p:spPr>
            <a:xfrm>
              <a:off x="187000" y="6573734"/>
              <a:ext cx="231154" cy="2616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100" b="0" cap="none" spc="0" dirty="0" smtClean="0">
                  <a:ln w="0"/>
                  <a:latin typeface="Angsana New" panose="02020603050405020304" pitchFamily="18" charset="-34"/>
                  <a:cs typeface="Angsana New" panose="02020603050405020304" pitchFamily="18" charset="-34"/>
                </a:rPr>
                <a:t>1</a:t>
              </a:r>
              <a:endParaRPr lang="en-US" sz="1100" b="0" cap="none" spc="0" dirty="0">
                <a:ln w="0"/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  <p:sp>
          <p:nvSpPr>
            <p:cNvPr id="111" name="Rectangle 110"/>
            <p:cNvSpPr/>
            <p:nvPr/>
          </p:nvSpPr>
          <p:spPr>
            <a:xfrm>
              <a:off x="-41068" y="6569020"/>
              <a:ext cx="344967" cy="2616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100" dirty="0" smtClean="0">
                  <a:ln w="0"/>
                  <a:latin typeface="Angsana New" panose="02020603050405020304" pitchFamily="18" charset="-34"/>
                  <a:cs typeface="Angsana New" panose="02020603050405020304" pitchFamily="18" charset="-34"/>
                </a:rPr>
                <a:t>year</a:t>
              </a:r>
              <a:endParaRPr lang="en-US" sz="1100" b="0" cap="none" spc="0" dirty="0">
                <a:ln w="0"/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  <p:grpSp>
          <p:nvGrpSpPr>
            <p:cNvPr id="112" name="Group 111"/>
            <p:cNvGrpSpPr/>
            <p:nvPr/>
          </p:nvGrpSpPr>
          <p:grpSpPr>
            <a:xfrm>
              <a:off x="1710356" y="6583211"/>
              <a:ext cx="1588381" cy="261610"/>
              <a:chOff x="1710356" y="6583211"/>
              <a:chExt cx="1588381" cy="261610"/>
            </a:xfrm>
          </p:grpSpPr>
          <p:grpSp>
            <p:nvGrpSpPr>
              <p:cNvPr id="174" name="Group 173"/>
              <p:cNvGrpSpPr/>
              <p:nvPr/>
            </p:nvGrpSpPr>
            <p:grpSpPr>
              <a:xfrm>
                <a:off x="1882951" y="6583211"/>
                <a:ext cx="1415786" cy="261610"/>
                <a:chOff x="1882951" y="6583211"/>
                <a:chExt cx="1415786" cy="261610"/>
              </a:xfrm>
            </p:grpSpPr>
            <p:sp>
              <p:nvSpPr>
                <p:cNvPr id="176" name="Rectangle 175"/>
                <p:cNvSpPr/>
                <p:nvPr/>
              </p:nvSpPr>
              <p:spPr>
                <a:xfrm>
                  <a:off x="2053379" y="6583211"/>
                  <a:ext cx="231153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2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77" name="Rectangle 176"/>
                <p:cNvSpPr/>
                <p:nvPr/>
              </p:nvSpPr>
              <p:spPr>
                <a:xfrm>
                  <a:off x="2385293" y="6583211"/>
                  <a:ext cx="231153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4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78" name="Rectangle 177"/>
                <p:cNvSpPr/>
                <p:nvPr/>
              </p:nvSpPr>
              <p:spPr>
                <a:xfrm>
                  <a:off x="2558881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dirty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5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79" name="Rectangle 178"/>
                <p:cNvSpPr/>
                <p:nvPr/>
              </p:nvSpPr>
              <p:spPr>
                <a:xfrm>
                  <a:off x="2726918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6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80" name="Rectangle 179"/>
                <p:cNvSpPr/>
                <p:nvPr/>
              </p:nvSpPr>
              <p:spPr>
                <a:xfrm>
                  <a:off x="2890982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7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81" name="Rectangle 180"/>
                <p:cNvSpPr/>
                <p:nvPr/>
              </p:nvSpPr>
              <p:spPr>
                <a:xfrm>
                  <a:off x="3067583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8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82" name="Rectangle 181"/>
                <p:cNvSpPr/>
                <p:nvPr/>
              </p:nvSpPr>
              <p:spPr>
                <a:xfrm>
                  <a:off x="2223133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3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83" name="Rectangle 182"/>
                <p:cNvSpPr/>
                <p:nvPr/>
              </p:nvSpPr>
              <p:spPr>
                <a:xfrm>
                  <a:off x="1882951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1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</p:grpSp>
          <p:sp>
            <p:nvSpPr>
              <p:cNvPr id="175" name="Rectangle 174"/>
              <p:cNvSpPr/>
              <p:nvPr/>
            </p:nvSpPr>
            <p:spPr>
              <a:xfrm>
                <a:off x="1710356" y="6583211"/>
                <a:ext cx="231154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1" cap="none" spc="0" dirty="0" smtClean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rPr>
                  <a:t>0</a:t>
                </a:r>
                <a:endParaRPr lang="en-US" sz="1100" b="1" cap="none" spc="0" dirty="0">
                  <a:ln w="0"/>
                  <a:latin typeface="Angsana New" panose="02020603050405020304" pitchFamily="18" charset="-34"/>
                  <a:cs typeface="Angsana New" panose="02020603050405020304" pitchFamily="18" charset="-34"/>
                </a:endParaRPr>
              </a:p>
            </p:txBody>
          </p:sp>
        </p:grpSp>
        <p:grpSp>
          <p:nvGrpSpPr>
            <p:cNvPr id="113" name="Group 112"/>
            <p:cNvGrpSpPr/>
            <p:nvPr/>
          </p:nvGrpSpPr>
          <p:grpSpPr>
            <a:xfrm>
              <a:off x="3401286" y="6583211"/>
              <a:ext cx="1588381" cy="261610"/>
              <a:chOff x="1710356" y="6583211"/>
              <a:chExt cx="1588381" cy="261610"/>
            </a:xfrm>
          </p:grpSpPr>
          <p:grpSp>
            <p:nvGrpSpPr>
              <p:cNvPr id="164" name="Group 163"/>
              <p:cNvGrpSpPr/>
              <p:nvPr/>
            </p:nvGrpSpPr>
            <p:grpSpPr>
              <a:xfrm>
                <a:off x="1882951" y="6583211"/>
                <a:ext cx="1415786" cy="261610"/>
                <a:chOff x="1882951" y="6583211"/>
                <a:chExt cx="1415786" cy="261610"/>
              </a:xfrm>
            </p:grpSpPr>
            <p:sp>
              <p:nvSpPr>
                <p:cNvPr id="166" name="Rectangle 165"/>
                <p:cNvSpPr/>
                <p:nvPr/>
              </p:nvSpPr>
              <p:spPr>
                <a:xfrm>
                  <a:off x="2053379" y="6583211"/>
                  <a:ext cx="231153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2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67" name="Rectangle 166"/>
                <p:cNvSpPr/>
                <p:nvPr/>
              </p:nvSpPr>
              <p:spPr>
                <a:xfrm>
                  <a:off x="2385293" y="6583211"/>
                  <a:ext cx="231153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4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68" name="Rectangle 167"/>
                <p:cNvSpPr/>
                <p:nvPr/>
              </p:nvSpPr>
              <p:spPr>
                <a:xfrm>
                  <a:off x="2558881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dirty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5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69" name="Rectangle 168"/>
                <p:cNvSpPr/>
                <p:nvPr/>
              </p:nvSpPr>
              <p:spPr>
                <a:xfrm>
                  <a:off x="2726918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6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70" name="Rectangle 169"/>
                <p:cNvSpPr/>
                <p:nvPr/>
              </p:nvSpPr>
              <p:spPr>
                <a:xfrm>
                  <a:off x="2890982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7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71" name="Rectangle 170"/>
                <p:cNvSpPr/>
                <p:nvPr/>
              </p:nvSpPr>
              <p:spPr>
                <a:xfrm>
                  <a:off x="3067583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8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72" name="Rectangle 171"/>
                <p:cNvSpPr/>
                <p:nvPr/>
              </p:nvSpPr>
              <p:spPr>
                <a:xfrm>
                  <a:off x="2223133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3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73" name="Rectangle 172"/>
                <p:cNvSpPr/>
                <p:nvPr/>
              </p:nvSpPr>
              <p:spPr>
                <a:xfrm>
                  <a:off x="1882951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1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</p:grpSp>
          <p:sp>
            <p:nvSpPr>
              <p:cNvPr id="165" name="Rectangle 164"/>
              <p:cNvSpPr/>
              <p:nvPr/>
            </p:nvSpPr>
            <p:spPr>
              <a:xfrm>
                <a:off x="1710356" y="6583211"/>
                <a:ext cx="231154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1" cap="none" spc="0" dirty="0" smtClean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rPr>
                  <a:t>0</a:t>
                </a:r>
                <a:endParaRPr lang="en-US" sz="1100" b="1" cap="none" spc="0" dirty="0">
                  <a:ln w="0"/>
                  <a:latin typeface="Angsana New" panose="02020603050405020304" pitchFamily="18" charset="-34"/>
                  <a:cs typeface="Angsana New" panose="02020603050405020304" pitchFamily="18" charset="-34"/>
                </a:endParaRPr>
              </a:p>
            </p:txBody>
          </p:sp>
        </p:grpSp>
        <p:grpSp>
          <p:nvGrpSpPr>
            <p:cNvPr id="114" name="Group 113"/>
            <p:cNvGrpSpPr/>
            <p:nvPr/>
          </p:nvGrpSpPr>
          <p:grpSpPr>
            <a:xfrm>
              <a:off x="5080059" y="6583211"/>
              <a:ext cx="1588381" cy="261610"/>
              <a:chOff x="1710356" y="6583211"/>
              <a:chExt cx="1588381" cy="261610"/>
            </a:xfrm>
          </p:grpSpPr>
          <p:grpSp>
            <p:nvGrpSpPr>
              <p:cNvPr id="154" name="Group 153"/>
              <p:cNvGrpSpPr/>
              <p:nvPr/>
            </p:nvGrpSpPr>
            <p:grpSpPr>
              <a:xfrm>
                <a:off x="1882951" y="6583211"/>
                <a:ext cx="1415786" cy="261610"/>
                <a:chOff x="1882951" y="6583211"/>
                <a:chExt cx="1415786" cy="261610"/>
              </a:xfrm>
            </p:grpSpPr>
            <p:sp>
              <p:nvSpPr>
                <p:cNvPr id="156" name="Rectangle 155"/>
                <p:cNvSpPr/>
                <p:nvPr/>
              </p:nvSpPr>
              <p:spPr>
                <a:xfrm>
                  <a:off x="2053379" y="6583211"/>
                  <a:ext cx="231153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2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57" name="Rectangle 156"/>
                <p:cNvSpPr/>
                <p:nvPr/>
              </p:nvSpPr>
              <p:spPr>
                <a:xfrm>
                  <a:off x="2385293" y="6583211"/>
                  <a:ext cx="231153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4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58" name="Rectangle 157"/>
                <p:cNvSpPr/>
                <p:nvPr/>
              </p:nvSpPr>
              <p:spPr>
                <a:xfrm>
                  <a:off x="2558881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dirty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5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59" name="Rectangle 158"/>
                <p:cNvSpPr/>
                <p:nvPr/>
              </p:nvSpPr>
              <p:spPr>
                <a:xfrm>
                  <a:off x="2726918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6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60" name="Rectangle 159"/>
                <p:cNvSpPr/>
                <p:nvPr/>
              </p:nvSpPr>
              <p:spPr>
                <a:xfrm>
                  <a:off x="2890982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7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61" name="Rectangle 160"/>
                <p:cNvSpPr/>
                <p:nvPr/>
              </p:nvSpPr>
              <p:spPr>
                <a:xfrm>
                  <a:off x="3067583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8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62" name="Rectangle 161"/>
                <p:cNvSpPr/>
                <p:nvPr/>
              </p:nvSpPr>
              <p:spPr>
                <a:xfrm>
                  <a:off x="2223133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3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63" name="Rectangle 162"/>
                <p:cNvSpPr/>
                <p:nvPr/>
              </p:nvSpPr>
              <p:spPr>
                <a:xfrm>
                  <a:off x="1882951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1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</p:grpSp>
          <p:sp>
            <p:nvSpPr>
              <p:cNvPr id="155" name="Rectangle 154"/>
              <p:cNvSpPr/>
              <p:nvPr/>
            </p:nvSpPr>
            <p:spPr>
              <a:xfrm>
                <a:off x="1710356" y="6583211"/>
                <a:ext cx="231154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1" cap="none" spc="0" dirty="0" smtClean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rPr>
                  <a:t>0</a:t>
                </a:r>
                <a:endParaRPr lang="en-US" sz="1100" b="1" cap="none" spc="0" dirty="0">
                  <a:ln w="0"/>
                  <a:latin typeface="Angsana New" panose="02020603050405020304" pitchFamily="18" charset="-34"/>
                  <a:cs typeface="Angsana New" panose="02020603050405020304" pitchFamily="18" charset="-34"/>
                </a:endParaRPr>
              </a:p>
            </p:txBody>
          </p:sp>
        </p:grpSp>
        <p:grpSp>
          <p:nvGrpSpPr>
            <p:cNvPr id="115" name="Group 114"/>
            <p:cNvGrpSpPr/>
            <p:nvPr/>
          </p:nvGrpSpPr>
          <p:grpSpPr>
            <a:xfrm>
              <a:off x="6791946" y="6583211"/>
              <a:ext cx="1588381" cy="261610"/>
              <a:chOff x="1710356" y="6583211"/>
              <a:chExt cx="1588381" cy="261610"/>
            </a:xfrm>
          </p:grpSpPr>
          <p:grpSp>
            <p:nvGrpSpPr>
              <p:cNvPr id="144" name="Group 143"/>
              <p:cNvGrpSpPr/>
              <p:nvPr/>
            </p:nvGrpSpPr>
            <p:grpSpPr>
              <a:xfrm>
                <a:off x="1882951" y="6583211"/>
                <a:ext cx="1415786" cy="261610"/>
                <a:chOff x="1882951" y="6583211"/>
                <a:chExt cx="1415786" cy="261610"/>
              </a:xfrm>
            </p:grpSpPr>
            <p:sp>
              <p:nvSpPr>
                <p:cNvPr id="146" name="Rectangle 145"/>
                <p:cNvSpPr/>
                <p:nvPr/>
              </p:nvSpPr>
              <p:spPr>
                <a:xfrm>
                  <a:off x="2053379" y="6583211"/>
                  <a:ext cx="231153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2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47" name="Rectangle 146"/>
                <p:cNvSpPr/>
                <p:nvPr/>
              </p:nvSpPr>
              <p:spPr>
                <a:xfrm>
                  <a:off x="2385293" y="6583211"/>
                  <a:ext cx="231153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4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48" name="Rectangle 147"/>
                <p:cNvSpPr/>
                <p:nvPr/>
              </p:nvSpPr>
              <p:spPr>
                <a:xfrm>
                  <a:off x="2558881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dirty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5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49" name="Rectangle 148"/>
                <p:cNvSpPr/>
                <p:nvPr/>
              </p:nvSpPr>
              <p:spPr>
                <a:xfrm>
                  <a:off x="2726918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6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50" name="Rectangle 149"/>
                <p:cNvSpPr/>
                <p:nvPr/>
              </p:nvSpPr>
              <p:spPr>
                <a:xfrm>
                  <a:off x="2890982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7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51" name="Rectangle 150"/>
                <p:cNvSpPr/>
                <p:nvPr/>
              </p:nvSpPr>
              <p:spPr>
                <a:xfrm>
                  <a:off x="3067583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8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52" name="Rectangle 151"/>
                <p:cNvSpPr/>
                <p:nvPr/>
              </p:nvSpPr>
              <p:spPr>
                <a:xfrm>
                  <a:off x="2223133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3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  <p:sp>
              <p:nvSpPr>
                <p:cNvPr id="153" name="Rectangle 152"/>
                <p:cNvSpPr/>
                <p:nvPr/>
              </p:nvSpPr>
              <p:spPr>
                <a:xfrm>
                  <a:off x="1882951" y="6583211"/>
                  <a:ext cx="231154" cy="26161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1100" b="0" cap="none" spc="0" dirty="0" smtClean="0">
                      <a:ln w="0"/>
                      <a:latin typeface="Angsana New" panose="02020603050405020304" pitchFamily="18" charset="-34"/>
                      <a:cs typeface="Angsana New" panose="02020603050405020304" pitchFamily="18" charset="-34"/>
                    </a:rPr>
                    <a:t>1</a:t>
                  </a:r>
                  <a:endParaRPr lang="en-US" sz="1100" b="0" cap="none" spc="0" dirty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endParaRPr>
                </a:p>
              </p:txBody>
            </p:sp>
          </p:grpSp>
          <p:sp>
            <p:nvSpPr>
              <p:cNvPr id="145" name="Rectangle 144"/>
              <p:cNvSpPr/>
              <p:nvPr/>
            </p:nvSpPr>
            <p:spPr>
              <a:xfrm>
                <a:off x="1710356" y="6583211"/>
                <a:ext cx="231154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1" cap="none" spc="0" dirty="0" smtClean="0">
                    <a:ln w="0"/>
                    <a:latin typeface="Angsana New" panose="02020603050405020304" pitchFamily="18" charset="-34"/>
                    <a:cs typeface="Angsana New" panose="02020603050405020304" pitchFamily="18" charset="-34"/>
                  </a:rPr>
                  <a:t>0</a:t>
                </a:r>
                <a:endParaRPr lang="en-US" sz="1100" b="1" cap="none" spc="0" dirty="0">
                  <a:ln w="0"/>
                  <a:latin typeface="Angsana New" panose="02020603050405020304" pitchFamily="18" charset="-34"/>
                  <a:cs typeface="Angsana New" panose="02020603050405020304" pitchFamily="18" charset="-34"/>
                </a:endParaRPr>
              </a:p>
            </p:txBody>
          </p:sp>
        </p:grpSp>
        <p:grpSp>
          <p:nvGrpSpPr>
            <p:cNvPr id="116" name="Group 115"/>
            <p:cNvGrpSpPr/>
            <p:nvPr/>
          </p:nvGrpSpPr>
          <p:grpSpPr>
            <a:xfrm>
              <a:off x="105281" y="-11442"/>
              <a:ext cx="8170871" cy="5494336"/>
              <a:chOff x="105281" y="-11442"/>
              <a:chExt cx="8170871" cy="5494336"/>
            </a:xfrm>
          </p:grpSpPr>
          <p:grpSp>
            <p:nvGrpSpPr>
              <p:cNvPr id="117" name="Group 116"/>
              <p:cNvGrpSpPr/>
              <p:nvPr/>
            </p:nvGrpSpPr>
            <p:grpSpPr>
              <a:xfrm>
                <a:off x="105281" y="4636254"/>
                <a:ext cx="1435008" cy="846640"/>
                <a:chOff x="86993" y="4650575"/>
                <a:chExt cx="1435008" cy="846640"/>
              </a:xfrm>
            </p:grpSpPr>
            <p:sp>
              <p:nvSpPr>
                <p:cNvPr id="142" name="Rectangle 141"/>
                <p:cNvSpPr/>
                <p:nvPr/>
              </p:nvSpPr>
              <p:spPr>
                <a:xfrm>
                  <a:off x="86993" y="4666218"/>
                  <a:ext cx="1435008" cy="830997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4800" b="1" cap="none" spc="0" dirty="0" smtClean="0">
                      <a:ln w="9525">
                        <a:solidFill>
                          <a:schemeClr val="bg1"/>
                        </a:solidFill>
                        <a:prstDash val="solid"/>
                      </a:ln>
                      <a:solidFill>
                        <a:schemeClr val="tx1"/>
                      </a:solidFill>
                      <a:effectLst>
                        <a:outerShdw blurRad="12700" dist="38100" dir="2700000" algn="tl" rotWithShape="0">
                          <a:schemeClr val="bg1">
                            <a:lumMod val="50000"/>
                          </a:schemeClr>
                        </a:outerShdw>
                      </a:effectLst>
                    </a:rPr>
                    <a:t>1980</a:t>
                  </a:r>
                  <a:endParaRPr lang="en-US" sz="4800" b="1" cap="none" spc="0" dirty="0">
                    <a:ln w="9525">
                      <a:solidFill>
                        <a:schemeClr val="bg1"/>
                      </a:solidFill>
                      <a:prstDash val="solid"/>
                    </a:ln>
                    <a:solidFill>
                      <a:schemeClr val="tx1"/>
                    </a:solidFill>
                    <a:effectLst>
                      <a:outerShdw blurRad="12700" dist="38100" dir="2700000" algn="tl" rotWithShape="0">
                        <a:schemeClr val="bg1">
                          <a:lumMod val="5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143" name="TextBox 142"/>
                <p:cNvSpPr txBox="1"/>
                <p:nvPr/>
              </p:nvSpPr>
              <p:spPr>
                <a:xfrm>
                  <a:off x="198332" y="4650575"/>
                  <a:ext cx="71526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latin typeface="Arabic Typesetting" panose="03020402040406030203" pitchFamily="66" charset="-78"/>
                      <a:cs typeface="Arabic Typesetting" panose="03020402040406030203" pitchFamily="66" charset="-78"/>
                    </a:rPr>
                    <a:t>b</a:t>
                  </a:r>
                  <a:r>
                    <a:rPr lang="en-US" dirty="0" smtClean="0">
                      <a:latin typeface="Arabic Typesetting" panose="03020402040406030203" pitchFamily="66" charset="-78"/>
                      <a:cs typeface="Arabic Typesetting" panose="03020402040406030203" pitchFamily="66" charset="-78"/>
                    </a:rPr>
                    <a:t>orn in </a:t>
                  </a:r>
                  <a:endParaRPr lang="en-US" dirty="0">
                    <a:latin typeface="Arabic Typesetting" panose="03020402040406030203" pitchFamily="66" charset="-78"/>
                    <a:cs typeface="Arabic Typesetting" panose="03020402040406030203" pitchFamily="66" charset="-78"/>
                  </a:endParaRPr>
                </a:p>
              </p:txBody>
            </p:sp>
          </p:grpSp>
          <p:grpSp>
            <p:nvGrpSpPr>
              <p:cNvPr id="118" name="Group 117"/>
              <p:cNvGrpSpPr/>
              <p:nvPr/>
            </p:nvGrpSpPr>
            <p:grpSpPr>
              <a:xfrm>
                <a:off x="1791533" y="4636254"/>
                <a:ext cx="1435008" cy="846640"/>
                <a:chOff x="1709705" y="4634932"/>
                <a:chExt cx="1435008" cy="846640"/>
              </a:xfrm>
            </p:grpSpPr>
            <p:sp>
              <p:nvSpPr>
                <p:cNvPr id="140" name="Rectangle 139"/>
                <p:cNvSpPr/>
                <p:nvPr/>
              </p:nvSpPr>
              <p:spPr>
                <a:xfrm>
                  <a:off x="1709705" y="4650575"/>
                  <a:ext cx="1435008" cy="830997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4800" b="1" cap="none" spc="0" dirty="0" smtClean="0">
                      <a:ln w="9525">
                        <a:solidFill>
                          <a:schemeClr val="bg1"/>
                        </a:solidFill>
                        <a:prstDash val="solid"/>
                      </a:ln>
                      <a:solidFill>
                        <a:schemeClr val="tx1"/>
                      </a:solidFill>
                      <a:effectLst>
                        <a:outerShdw blurRad="12700" dist="38100" dir="2700000" algn="tl" rotWithShape="0">
                          <a:schemeClr val="bg1">
                            <a:lumMod val="50000"/>
                          </a:schemeClr>
                        </a:outerShdw>
                      </a:effectLst>
                    </a:rPr>
                    <a:t>1981</a:t>
                  </a:r>
                  <a:endParaRPr lang="en-US" sz="4800" b="1" cap="none" spc="0" dirty="0">
                    <a:ln w="9525">
                      <a:solidFill>
                        <a:schemeClr val="bg1"/>
                      </a:solidFill>
                      <a:prstDash val="solid"/>
                    </a:ln>
                    <a:solidFill>
                      <a:schemeClr val="tx1"/>
                    </a:solidFill>
                    <a:effectLst>
                      <a:outerShdw blurRad="12700" dist="38100" dir="2700000" algn="tl" rotWithShape="0">
                        <a:schemeClr val="bg1">
                          <a:lumMod val="5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141" name="TextBox 140"/>
                <p:cNvSpPr txBox="1"/>
                <p:nvPr/>
              </p:nvSpPr>
              <p:spPr>
                <a:xfrm>
                  <a:off x="1821044" y="4634932"/>
                  <a:ext cx="71526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latin typeface="Arabic Typesetting" panose="03020402040406030203" pitchFamily="66" charset="-78"/>
                      <a:cs typeface="Arabic Typesetting" panose="03020402040406030203" pitchFamily="66" charset="-78"/>
                    </a:rPr>
                    <a:t>b</a:t>
                  </a:r>
                  <a:r>
                    <a:rPr lang="en-US" dirty="0" smtClean="0">
                      <a:latin typeface="Arabic Typesetting" panose="03020402040406030203" pitchFamily="66" charset="-78"/>
                      <a:cs typeface="Arabic Typesetting" panose="03020402040406030203" pitchFamily="66" charset="-78"/>
                    </a:rPr>
                    <a:t>orn in </a:t>
                  </a:r>
                  <a:endParaRPr lang="en-US" dirty="0">
                    <a:latin typeface="Arabic Typesetting" panose="03020402040406030203" pitchFamily="66" charset="-78"/>
                    <a:cs typeface="Arabic Typesetting" panose="03020402040406030203" pitchFamily="66" charset="-78"/>
                  </a:endParaRPr>
                </a:p>
              </p:txBody>
            </p:sp>
          </p:grpSp>
          <p:grpSp>
            <p:nvGrpSpPr>
              <p:cNvPr id="119" name="Group 118"/>
              <p:cNvGrpSpPr/>
              <p:nvPr/>
            </p:nvGrpSpPr>
            <p:grpSpPr>
              <a:xfrm>
                <a:off x="3468641" y="4636254"/>
                <a:ext cx="1435008" cy="846640"/>
                <a:chOff x="3403347" y="4619289"/>
                <a:chExt cx="1435008" cy="846640"/>
              </a:xfrm>
            </p:grpSpPr>
            <p:sp>
              <p:nvSpPr>
                <p:cNvPr id="138" name="Rectangle 137"/>
                <p:cNvSpPr/>
                <p:nvPr/>
              </p:nvSpPr>
              <p:spPr>
                <a:xfrm>
                  <a:off x="3403347" y="4634932"/>
                  <a:ext cx="1435008" cy="830997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4800" b="1" cap="none" spc="0" dirty="0" smtClean="0">
                      <a:ln w="9525">
                        <a:solidFill>
                          <a:schemeClr val="bg1"/>
                        </a:solidFill>
                        <a:prstDash val="solid"/>
                      </a:ln>
                      <a:solidFill>
                        <a:schemeClr val="tx1"/>
                      </a:solidFill>
                      <a:effectLst>
                        <a:outerShdw blurRad="12700" dist="38100" dir="2700000" algn="tl" rotWithShape="0">
                          <a:schemeClr val="bg1">
                            <a:lumMod val="50000"/>
                          </a:schemeClr>
                        </a:outerShdw>
                      </a:effectLst>
                    </a:rPr>
                    <a:t>1982</a:t>
                  </a:r>
                  <a:endParaRPr lang="en-US" sz="4800" b="1" cap="none" spc="0" dirty="0">
                    <a:ln w="9525">
                      <a:solidFill>
                        <a:schemeClr val="bg1"/>
                      </a:solidFill>
                      <a:prstDash val="solid"/>
                    </a:ln>
                    <a:solidFill>
                      <a:schemeClr val="tx1"/>
                    </a:solidFill>
                    <a:effectLst>
                      <a:outerShdw blurRad="12700" dist="38100" dir="2700000" algn="tl" rotWithShape="0">
                        <a:schemeClr val="bg1">
                          <a:lumMod val="5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139" name="TextBox 138"/>
                <p:cNvSpPr txBox="1"/>
                <p:nvPr/>
              </p:nvSpPr>
              <p:spPr>
                <a:xfrm>
                  <a:off x="3514686" y="4619289"/>
                  <a:ext cx="71526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latin typeface="Arabic Typesetting" panose="03020402040406030203" pitchFamily="66" charset="-78"/>
                      <a:cs typeface="Arabic Typesetting" panose="03020402040406030203" pitchFamily="66" charset="-78"/>
                    </a:rPr>
                    <a:t>b</a:t>
                  </a:r>
                  <a:r>
                    <a:rPr lang="en-US" dirty="0" smtClean="0">
                      <a:latin typeface="Arabic Typesetting" panose="03020402040406030203" pitchFamily="66" charset="-78"/>
                      <a:cs typeface="Arabic Typesetting" panose="03020402040406030203" pitchFamily="66" charset="-78"/>
                    </a:rPr>
                    <a:t>orn in </a:t>
                  </a:r>
                  <a:endParaRPr lang="en-US" dirty="0">
                    <a:latin typeface="Arabic Typesetting" panose="03020402040406030203" pitchFamily="66" charset="-78"/>
                    <a:cs typeface="Arabic Typesetting" panose="03020402040406030203" pitchFamily="66" charset="-78"/>
                  </a:endParaRPr>
                </a:p>
              </p:txBody>
            </p:sp>
          </p:grpSp>
          <p:grpSp>
            <p:nvGrpSpPr>
              <p:cNvPr id="120" name="Group 119"/>
              <p:cNvGrpSpPr/>
              <p:nvPr/>
            </p:nvGrpSpPr>
            <p:grpSpPr>
              <a:xfrm>
                <a:off x="5173181" y="4636254"/>
                <a:ext cx="1435008" cy="846640"/>
                <a:chOff x="5096989" y="4634932"/>
                <a:chExt cx="1435008" cy="846640"/>
              </a:xfrm>
            </p:grpSpPr>
            <p:sp>
              <p:nvSpPr>
                <p:cNvPr id="136" name="Rectangle 135"/>
                <p:cNvSpPr/>
                <p:nvPr/>
              </p:nvSpPr>
              <p:spPr>
                <a:xfrm>
                  <a:off x="5096989" y="4650575"/>
                  <a:ext cx="1435008" cy="830997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4800" b="1" cap="none" spc="0" dirty="0" smtClean="0">
                      <a:ln w="9525">
                        <a:solidFill>
                          <a:schemeClr val="bg1"/>
                        </a:solidFill>
                        <a:prstDash val="solid"/>
                      </a:ln>
                      <a:solidFill>
                        <a:schemeClr val="tx1"/>
                      </a:solidFill>
                      <a:effectLst>
                        <a:outerShdw blurRad="12700" dist="38100" dir="2700000" algn="tl" rotWithShape="0">
                          <a:schemeClr val="bg1">
                            <a:lumMod val="50000"/>
                          </a:schemeClr>
                        </a:outerShdw>
                      </a:effectLst>
                    </a:rPr>
                    <a:t>1983</a:t>
                  </a:r>
                  <a:endParaRPr lang="en-US" sz="4800" b="1" cap="none" spc="0" dirty="0">
                    <a:ln w="9525">
                      <a:solidFill>
                        <a:schemeClr val="bg1"/>
                      </a:solidFill>
                      <a:prstDash val="solid"/>
                    </a:ln>
                    <a:solidFill>
                      <a:schemeClr val="tx1"/>
                    </a:solidFill>
                    <a:effectLst>
                      <a:outerShdw blurRad="12700" dist="38100" dir="2700000" algn="tl" rotWithShape="0">
                        <a:schemeClr val="bg1">
                          <a:lumMod val="5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137" name="TextBox 136"/>
                <p:cNvSpPr txBox="1"/>
                <p:nvPr/>
              </p:nvSpPr>
              <p:spPr>
                <a:xfrm>
                  <a:off x="5208328" y="4634932"/>
                  <a:ext cx="71526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latin typeface="Arabic Typesetting" panose="03020402040406030203" pitchFamily="66" charset="-78"/>
                      <a:cs typeface="Arabic Typesetting" panose="03020402040406030203" pitchFamily="66" charset="-78"/>
                    </a:rPr>
                    <a:t>b</a:t>
                  </a:r>
                  <a:r>
                    <a:rPr lang="en-US" dirty="0" smtClean="0">
                      <a:latin typeface="Arabic Typesetting" panose="03020402040406030203" pitchFamily="66" charset="-78"/>
                      <a:cs typeface="Arabic Typesetting" panose="03020402040406030203" pitchFamily="66" charset="-78"/>
                    </a:rPr>
                    <a:t>orn in </a:t>
                  </a:r>
                  <a:endParaRPr lang="en-US" dirty="0">
                    <a:latin typeface="Arabic Typesetting" panose="03020402040406030203" pitchFamily="66" charset="-78"/>
                    <a:cs typeface="Arabic Typesetting" panose="03020402040406030203" pitchFamily="66" charset="-78"/>
                  </a:endParaRPr>
                </a:p>
              </p:txBody>
            </p:sp>
          </p:grpSp>
          <p:grpSp>
            <p:nvGrpSpPr>
              <p:cNvPr id="121" name="Group 120"/>
              <p:cNvGrpSpPr/>
              <p:nvPr/>
            </p:nvGrpSpPr>
            <p:grpSpPr>
              <a:xfrm>
                <a:off x="6841144" y="4636254"/>
                <a:ext cx="1435008" cy="846640"/>
                <a:chOff x="6832000" y="4603646"/>
                <a:chExt cx="1435008" cy="846640"/>
              </a:xfrm>
            </p:grpSpPr>
            <p:sp>
              <p:nvSpPr>
                <p:cNvPr id="134" name="Rectangle 133"/>
                <p:cNvSpPr/>
                <p:nvPr/>
              </p:nvSpPr>
              <p:spPr>
                <a:xfrm>
                  <a:off x="6832000" y="4619289"/>
                  <a:ext cx="1435008" cy="830997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4800" b="1" cap="none" spc="0" dirty="0" smtClean="0">
                      <a:ln w="9525">
                        <a:solidFill>
                          <a:schemeClr val="bg1"/>
                        </a:solidFill>
                        <a:prstDash val="solid"/>
                      </a:ln>
                      <a:solidFill>
                        <a:schemeClr val="tx1"/>
                      </a:solidFill>
                      <a:effectLst>
                        <a:outerShdw blurRad="12700" dist="38100" dir="2700000" algn="tl" rotWithShape="0">
                          <a:schemeClr val="bg1">
                            <a:lumMod val="50000"/>
                          </a:schemeClr>
                        </a:outerShdw>
                      </a:effectLst>
                    </a:rPr>
                    <a:t>1984</a:t>
                  </a:r>
                  <a:endParaRPr lang="en-US" sz="4800" b="1" cap="none" spc="0" dirty="0">
                    <a:ln w="9525">
                      <a:solidFill>
                        <a:schemeClr val="bg1"/>
                      </a:solidFill>
                      <a:prstDash val="solid"/>
                    </a:ln>
                    <a:solidFill>
                      <a:schemeClr val="tx1"/>
                    </a:solidFill>
                    <a:effectLst>
                      <a:outerShdw blurRad="12700" dist="38100" dir="2700000" algn="tl" rotWithShape="0">
                        <a:schemeClr val="bg1">
                          <a:lumMod val="5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135" name="TextBox 134"/>
                <p:cNvSpPr txBox="1"/>
                <p:nvPr/>
              </p:nvSpPr>
              <p:spPr>
                <a:xfrm>
                  <a:off x="6943339" y="4603646"/>
                  <a:ext cx="71526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latin typeface="Arabic Typesetting" panose="03020402040406030203" pitchFamily="66" charset="-78"/>
                      <a:cs typeface="Arabic Typesetting" panose="03020402040406030203" pitchFamily="66" charset="-78"/>
                    </a:rPr>
                    <a:t>b</a:t>
                  </a:r>
                  <a:r>
                    <a:rPr lang="en-US" dirty="0" smtClean="0">
                      <a:latin typeface="Arabic Typesetting" panose="03020402040406030203" pitchFamily="66" charset="-78"/>
                      <a:cs typeface="Arabic Typesetting" panose="03020402040406030203" pitchFamily="66" charset="-78"/>
                    </a:rPr>
                    <a:t>orn in </a:t>
                  </a:r>
                  <a:endParaRPr lang="en-US" dirty="0">
                    <a:latin typeface="Arabic Typesetting" panose="03020402040406030203" pitchFamily="66" charset="-78"/>
                    <a:cs typeface="Arabic Typesetting" panose="03020402040406030203" pitchFamily="66" charset="-78"/>
                  </a:endParaRPr>
                </a:p>
              </p:txBody>
            </p:sp>
          </p:grpSp>
          <p:grpSp>
            <p:nvGrpSpPr>
              <p:cNvPr id="122" name="Group 121"/>
              <p:cNvGrpSpPr/>
              <p:nvPr/>
            </p:nvGrpSpPr>
            <p:grpSpPr>
              <a:xfrm>
                <a:off x="3732763" y="-11442"/>
                <a:ext cx="3806716" cy="3395878"/>
                <a:chOff x="3732763" y="-11442"/>
                <a:chExt cx="3806716" cy="3395878"/>
              </a:xfrm>
            </p:grpSpPr>
            <p:sp>
              <p:nvSpPr>
                <p:cNvPr id="123" name="TextBox 70"/>
                <p:cNvSpPr txBox="1"/>
                <p:nvPr/>
              </p:nvSpPr>
              <p:spPr>
                <a:xfrm>
                  <a:off x="4446930" y="2773166"/>
                  <a:ext cx="616509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sz="800" dirty="0" smtClean="0"/>
                    <a:t>Predicted</a:t>
                  </a:r>
                  <a:endParaRPr lang="en-US" sz="800" dirty="0"/>
                </a:p>
              </p:txBody>
            </p:sp>
            <p:grpSp>
              <p:nvGrpSpPr>
                <p:cNvPr id="124" name="Group 123"/>
                <p:cNvGrpSpPr/>
                <p:nvPr/>
              </p:nvGrpSpPr>
              <p:grpSpPr>
                <a:xfrm>
                  <a:off x="3732763" y="3007660"/>
                  <a:ext cx="2162671" cy="376776"/>
                  <a:chOff x="2647820" y="9324201"/>
                  <a:chExt cx="2724657" cy="440910"/>
                </a:xfrm>
              </p:grpSpPr>
              <p:cxnSp>
                <p:nvCxnSpPr>
                  <p:cNvPr id="127" name="Straight Connector 126"/>
                  <p:cNvCxnSpPr/>
                  <p:nvPr/>
                </p:nvCxnSpPr>
                <p:spPr>
                  <a:xfrm>
                    <a:off x="4458381" y="9554140"/>
                    <a:ext cx="874729" cy="0"/>
                  </a:xfrm>
                  <a:prstGeom prst="line">
                    <a:avLst/>
                  </a:prstGeom>
                  <a:ln w="28575" cap="rnd">
                    <a:solidFill>
                      <a:srgbClr val="FF0000">
                        <a:alpha val="96000"/>
                      </a:srgbClr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8" name="Straight Connector 127"/>
                  <p:cNvCxnSpPr/>
                  <p:nvPr/>
                </p:nvCxnSpPr>
                <p:spPr>
                  <a:xfrm>
                    <a:off x="3544871" y="9554140"/>
                    <a:ext cx="874729" cy="0"/>
                  </a:xfrm>
                  <a:prstGeom prst="line">
                    <a:avLst/>
                  </a:prstGeom>
                  <a:ln w="28575" cap="rnd">
                    <a:solidFill>
                      <a:srgbClr val="FFC000">
                        <a:alpha val="96000"/>
                      </a:srgbClr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9" name="Straight Connector 128"/>
                  <p:cNvCxnSpPr/>
                  <p:nvPr/>
                </p:nvCxnSpPr>
                <p:spPr>
                  <a:xfrm>
                    <a:off x="2647820" y="9554140"/>
                    <a:ext cx="874729" cy="0"/>
                  </a:xfrm>
                  <a:prstGeom prst="line">
                    <a:avLst/>
                  </a:prstGeom>
                  <a:ln w="28575" cap="rnd">
                    <a:solidFill>
                      <a:srgbClr val="92D050">
                        <a:alpha val="91000"/>
                      </a:srgbClr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30" name="TextBox 71"/>
                  <p:cNvSpPr txBox="1"/>
                  <p:nvPr/>
                </p:nvSpPr>
                <p:spPr>
                  <a:xfrm>
                    <a:off x="4434839" y="9530998"/>
                    <a:ext cx="937638" cy="234110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t" anchorCtr="1">
                    <a:spAutoFit/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en-US" sz="700" i="1" dirty="0" smtClean="0"/>
                      <a:t>Absentees</a:t>
                    </a:r>
                    <a:endParaRPr lang="en-US" sz="700" i="1" dirty="0"/>
                  </a:p>
                </p:txBody>
              </p:sp>
              <p:sp>
                <p:nvSpPr>
                  <p:cNvPr id="131" name="TextBox 72"/>
                  <p:cNvSpPr txBox="1"/>
                  <p:nvPr/>
                </p:nvSpPr>
                <p:spPr>
                  <a:xfrm>
                    <a:off x="3544871" y="9530998"/>
                    <a:ext cx="937638" cy="234110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t" anchorCtr="1">
                    <a:spAutoFit/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en-US" sz="700" i="1" dirty="0" smtClean="0"/>
                      <a:t>Irregulars</a:t>
                    </a:r>
                    <a:endParaRPr lang="en-US" sz="700" i="1" dirty="0"/>
                  </a:p>
                </p:txBody>
              </p:sp>
              <p:sp>
                <p:nvSpPr>
                  <p:cNvPr id="132" name="TextBox 73"/>
                  <p:cNvSpPr txBox="1"/>
                  <p:nvPr/>
                </p:nvSpPr>
                <p:spPr>
                  <a:xfrm>
                    <a:off x="2647820" y="9531001"/>
                    <a:ext cx="937638" cy="234110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t" anchorCtr="1">
                    <a:spAutoFit/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en-US" sz="700" i="1" dirty="0" smtClean="0"/>
                      <a:t>Goers</a:t>
                    </a:r>
                    <a:endParaRPr lang="en-US" sz="700" i="1" dirty="0"/>
                  </a:p>
                </p:txBody>
              </p:sp>
              <p:sp>
                <p:nvSpPr>
                  <p:cNvPr id="133" name="TextBox 122"/>
                  <p:cNvSpPr txBox="1"/>
                  <p:nvPr/>
                </p:nvSpPr>
                <p:spPr>
                  <a:xfrm>
                    <a:off x="2953534" y="9324201"/>
                    <a:ext cx="2057400" cy="25211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en-US" sz="800" dirty="0" smtClean="0"/>
                      <a:t>O     b     s    e     r     v     e     d</a:t>
                    </a:r>
                    <a:endParaRPr lang="en-US" sz="800" dirty="0"/>
                  </a:p>
                </p:txBody>
              </p:sp>
            </p:grpSp>
            <p:sp>
              <p:nvSpPr>
                <p:cNvPr id="125" name="Rectangle 124"/>
                <p:cNvSpPr/>
                <p:nvPr/>
              </p:nvSpPr>
              <p:spPr>
                <a:xfrm>
                  <a:off x="4327638" y="-11442"/>
                  <a:ext cx="3211841" cy="52322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sz="2800" dirty="0" smtClean="0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</a:rPr>
                    <a:t>EMOSA </a:t>
                  </a:r>
                  <a:r>
                    <a:rPr lang="en-US" sz="2800" b="0" cap="none" spc="0" dirty="0" smtClean="0">
                      <a:ln w="0"/>
                      <a:solidFill>
                        <a:schemeClr val="tx1"/>
                      </a:solidFill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</a:rPr>
                    <a:t>Specification</a:t>
                  </a:r>
                  <a:endParaRPr lang="en-US" sz="2800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</p:grpSp>
        </p:grpSp>
      </p:grpSp>
      <p:grpSp>
        <p:nvGrpSpPr>
          <p:cNvPr id="184" name="Group 183"/>
          <p:cNvGrpSpPr/>
          <p:nvPr/>
        </p:nvGrpSpPr>
        <p:grpSpPr>
          <a:xfrm>
            <a:off x="1477837" y="3452707"/>
            <a:ext cx="305388" cy="2933411"/>
            <a:chOff x="1477837" y="3453655"/>
            <a:chExt cx="305388" cy="2933411"/>
          </a:xfrm>
        </p:grpSpPr>
        <p:grpSp>
          <p:nvGrpSpPr>
            <p:cNvPr id="185" name="Group 184"/>
            <p:cNvGrpSpPr/>
            <p:nvPr/>
          </p:nvGrpSpPr>
          <p:grpSpPr>
            <a:xfrm>
              <a:off x="1477837" y="3453655"/>
              <a:ext cx="305388" cy="1010800"/>
              <a:chOff x="1486145" y="3453655"/>
              <a:chExt cx="305388" cy="1010800"/>
            </a:xfrm>
          </p:grpSpPr>
          <p:sp>
            <p:nvSpPr>
              <p:cNvPr id="190" name="Rectangle 189"/>
              <p:cNvSpPr/>
              <p:nvPr/>
            </p:nvSpPr>
            <p:spPr>
              <a:xfrm>
                <a:off x="1486146" y="3453655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.6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91" name="Rectangle 190"/>
              <p:cNvSpPr/>
              <p:nvPr/>
            </p:nvSpPr>
            <p:spPr>
              <a:xfrm>
                <a:off x="1486145" y="3831942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.4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92" name="Rectangle 191"/>
              <p:cNvSpPr/>
              <p:nvPr/>
            </p:nvSpPr>
            <p:spPr>
              <a:xfrm>
                <a:off x="1499466" y="4202845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.2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186" name="Group 185"/>
            <p:cNvGrpSpPr/>
            <p:nvPr/>
          </p:nvGrpSpPr>
          <p:grpSpPr>
            <a:xfrm>
              <a:off x="1477837" y="5376266"/>
              <a:ext cx="305388" cy="1010800"/>
              <a:chOff x="1469530" y="5376266"/>
              <a:chExt cx="305388" cy="1010800"/>
            </a:xfrm>
          </p:grpSpPr>
          <p:sp>
            <p:nvSpPr>
              <p:cNvPr id="187" name="Rectangle 186"/>
              <p:cNvSpPr/>
              <p:nvPr/>
            </p:nvSpPr>
            <p:spPr>
              <a:xfrm>
                <a:off x="1469531" y="5376266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.6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88" name="Rectangle 187"/>
              <p:cNvSpPr/>
              <p:nvPr/>
            </p:nvSpPr>
            <p:spPr>
              <a:xfrm>
                <a:off x="1469530" y="5754553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.4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89" name="Rectangle 188"/>
              <p:cNvSpPr/>
              <p:nvPr/>
            </p:nvSpPr>
            <p:spPr>
              <a:xfrm>
                <a:off x="1482851" y="6125456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.2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</p:grpSp>
      <p:grpSp>
        <p:nvGrpSpPr>
          <p:cNvPr id="193" name="Group 192"/>
          <p:cNvGrpSpPr/>
          <p:nvPr/>
        </p:nvGrpSpPr>
        <p:grpSpPr>
          <a:xfrm>
            <a:off x="3206669" y="3452707"/>
            <a:ext cx="305388" cy="2933411"/>
            <a:chOff x="1477837" y="3453655"/>
            <a:chExt cx="305388" cy="2933411"/>
          </a:xfrm>
        </p:grpSpPr>
        <p:grpSp>
          <p:nvGrpSpPr>
            <p:cNvPr id="194" name="Group 193"/>
            <p:cNvGrpSpPr/>
            <p:nvPr/>
          </p:nvGrpSpPr>
          <p:grpSpPr>
            <a:xfrm>
              <a:off x="1477837" y="3453655"/>
              <a:ext cx="305388" cy="1010800"/>
              <a:chOff x="1486145" y="3453655"/>
              <a:chExt cx="305388" cy="1010800"/>
            </a:xfrm>
          </p:grpSpPr>
          <p:sp>
            <p:nvSpPr>
              <p:cNvPr id="199" name="Rectangle 198"/>
              <p:cNvSpPr/>
              <p:nvPr/>
            </p:nvSpPr>
            <p:spPr>
              <a:xfrm>
                <a:off x="1486146" y="3453655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.6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00" name="Rectangle 199"/>
              <p:cNvSpPr/>
              <p:nvPr/>
            </p:nvSpPr>
            <p:spPr>
              <a:xfrm>
                <a:off x="1486145" y="3831942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.4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01" name="Rectangle 200"/>
              <p:cNvSpPr/>
              <p:nvPr/>
            </p:nvSpPr>
            <p:spPr>
              <a:xfrm>
                <a:off x="1499466" y="4202845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.2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195" name="Group 194"/>
            <p:cNvGrpSpPr/>
            <p:nvPr/>
          </p:nvGrpSpPr>
          <p:grpSpPr>
            <a:xfrm>
              <a:off x="1477837" y="5376266"/>
              <a:ext cx="305388" cy="1010800"/>
              <a:chOff x="1469530" y="5376266"/>
              <a:chExt cx="305388" cy="1010800"/>
            </a:xfrm>
          </p:grpSpPr>
          <p:sp>
            <p:nvSpPr>
              <p:cNvPr id="196" name="Rectangle 195"/>
              <p:cNvSpPr/>
              <p:nvPr/>
            </p:nvSpPr>
            <p:spPr>
              <a:xfrm>
                <a:off x="1469531" y="5376266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.6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97" name="Rectangle 196"/>
              <p:cNvSpPr/>
              <p:nvPr/>
            </p:nvSpPr>
            <p:spPr>
              <a:xfrm>
                <a:off x="1469530" y="5754553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.4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98" name="Rectangle 197"/>
              <p:cNvSpPr/>
              <p:nvPr/>
            </p:nvSpPr>
            <p:spPr>
              <a:xfrm>
                <a:off x="1482851" y="6125456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.2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</p:grpSp>
      <p:grpSp>
        <p:nvGrpSpPr>
          <p:cNvPr id="202" name="Group 201"/>
          <p:cNvGrpSpPr/>
          <p:nvPr/>
        </p:nvGrpSpPr>
        <p:grpSpPr>
          <a:xfrm>
            <a:off x="4854315" y="3452707"/>
            <a:ext cx="305388" cy="2933411"/>
            <a:chOff x="1477837" y="3453655"/>
            <a:chExt cx="305388" cy="2933411"/>
          </a:xfrm>
        </p:grpSpPr>
        <p:grpSp>
          <p:nvGrpSpPr>
            <p:cNvPr id="203" name="Group 202"/>
            <p:cNvGrpSpPr/>
            <p:nvPr/>
          </p:nvGrpSpPr>
          <p:grpSpPr>
            <a:xfrm>
              <a:off x="1477837" y="3453655"/>
              <a:ext cx="305388" cy="1010800"/>
              <a:chOff x="1486145" y="3453655"/>
              <a:chExt cx="305388" cy="1010800"/>
            </a:xfrm>
          </p:grpSpPr>
          <p:sp>
            <p:nvSpPr>
              <p:cNvPr id="208" name="Rectangle 207"/>
              <p:cNvSpPr/>
              <p:nvPr/>
            </p:nvSpPr>
            <p:spPr>
              <a:xfrm>
                <a:off x="1486146" y="3453655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.6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09" name="Rectangle 208"/>
              <p:cNvSpPr/>
              <p:nvPr/>
            </p:nvSpPr>
            <p:spPr>
              <a:xfrm>
                <a:off x="1486145" y="3831942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.4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10" name="Rectangle 209"/>
              <p:cNvSpPr/>
              <p:nvPr/>
            </p:nvSpPr>
            <p:spPr>
              <a:xfrm>
                <a:off x="1499466" y="4202845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.2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204" name="Group 203"/>
            <p:cNvGrpSpPr/>
            <p:nvPr/>
          </p:nvGrpSpPr>
          <p:grpSpPr>
            <a:xfrm>
              <a:off x="1477837" y="5376266"/>
              <a:ext cx="305388" cy="1010800"/>
              <a:chOff x="1469530" y="5376266"/>
              <a:chExt cx="305388" cy="1010800"/>
            </a:xfrm>
          </p:grpSpPr>
          <p:sp>
            <p:nvSpPr>
              <p:cNvPr id="205" name="Rectangle 204"/>
              <p:cNvSpPr/>
              <p:nvPr/>
            </p:nvSpPr>
            <p:spPr>
              <a:xfrm>
                <a:off x="1469531" y="5376266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.6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06" name="Rectangle 205"/>
              <p:cNvSpPr/>
              <p:nvPr/>
            </p:nvSpPr>
            <p:spPr>
              <a:xfrm>
                <a:off x="1469530" y="5754553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.4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07" name="Rectangle 206"/>
              <p:cNvSpPr/>
              <p:nvPr/>
            </p:nvSpPr>
            <p:spPr>
              <a:xfrm>
                <a:off x="1482851" y="6125456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.2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</p:grpSp>
      <p:grpSp>
        <p:nvGrpSpPr>
          <p:cNvPr id="211" name="Group 210"/>
          <p:cNvGrpSpPr/>
          <p:nvPr/>
        </p:nvGrpSpPr>
        <p:grpSpPr>
          <a:xfrm>
            <a:off x="6594527" y="3452707"/>
            <a:ext cx="305388" cy="2933411"/>
            <a:chOff x="1477837" y="3453655"/>
            <a:chExt cx="305388" cy="2933411"/>
          </a:xfrm>
        </p:grpSpPr>
        <p:grpSp>
          <p:nvGrpSpPr>
            <p:cNvPr id="212" name="Group 211"/>
            <p:cNvGrpSpPr/>
            <p:nvPr/>
          </p:nvGrpSpPr>
          <p:grpSpPr>
            <a:xfrm>
              <a:off x="1477837" y="3453655"/>
              <a:ext cx="305388" cy="1010800"/>
              <a:chOff x="1486145" y="3453655"/>
              <a:chExt cx="305388" cy="1010800"/>
            </a:xfrm>
          </p:grpSpPr>
          <p:sp>
            <p:nvSpPr>
              <p:cNvPr id="217" name="Rectangle 216"/>
              <p:cNvSpPr/>
              <p:nvPr/>
            </p:nvSpPr>
            <p:spPr>
              <a:xfrm>
                <a:off x="1486146" y="3453655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.6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18" name="Rectangle 217"/>
              <p:cNvSpPr/>
              <p:nvPr/>
            </p:nvSpPr>
            <p:spPr>
              <a:xfrm>
                <a:off x="1486145" y="3831942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.4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19" name="Rectangle 218"/>
              <p:cNvSpPr/>
              <p:nvPr/>
            </p:nvSpPr>
            <p:spPr>
              <a:xfrm>
                <a:off x="1499466" y="4202845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.2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213" name="Group 212"/>
            <p:cNvGrpSpPr/>
            <p:nvPr/>
          </p:nvGrpSpPr>
          <p:grpSpPr>
            <a:xfrm>
              <a:off x="1477837" y="5376266"/>
              <a:ext cx="305388" cy="1010800"/>
              <a:chOff x="1469530" y="5376266"/>
              <a:chExt cx="305388" cy="1010800"/>
            </a:xfrm>
          </p:grpSpPr>
          <p:sp>
            <p:nvSpPr>
              <p:cNvPr id="214" name="Rectangle 213"/>
              <p:cNvSpPr/>
              <p:nvPr/>
            </p:nvSpPr>
            <p:spPr>
              <a:xfrm>
                <a:off x="1469531" y="5376266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.6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15" name="Rectangle 214"/>
              <p:cNvSpPr/>
              <p:nvPr/>
            </p:nvSpPr>
            <p:spPr>
              <a:xfrm>
                <a:off x="1469530" y="5754553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.4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16" name="Rectangle 215"/>
              <p:cNvSpPr/>
              <p:nvPr/>
            </p:nvSpPr>
            <p:spPr>
              <a:xfrm>
                <a:off x="1482851" y="6125456"/>
                <a:ext cx="292067" cy="2616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100" b="0" cap="none" spc="0" dirty="0" smtClean="0">
                    <a:ln w="0"/>
                    <a:solidFill>
                      <a:schemeClr val="bg1">
                        <a:lumMod val="50000"/>
                      </a:schemeClr>
                    </a:solidFill>
                  </a:rPr>
                  <a:t>.2</a:t>
                </a:r>
                <a:endParaRPr lang="en-US" sz="1100" b="0" cap="none" spc="0" dirty="0">
                  <a:ln w="0"/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</p:grpSp>
      <p:cxnSp>
        <p:nvCxnSpPr>
          <p:cNvPr id="220" name="Straight Connector 219"/>
          <p:cNvCxnSpPr/>
          <p:nvPr/>
        </p:nvCxnSpPr>
        <p:spPr>
          <a:xfrm>
            <a:off x="4417550" y="2969656"/>
            <a:ext cx="694694" cy="0"/>
          </a:xfrm>
          <a:prstGeom prst="line">
            <a:avLst/>
          </a:prstGeom>
          <a:ln w="25400" cap="rnd">
            <a:solidFill>
              <a:schemeClr val="tx1">
                <a:alpha val="7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1" name="Group 220"/>
          <p:cNvGrpSpPr/>
          <p:nvPr/>
        </p:nvGrpSpPr>
        <p:grpSpPr>
          <a:xfrm>
            <a:off x="3919743" y="498331"/>
            <a:ext cx="4394200" cy="1828800"/>
            <a:chOff x="1320800" y="1752600"/>
            <a:chExt cx="3581400" cy="1371600"/>
          </a:xfrm>
        </p:grpSpPr>
        <p:graphicFrame>
          <p:nvGraphicFramePr>
            <p:cNvPr id="222" name="Object 22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18983496"/>
                </p:ext>
              </p:extLst>
            </p:nvPr>
          </p:nvGraphicFramePr>
          <p:xfrm>
            <a:off x="1371600" y="2895600"/>
            <a:ext cx="1549400" cy="2286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10" name="Equation" r:id="rId11" imgW="1549080" imgH="228600" progId="Equation.DSMT4">
                    <p:embed/>
                  </p:oleObj>
                </mc:Choice>
                <mc:Fallback>
                  <p:oleObj name="Equation" r:id="rId11" imgW="1549080" imgH="228600" progId="Equation.DSMT4">
                    <p:embed/>
                    <p:pic>
                      <p:nvPicPr>
                        <p:cNvPr id="0" name="Picture 4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71600" y="2895600"/>
                          <a:ext cx="1549400" cy="2286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223" name="Group 222"/>
            <p:cNvGrpSpPr/>
            <p:nvPr/>
          </p:nvGrpSpPr>
          <p:grpSpPr>
            <a:xfrm>
              <a:off x="1371600" y="2330053"/>
              <a:ext cx="3327466" cy="559593"/>
              <a:chOff x="1371600" y="2330053"/>
              <a:chExt cx="3327466" cy="559593"/>
            </a:xfrm>
          </p:grpSpPr>
          <p:graphicFrame>
            <p:nvGraphicFramePr>
              <p:cNvPr id="227" name="Object 226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92124098"/>
                  </p:ext>
                </p:extLst>
              </p:nvPr>
            </p:nvGraphicFramePr>
            <p:xfrm>
              <a:off x="2286019" y="2330053"/>
              <a:ext cx="2413047" cy="55959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111" name="Equation" r:id="rId13" imgW="2412720" imgH="558720" progId="Equation.DSMT4">
                      <p:embed/>
                    </p:oleObj>
                  </mc:Choice>
                  <mc:Fallback>
                    <p:oleObj name="Equation" r:id="rId13" imgW="2412720" imgH="558720" progId="Equation.DSMT4">
                      <p:embed/>
                      <p:pic>
                        <p:nvPicPr>
                          <p:cNvPr id="0" name="Picture 43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286019" y="2330053"/>
                            <a:ext cx="2413047" cy="559593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28" name="Object 227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97856176"/>
                  </p:ext>
                </p:extLst>
              </p:nvPr>
            </p:nvGraphicFramePr>
            <p:xfrm>
              <a:off x="1371600" y="2362200"/>
              <a:ext cx="889000" cy="2286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112" name="Equation" r:id="rId15" imgW="888840" imgH="228600" progId="Equation.DSMT4">
                      <p:embed/>
                    </p:oleObj>
                  </mc:Choice>
                  <mc:Fallback>
                    <p:oleObj name="Equation" r:id="rId15" imgW="888840" imgH="228600" progId="Equation.DSMT4">
                      <p:embed/>
                      <p:pic>
                        <p:nvPicPr>
                          <p:cNvPr id="0" name="Picture 44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371600" y="2362200"/>
                            <a:ext cx="889000" cy="2286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224" name="Group 223"/>
            <p:cNvGrpSpPr/>
            <p:nvPr/>
          </p:nvGrpSpPr>
          <p:grpSpPr>
            <a:xfrm>
              <a:off x="1320800" y="1752600"/>
              <a:ext cx="3581400" cy="558800"/>
              <a:chOff x="1320800" y="1492250"/>
              <a:chExt cx="3581400" cy="558800"/>
            </a:xfrm>
          </p:grpSpPr>
          <p:graphicFrame>
            <p:nvGraphicFramePr>
              <p:cNvPr id="225" name="Object 224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62798592"/>
                  </p:ext>
                </p:extLst>
              </p:nvPr>
            </p:nvGraphicFramePr>
            <p:xfrm>
              <a:off x="2286000" y="1492250"/>
              <a:ext cx="2616200" cy="5588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113" name="Equation" r:id="rId17" imgW="2616120" imgH="558720" progId="Equation.DSMT4">
                      <p:embed/>
                    </p:oleObj>
                  </mc:Choice>
                  <mc:Fallback>
                    <p:oleObj name="Equation" r:id="rId17" imgW="2616120" imgH="558720" progId="Equation.DSMT4">
                      <p:embed/>
                      <p:pic>
                        <p:nvPicPr>
                          <p:cNvPr id="0" name="Picture 45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286000" y="1492250"/>
                            <a:ext cx="2616200" cy="5588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26" name="Object 225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66041219"/>
                  </p:ext>
                </p:extLst>
              </p:nvPr>
            </p:nvGraphicFramePr>
            <p:xfrm>
              <a:off x="1320800" y="1524000"/>
              <a:ext cx="965200" cy="2286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114" name="Equation" r:id="rId19" imgW="965160" imgH="228600" progId="Equation.DSMT4">
                      <p:embed/>
                    </p:oleObj>
                  </mc:Choice>
                  <mc:Fallback>
                    <p:oleObj name="Equation" r:id="rId19" imgW="965160" imgH="228600" progId="Equation.DSMT4">
                      <p:embed/>
                      <p:pic>
                        <p:nvPicPr>
                          <p:cNvPr id="0" name="Picture 4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320800" y="1524000"/>
                            <a:ext cx="965200" cy="2286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grpSp>
        <p:nvGrpSpPr>
          <p:cNvPr id="229" name="Group 228"/>
          <p:cNvGrpSpPr/>
          <p:nvPr/>
        </p:nvGrpSpPr>
        <p:grpSpPr>
          <a:xfrm>
            <a:off x="6204601" y="1878686"/>
            <a:ext cx="2006800" cy="1476701"/>
            <a:chOff x="6204601" y="1878686"/>
            <a:chExt cx="2006800" cy="1476701"/>
          </a:xfrm>
        </p:grpSpPr>
        <p:sp>
          <p:nvSpPr>
            <p:cNvPr id="230" name="Rounded Rectangle 229">
              <a:hlinkClick r:id="rId21" action="ppaction://hlinksldjump"/>
            </p:cNvPr>
            <p:cNvSpPr/>
            <p:nvPr/>
          </p:nvSpPr>
          <p:spPr>
            <a:xfrm>
              <a:off x="7558741" y="2268538"/>
              <a:ext cx="652660" cy="351981"/>
            </a:xfrm>
            <a:prstGeom prst="roundRect">
              <a:avLst/>
            </a:prstGeom>
            <a:solidFill>
              <a:srgbClr val="00B0F0"/>
            </a:solidFill>
            <a:ln w="25400">
              <a:noFill/>
            </a:ln>
            <a:effectLst/>
            <a:scene3d>
              <a:camera prst="orthographicFront"/>
              <a:lightRig rig="threePt" dir="t"/>
            </a:scene3d>
            <a:sp3d prstMaterial="softEdge"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500" dirty="0" smtClean="0"/>
                <a:t>Hyb</a:t>
              </a:r>
              <a:endParaRPr lang="en-US" sz="1500" dirty="0"/>
            </a:p>
          </p:txBody>
        </p:sp>
        <p:sp>
          <p:nvSpPr>
            <p:cNvPr id="231" name="Rounded Rectangle 230">
              <a:hlinkClick r:id="rId22" action="ppaction://hlinksldjump"/>
            </p:cNvPr>
            <p:cNvSpPr/>
            <p:nvPr/>
          </p:nvSpPr>
          <p:spPr>
            <a:xfrm>
              <a:off x="7558741" y="3003406"/>
              <a:ext cx="652660" cy="351981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500" dirty="0" smtClean="0"/>
                <a:t>Dif</a:t>
              </a:r>
              <a:endParaRPr lang="en-US" sz="1500" dirty="0"/>
            </a:p>
          </p:txBody>
        </p:sp>
        <p:sp>
          <p:nvSpPr>
            <p:cNvPr id="232" name="Rounded Rectangle 231">
              <a:hlinkClick r:id="rId23" action="ppaction://hlinksldjump"/>
            </p:cNvPr>
            <p:cNvSpPr/>
            <p:nvPr/>
          </p:nvSpPr>
          <p:spPr>
            <a:xfrm>
              <a:off x="7558741" y="2635972"/>
              <a:ext cx="652660" cy="351981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500" dirty="0" smtClean="0"/>
                <a:t>Con</a:t>
              </a:r>
              <a:endParaRPr lang="en-US" sz="1500" dirty="0"/>
            </a:p>
          </p:txBody>
        </p:sp>
        <p:sp>
          <p:nvSpPr>
            <p:cNvPr id="233" name="Rectangle 232"/>
            <p:cNvSpPr/>
            <p:nvPr/>
          </p:nvSpPr>
          <p:spPr>
            <a:xfrm>
              <a:off x="7568852" y="1878686"/>
              <a:ext cx="577402" cy="46166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r>
                <a:rPr lang="en-US" sz="240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ML</a:t>
              </a:r>
              <a:endPara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34" name="Rectangle 233"/>
            <p:cNvSpPr/>
            <p:nvPr/>
          </p:nvSpPr>
          <p:spPr>
            <a:xfrm>
              <a:off x="6882464" y="1915813"/>
              <a:ext cx="686406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r"/>
              <a:r>
                <a:rPr lang="en-US" sz="200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WBo</a:t>
              </a:r>
              <a:endParaRPr 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35" name="Rounded Rectangle 234">
              <a:hlinkClick r:id="rId24" action="ppaction://hlinksldjump"/>
            </p:cNvPr>
            <p:cNvSpPr/>
            <p:nvPr/>
          </p:nvSpPr>
          <p:spPr>
            <a:xfrm>
              <a:off x="6881761" y="2268538"/>
              <a:ext cx="652660" cy="351981"/>
            </a:xfrm>
            <a:prstGeom prst="round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500" dirty="0" smtClean="0"/>
                <a:t>Hyb</a:t>
              </a:r>
              <a:endParaRPr lang="en-US" sz="1500" dirty="0"/>
            </a:p>
          </p:txBody>
        </p:sp>
        <p:sp>
          <p:nvSpPr>
            <p:cNvPr id="236" name="Rounded Rectangle 235">
              <a:hlinkClick r:id="rId25" action="ppaction://hlinksldjump"/>
            </p:cNvPr>
            <p:cNvSpPr/>
            <p:nvPr/>
          </p:nvSpPr>
          <p:spPr>
            <a:xfrm>
              <a:off x="6881761" y="3003406"/>
              <a:ext cx="652660" cy="351981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500" dirty="0" smtClean="0"/>
                <a:t>Dif</a:t>
              </a:r>
              <a:endParaRPr lang="en-US" sz="1500" dirty="0"/>
            </a:p>
          </p:txBody>
        </p:sp>
        <p:sp>
          <p:nvSpPr>
            <p:cNvPr id="237" name="Rounded Rectangle 236">
              <a:hlinkClick r:id="rId26" action="ppaction://hlinksldjump"/>
            </p:cNvPr>
            <p:cNvSpPr/>
            <p:nvPr/>
          </p:nvSpPr>
          <p:spPr>
            <a:xfrm>
              <a:off x="6881761" y="2635972"/>
              <a:ext cx="652660" cy="351981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500" dirty="0" smtClean="0"/>
                <a:t>Con</a:t>
              </a:r>
              <a:endParaRPr lang="en-US" sz="1500" dirty="0"/>
            </a:p>
          </p:txBody>
        </p:sp>
        <p:sp>
          <p:nvSpPr>
            <p:cNvPr id="238" name="Rounded Rectangle 237">
              <a:hlinkClick r:id="rId7" action="ppaction://hlinksldjump"/>
            </p:cNvPr>
            <p:cNvSpPr/>
            <p:nvPr/>
          </p:nvSpPr>
          <p:spPr>
            <a:xfrm>
              <a:off x="6204780" y="2268538"/>
              <a:ext cx="652660" cy="351981"/>
            </a:xfrm>
            <a:prstGeom prst="round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500" dirty="0" smtClean="0"/>
                <a:t>Hyb</a:t>
              </a:r>
              <a:endParaRPr lang="en-US" sz="1500" dirty="0"/>
            </a:p>
          </p:txBody>
        </p:sp>
        <p:sp>
          <p:nvSpPr>
            <p:cNvPr id="239" name="Rounded Rectangle 238">
              <a:hlinkClick r:id="rId27" action="ppaction://hlinksldjump"/>
            </p:cNvPr>
            <p:cNvSpPr/>
            <p:nvPr/>
          </p:nvSpPr>
          <p:spPr>
            <a:xfrm>
              <a:off x="6204780" y="3003406"/>
              <a:ext cx="652660" cy="351981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500" dirty="0" smtClean="0"/>
                <a:t>Dif</a:t>
              </a:r>
              <a:endParaRPr lang="en-US" sz="1500" dirty="0"/>
            </a:p>
          </p:txBody>
        </p:sp>
        <p:sp>
          <p:nvSpPr>
            <p:cNvPr id="240" name="Rounded Rectangle 239">
              <a:hlinkClick r:id="rId28" action="ppaction://hlinksldjump"/>
            </p:cNvPr>
            <p:cNvSpPr/>
            <p:nvPr/>
          </p:nvSpPr>
          <p:spPr>
            <a:xfrm>
              <a:off x="6204780" y="2635972"/>
              <a:ext cx="652660" cy="351981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500" dirty="0" smtClean="0"/>
                <a:t>Con</a:t>
              </a:r>
              <a:endParaRPr lang="en-US" sz="1500" dirty="0"/>
            </a:p>
          </p:txBody>
        </p:sp>
        <p:sp>
          <p:nvSpPr>
            <p:cNvPr id="241" name="Rectangle 240"/>
            <p:cNvSpPr/>
            <p:nvPr/>
          </p:nvSpPr>
          <p:spPr>
            <a:xfrm>
              <a:off x="6204601" y="1915813"/>
              <a:ext cx="686406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r"/>
              <a:r>
                <a:rPr lang="en-US" sz="200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WBn</a:t>
              </a:r>
              <a:endParaRPr 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242" name="Rounded Rectangle 241">
            <a:hlinkClick r:id="rId29" action="ppaction://hlinksldjump"/>
          </p:cNvPr>
          <p:cNvSpPr/>
          <p:nvPr/>
        </p:nvSpPr>
        <p:spPr>
          <a:xfrm>
            <a:off x="5499930" y="2639782"/>
            <a:ext cx="652660" cy="351981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500" dirty="0" smtClean="0"/>
              <a:t>Null</a:t>
            </a:r>
            <a:endParaRPr lang="en-US" sz="1500" dirty="0"/>
          </a:p>
        </p:txBody>
      </p:sp>
      <p:grpSp>
        <p:nvGrpSpPr>
          <p:cNvPr id="247" name="Group 246"/>
          <p:cNvGrpSpPr/>
          <p:nvPr/>
        </p:nvGrpSpPr>
        <p:grpSpPr>
          <a:xfrm>
            <a:off x="6255544" y="3264933"/>
            <a:ext cx="1862533" cy="261610"/>
            <a:chOff x="6255544" y="3264933"/>
            <a:chExt cx="1862533" cy="261610"/>
          </a:xfrm>
        </p:grpSpPr>
        <p:sp>
          <p:nvSpPr>
            <p:cNvPr id="248" name="TextBox 247"/>
            <p:cNvSpPr txBox="1"/>
            <p:nvPr/>
          </p:nvSpPr>
          <p:spPr>
            <a:xfrm>
              <a:off x="6255544" y="3264933"/>
              <a:ext cx="50045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/>
                <a:t>gauss</a:t>
              </a:r>
              <a:endParaRPr lang="en-US" sz="1100" dirty="0"/>
            </a:p>
          </p:txBody>
        </p:sp>
        <p:sp>
          <p:nvSpPr>
            <p:cNvPr id="249" name="TextBox 248"/>
            <p:cNvSpPr txBox="1"/>
            <p:nvPr/>
          </p:nvSpPr>
          <p:spPr>
            <a:xfrm>
              <a:off x="6981825" y="3264933"/>
              <a:ext cx="44275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/>
                <a:t>beta</a:t>
              </a:r>
              <a:endParaRPr lang="en-US" sz="1100" dirty="0"/>
            </a:p>
          </p:txBody>
        </p:sp>
        <p:sp>
          <p:nvSpPr>
            <p:cNvPr id="250" name="TextBox 249"/>
            <p:cNvSpPr txBox="1"/>
            <p:nvPr/>
          </p:nvSpPr>
          <p:spPr>
            <a:xfrm>
              <a:off x="7617619" y="3264933"/>
              <a:ext cx="50045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/>
                <a:t>gauss</a:t>
              </a:r>
              <a:endParaRPr lang="en-US" sz="1100" dirty="0"/>
            </a:p>
          </p:txBody>
        </p:sp>
      </p:grpSp>
    </p:spTree>
    <p:extLst>
      <p:ext uri="{BB962C8B-B14F-4D97-AF65-F5344CB8AC3E}">
        <p14:creationId xmlns:p14="http://schemas.microsoft.com/office/powerpoint/2010/main" val="1158672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127000" cap="rnd">
          <a:solidFill>
            <a:schemeClr val="tx1">
              <a:alpha val="20000"/>
            </a:schemeClr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tailEnd type="triangle"/>
        </a:ln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11155</TotalTime>
  <Words>1882</Words>
  <Application>Microsoft Office PowerPoint</Application>
  <PresentationFormat>Custom</PresentationFormat>
  <Paragraphs>1258</Paragraphs>
  <Slides>20</Slides>
  <Notes>3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2" baseType="lpstr">
      <vt:lpstr>Office Theme</vt:lpstr>
      <vt:lpstr>Equation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Vanderbilt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Andriy Koval</dc:creator>
  <cp:lastModifiedBy>Andriy Koval</cp:lastModifiedBy>
  <cp:revision>103</cp:revision>
  <dcterms:created xsi:type="dcterms:W3CDTF">2013-02-13T20:36:56Z</dcterms:created>
  <dcterms:modified xsi:type="dcterms:W3CDTF">2013-03-03T17:51:21Z</dcterms:modified>
</cp:coreProperties>
</file>